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808" r:id="rId1"/>
    <p:sldMasterId id="2147483825" r:id="rId2"/>
    <p:sldMasterId id="2147483831" r:id="rId3"/>
    <p:sldMasterId id="2147483836" r:id="rId4"/>
  </p:sldMasterIdLst>
  <p:notesMasterIdLst>
    <p:notesMasterId r:id="rId61"/>
  </p:notesMasterIdLst>
  <p:sldIdLst>
    <p:sldId id="276" r:id="rId5"/>
    <p:sldId id="257" r:id="rId6"/>
    <p:sldId id="258" r:id="rId7"/>
    <p:sldId id="275" r:id="rId8"/>
    <p:sldId id="277" r:id="rId9"/>
    <p:sldId id="366" r:id="rId10"/>
    <p:sldId id="259" r:id="rId11"/>
    <p:sldId id="620" r:id="rId12"/>
    <p:sldId id="621" r:id="rId13"/>
    <p:sldId id="571" r:id="rId14"/>
    <p:sldId id="663" r:id="rId15"/>
    <p:sldId id="683" r:id="rId16"/>
    <p:sldId id="677" r:id="rId17"/>
    <p:sldId id="651" r:id="rId18"/>
    <p:sldId id="665" r:id="rId19"/>
    <p:sldId id="681" r:id="rId20"/>
    <p:sldId id="682" r:id="rId21"/>
    <p:sldId id="669" r:id="rId22"/>
    <p:sldId id="691" r:id="rId23"/>
    <p:sldId id="662" r:id="rId24"/>
    <p:sldId id="689" r:id="rId25"/>
    <p:sldId id="654" r:id="rId26"/>
    <p:sldId id="685" r:id="rId27"/>
    <p:sldId id="686" r:id="rId28"/>
    <p:sldId id="656" r:id="rId29"/>
    <p:sldId id="587" r:id="rId30"/>
    <p:sldId id="589" r:id="rId31"/>
    <p:sldId id="590" r:id="rId32"/>
    <p:sldId id="672" r:id="rId33"/>
    <p:sldId id="658" r:id="rId34"/>
    <p:sldId id="659" r:id="rId35"/>
    <p:sldId id="660" r:id="rId36"/>
    <p:sldId id="715" r:id="rId37"/>
    <p:sldId id="688" r:id="rId38"/>
    <p:sldId id="699" r:id="rId39"/>
    <p:sldId id="701" r:id="rId40"/>
    <p:sldId id="713" r:id="rId41"/>
    <p:sldId id="675" r:id="rId42"/>
    <p:sldId id="684" r:id="rId43"/>
    <p:sldId id="578" r:id="rId44"/>
    <p:sldId id="640" r:id="rId45"/>
    <p:sldId id="648" r:id="rId46"/>
    <p:sldId id="708" r:id="rId47"/>
    <p:sldId id="709" r:id="rId48"/>
    <p:sldId id="712" r:id="rId49"/>
    <p:sldId id="711" r:id="rId50"/>
    <p:sldId id="279" r:id="rId51"/>
    <p:sldId id="280" r:id="rId52"/>
    <p:sldId id="281" r:id="rId53"/>
    <p:sldId id="282" r:id="rId54"/>
    <p:sldId id="283" r:id="rId55"/>
    <p:sldId id="284" r:id="rId56"/>
    <p:sldId id="285" r:id="rId57"/>
    <p:sldId id="286" r:id="rId58"/>
    <p:sldId id="287" r:id="rId59"/>
    <p:sldId id="273" r:id="rId60"/>
  </p:sldIdLst>
  <p:sldSz cx="9144000" cy="5143500" type="screen16x9"/>
  <p:notesSz cx="6950075" cy="9236075"/>
  <p:embeddedFontLst>
    <p:embeddedFont>
      <p:font typeface="Calibri" panose="020F0502020204030204" pitchFamily="34" charset="0"/>
      <p:regular r:id="rId62"/>
      <p:bold r:id="rId63"/>
      <p:italic r:id="rId64"/>
      <p:boldItalic r:id="rId65"/>
    </p:embeddedFont>
    <p:embeddedFont>
      <p:font typeface="Candara" panose="020E0502030303020204" pitchFamily="34" charset="0"/>
      <p:regular r:id="rId66"/>
      <p:bold r:id="rId67"/>
      <p:italic r:id="rId68"/>
      <p:boldItalic r:id="rId69"/>
    </p:embeddedFont>
    <p:embeddedFont>
      <p:font typeface="Myriad Web Pro" panose="020B0604020202020204" charset="0"/>
      <p:regular r:id="rId70"/>
      <p:bold r:id="rId71"/>
      <p:italic r:id="rId72"/>
    </p:embeddedFont>
  </p:embeddedFontLst>
  <p:defaultTextStyle>
    <a:defPPr>
      <a:defRPr lang="en-US"/>
    </a:defPPr>
    <a:lvl1pPr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1pPr>
    <a:lvl2pPr marL="4572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2pPr>
    <a:lvl3pPr marL="9144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3pPr>
    <a:lvl4pPr marL="13716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4pPr>
    <a:lvl5pPr marL="1828800" algn="l" rtl="0" eaLnBrk="0" fontAlgn="base" hangingPunct="0">
      <a:spcBef>
        <a:spcPct val="0"/>
      </a:spcBef>
      <a:spcAft>
        <a:spcPct val="0"/>
      </a:spcAft>
      <a:defRPr kern="1200">
        <a:solidFill>
          <a:schemeClr val="tx1"/>
        </a:solidFill>
        <a:latin typeface="Myriad Web Pro" panose="020B0503030403020204" pitchFamily="34" charset="0"/>
        <a:ea typeface="+mn-ea"/>
        <a:cs typeface="+mn-cs"/>
      </a:defRPr>
    </a:lvl5pPr>
    <a:lvl6pPr marL="2286000" algn="l" defTabSz="914400" rtl="0" eaLnBrk="1" latinLnBrk="0" hangingPunct="1">
      <a:defRPr kern="1200">
        <a:solidFill>
          <a:schemeClr val="tx1"/>
        </a:solidFill>
        <a:latin typeface="Myriad Web Pro" panose="020B0503030403020204" pitchFamily="34" charset="0"/>
        <a:ea typeface="+mn-ea"/>
        <a:cs typeface="+mn-cs"/>
      </a:defRPr>
    </a:lvl6pPr>
    <a:lvl7pPr marL="2743200" algn="l" defTabSz="914400" rtl="0" eaLnBrk="1" latinLnBrk="0" hangingPunct="1">
      <a:defRPr kern="1200">
        <a:solidFill>
          <a:schemeClr val="tx1"/>
        </a:solidFill>
        <a:latin typeface="Myriad Web Pro" panose="020B0503030403020204" pitchFamily="34" charset="0"/>
        <a:ea typeface="+mn-ea"/>
        <a:cs typeface="+mn-cs"/>
      </a:defRPr>
    </a:lvl7pPr>
    <a:lvl8pPr marL="3200400" algn="l" defTabSz="914400" rtl="0" eaLnBrk="1" latinLnBrk="0" hangingPunct="1">
      <a:defRPr kern="1200">
        <a:solidFill>
          <a:schemeClr val="tx1"/>
        </a:solidFill>
        <a:latin typeface="Myriad Web Pro" panose="020B0503030403020204" pitchFamily="34" charset="0"/>
        <a:ea typeface="+mn-ea"/>
        <a:cs typeface="+mn-cs"/>
      </a:defRPr>
    </a:lvl8pPr>
    <a:lvl9pPr marL="3657600" algn="l" defTabSz="914400" rtl="0" eaLnBrk="1" latinLnBrk="0" hangingPunct="1">
      <a:defRPr kern="1200">
        <a:solidFill>
          <a:schemeClr val="tx1"/>
        </a:solidFill>
        <a:latin typeface="Myriad Web Pro" panose="020B0503030403020204" pitchFamily="34"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cGurn, Amanda (CDC/DDID/NCEZID/DHCPP)" initials="MA(" lastIdx="13" clrIdx="0">
    <p:extLst>
      <p:ext uri="{19B8F6BF-5375-455C-9EA6-DF929625EA0E}">
        <p15:presenceInfo xmlns:p15="http://schemas.microsoft.com/office/powerpoint/2012/main" userId="S::wmh9@cdc.gov::f4abede7-31f8-43f3-a675-941cbe3b2239" providerId="AD"/>
      </p:ext>
    </p:extLst>
  </p:cmAuthor>
  <p:cmAuthor id="2" name="Villanueva, Julie M. (CDC/DDID/NCEZID/DPEI)" initials="VJM(" lastIdx="13" clrIdx="1">
    <p:extLst>
      <p:ext uri="{19B8F6BF-5375-455C-9EA6-DF929625EA0E}">
        <p15:presenceInfo xmlns:p15="http://schemas.microsoft.com/office/powerpoint/2012/main" userId="S::jfv3@cdc.gov::27d9cbd6-ea8c-4c4f-8448-2f6d8215d86d" providerId="AD"/>
      </p:ext>
    </p:extLst>
  </p:cmAuthor>
  <p:cmAuthor id="3" name="Montgomery, Joel M. (CDC/DDID/NCEZID/DHCPP)" initials="MJM(" lastIdx="1" clrIdx="2">
    <p:extLst>
      <p:ext uri="{19B8F6BF-5375-455C-9EA6-DF929625EA0E}">
        <p15:presenceInfo xmlns:p15="http://schemas.microsoft.com/office/powerpoint/2012/main" userId="S::ztq9@cdc.gov::e1cdf8eb-bc9e-4a65-9033-d2037c583041" providerId="AD"/>
      </p:ext>
    </p:extLst>
  </p:cmAuthor>
  <p:cmAuthor id="4" name="Cossaboom, Caitlin (CDC/DDID/NCEZID/DHCPP)" initials="CC(" lastIdx="14" clrIdx="3">
    <p:extLst>
      <p:ext uri="{19B8F6BF-5375-455C-9EA6-DF929625EA0E}">
        <p15:presenceInfo xmlns:p15="http://schemas.microsoft.com/office/powerpoint/2012/main" userId="S::nrm9@cdc.gov::c09dfd26-b290-4803-9948-85c5087bb6a3" providerId="AD"/>
      </p:ext>
    </p:extLst>
  </p:cmAuthor>
  <p:cmAuthor id="5" name="Allen, Elizabeth (CDC/DDID/NCEZID/DPEI)" initials="AE(" lastIdx="41" clrIdx="4">
    <p:extLst>
      <p:ext uri="{19B8F6BF-5375-455C-9EA6-DF929625EA0E}">
        <p15:presenceInfo xmlns:p15="http://schemas.microsoft.com/office/powerpoint/2012/main" userId="S::lrk5@cdc.gov::24353ebf-5eb5-4186-97ca-33d65e3070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50100"/>
    <a:srgbClr val="000000"/>
    <a:srgbClr val="0000FF"/>
    <a:srgbClr val="343E48"/>
    <a:srgbClr val="009FD9"/>
    <a:srgbClr val="58595B"/>
    <a:srgbClr val="59595B"/>
    <a:srgbClr val="353D48"/>
    <a:srgbClr val="343E47"/>
    <a:srgbClr val="0039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2" autoAdjust="0"/>
    <p:restoredTop sz="96357" autoAdjust="0"/>
  </p:normalViewPr>
  <p:slideViewPr>
    <p:cSldViewPr snapToGrid="0">
      <p:cViewPr varScale="1">
        <p:scale>
          <a:sx n="83" d="100"/>
          <a:sy n="83" d="100"/>
        </p:scale>
        <p:origin x="744" y="60"/>
      </p:cViewPr>
      <p:guideLst>
        <p:guide orient="horz" pos="1620"/>
        <p:guide pos="2880"/>
      </p:guideLst>
    </p:cSldViewPr>
  </p:slideViewPr>
  <p:outlineViewPr>
    <p:cViewPr>
      <p:scale>
        <a:sx n="33" d="100"/>
        <a:sy n="33" d="100"/>
      </p:scale>
      <p:origin x="0" y="-16464"/>
    </p:cViewPr>
  </p:outlin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2.fntdata"/><Relationship Id="rId68" Type="http://schemas.openxmlformats.org/officeDocument/2006/relationships/font" Target="fonts/font7.fntdata"/><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font" Target="fonts/font5.fntdata"/><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1.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6.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font" Target="fonts/font4.fntdata"/><Relationship Id="rId73"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font" Target="fonts/font10.fntdata"/><Relationship Id="rId2" Type="http://schemas.openxmlformats.org/officeDocument/2006/relationships/slideMaster" Target="slideMasters/slideMaster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12002" cy="461193"/>
          </a:xfrm>
          <a:prstGeom prst="rect">
            <a:avLst/>
          </a:prstGeom>
        </p:spPr>
        <p:txBody>
          <a:bodyPr vert="horz" lIns="87487" tIns="43744" rIns="87487" bIns="43744"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36566" y="1"/>
            <a:ext cx="3012002" cy="461193"/>
          </a:xfrm>
          <a:prstGeom prst="rect">
            <a:avLst/>
          </a:prstGeom>
        </p:spPr>
        <p:txBody>
          <a:bodyPr vert="horz" lIns="87487" tIns="43744" rIns="87487" bIns="43744" rtlCol="0"/>
          <a:lstStyle>
            <a:lvl1pPr algn="r" eaLnBrk="1" fontAlgn="auto" hangingPunct="1">
              <a:spcBef>
                <a:spcPts val="0"/>
              </a:spcBef>
              <a:spcAft>
                <a:spcPts val="0"/>
              </a:spcAft>
              <a:defRPr sz="1200" smtClean="0">
                <a:latin typeface="+mn-lt"/>
              </a:defRPr>
            </a:lvl1pPr>
          </a:lstStyle>
          <a:p>
            <a:pPr>
              <a:defRPr/>
            </a:pPr>
            <a:fld id="{33C03299-4BB1-4AD2-828F-715F084383AD}" type="datetimeFigureOut">
              <a:rPr lang="en-US"/>
              <a:pPr>
                <a:defRPr/>
              </a:pPr>
              <a:t>1/30/2020</a:t>
            </a:fld>
            <a:endParaRPr lang="en-US"/>
          </a:p>
        </p:txBody>
      </p:sp>
      <p:sp>
        <p:nvSpPr>
          <p:cNvPr id="4" name="Slide Image Placeholder 3"/>
          <p:cNvSpPr>
            <a:spLocks noGrp="1" noRot="1" noChangeAspect="1"/>
          </p:cNvSpPr>
          <p:nvPr>
            <p:ph type="sldImg" idx="2"/>
          </p:nvPr>
        </p:nvSpPr>
        <p:spPr>
          <a:xfrm>
            <a:off x="396875" y="693738"/>
            <a:ext cx="6156325" cy="3463925"/>
          </a:xfrm>
          <a:prstGeom prst="rect">
            <a:avLst/>
          </a:prstGeom>
          <a:noFill/>
          <a:ln w="12700">
            <a:solidFill>
              <a:prstClr val="black"/>
            </a:solidFill>
          </a:ln>
        </p:spPr>
        <p:txBody>
          <a:bodyPr vert="horz" lIns="87487" tIns="43744" rIns="87487" bIns="43744" rtlCol="0" anchor="ctr"/>
          <a:lstStyle/>
          <a:p>
            <a:pPr lvl="0"/>
            <a:endParaRPr lang="en-US" noProof="0"/>
          </a:p>
        </p:txBody>
      </p:sp>
      <p:sp>
        <p:nvSpPr>
          <p:cNvPr id="5" name="Notes Placeholder 4"/>
          <p:cNvSpPr>
            <a:spLocks noGrp="1"/>
          </p:cNvSpPr>
          <p:nvPr>
            <p:ph type="body" sz="quarter" idx="3"/>
          </p:nvPr>
        </p:nvSpPr>
        <p:spPr>
          <a:xfrm>
            <a:off x="695310" y="4387443"/>
            <a:ext cx="5559456" cy="4155317"/>
          </a:xfrm>
          <a:prstGeom prst="rect">
            <a:avLst/>
          </a:prstGeom>
        </p:spPr>
        <p:txBody>
          <a:bodyPr vert="horz" lIns="87487" tIns="43744" rIns="87487" bIns="4374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773357"/>
            <a:ext cx="3012002" cy="461193"/>
          </a:xfrm>
          <a:prstGeom prst="rect">
            <a:avLst/>
          </a:prstGeom>
        </p:spPr>
        <p:txBody>
          <a:bodyPr vert="horz" lIns="87487" tIns="43744" rIns="87487" bIns="43744"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36566" y="8773357"/>
            <a:ext cx="3012002" cy="461193"/>
          </a:xfrm>
          <a:prstGeom prst="rect">
            <a:avLst/>
          </a:prstGeom>
        </p:spPr>
        <p:txBody>
          <a:bodyPr vert="horz" lIns="87487" tIns="43744" rIns="87487" bIns="43744" rtlCol="0" anchor="b"/>
          <a:lstStyle>
            <a:lvl1pPr algn="r" eaLnBrk="1" fontAlgn="auto" hangingPunct="1">
              <a:spcBef>
                <a:spcPts val="0"/>
              </a:spcBef>
              <a:spcAft>
                <a:spcPts val="0"/>
              </a:spcAft>
              <a:defRPr sz="1200" smtClean="0">
                <a:latin typeface="+mn-lt"/>
              </a:defRPr>
            </a:lvl1pPr>
          </a:lstStyle>
          <a:p>
            <a:pPr>
              <a:defRPr/>
            </a:pPr>
            <a:fld id="{EB38CAEC-4554-485B-9189-C45C7447A404}" type="slidenum">
              <a:rPr lang="en-US"/>
              <a:pPr>
                <a:defRPr/>
              </a:pPr>
              <a:t>‹#›</a:t>
            </a:fld>
            <a:endParaRPr lang="en-US"/>
          </a:p>
        </p:txBody>
      </p:sp>
    </p:spTree>
    <p:extLst>
      <p:ext uri="{BB962C8B-B14F-4D97-AF65-F5344CB8AC3E}">
        <p14:creationId xmlns:p14="http://schemas.microsoft.com/office/powerpoint/2010/main" val="150358385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va.gov/PAINMANAGEMENT/Opioid_Safety/Clinical_Tools.asp"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samhsa.gov/medication-assisted-treatment/training-materials-resources/apply-for-practitioner-waiver"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s://store.samhsa.gov/product/TIP-63-Medications-for-Opioid-Use-Disorder-Full-Document-Including-Executive-Summary-and-Parts-1-5-/SMA19-5063FULLDOC"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1</a:t>
            </a:fld>
            <a:endParaRPr lang="en-US"/>
          </a:p>
        </p:txBody>
      </p:sp>
    </p:spTree>
    <p:extLst>
      <p:ext uri="{BB962C8B-B14F-4D97-AF65-F5344CB8AC3E}">
        <p14:creationId xmlns:p14="http://schemas.microsoft.com/office/powerpoint/2010/main" val="3285605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An estimated 3% to 4% of US adults use opioids long-term to help manage chronic pain.  </a:t>
            </a:r>
            <a:r>
              <a:rPr lang="en-US" sz="1200" b="0" i="0" kern="1200" dirty="0">
                <a:solidFill>
                  <a:schemeClr val="tx1"/>
                </a:solidFill>
                <a:effectLst/>
                <a:latin typeface="+mn-lt"/>
                <a:ea typeface="+mn-ea"/>
                <a:cs typeface="+mn-cs"/>
              </a:rPr>
              <a:t>Prescription opioid use continues to contribute to significant morbidity and mortality in the United States. </a:t>
            </a:r>
            <a:r>
              <a:rPr lang="en-US" dirty="0"/>
              <a:t>In 2017, 17 029 of the 47 600 opioid-related overdose deaths involved prescription opioids. Nearly 2 million individuals in the United States have a prescription opioid use disorder.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80958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Evidence is accumulating that</a:t>
            </a:r>
            <a:r>
              <a:rPr lang="en-US" baseline="0" dirty="0"/>
              <a:t> </a:t>
            </a:r>
            <a:r>
              <a:rPr lang="en-US" baseline="0" dirty="0" err="1"/>
              <a:t>n</a:t>
            </a:r>
            <a:r>
              <a:rPr lang="en-US" dirty="0" err="1"/>
              <a:t>onopioid</a:t>
            </a:r>
            <a:r>
              <a:rPr lang="en-US" dirty="0"/>
              <a:t> strategies may provide equally or more effective pain relief and lower risks than opioids for most patients with chronic pain and for many with acute conditions. In addition, the benefits of long-term opioid therapy often diminish over time while the risks may not.</a:t>
            </a:r>
            <a:r>
              <a:rPr lang="en-US" baseline="0" dirty="0"/>
              <a:t> Because of this, t</a:t>
            </a:r>
            <a:r>
              <a:rPr lang="en-US" dirty="0"/>
              <a:t>he 2016 </a:t>
            </a:r>
            <a:r>
              <a:rPr lang="en-US" i="1" dirty="0"/>
              <a:t>CDC Guideline for Prescribing Opioids for Chronic Pain </a:t>
            </a:r>
            <a:r>
              <a:rPr lang="en-US" dirty="0"/>
              <a:t>recommends that clinicians and patients regularly reevaluate benefits and risks of continuing opioid therapy, particularly at higher dosages </a:t>
            </a:r>
          </a:p>
          <a:p>
            <a:pPr marL="0" indent="0">
              <a:buNone/>
            </a:pPr>
            <a:r>
              <a:rPr lang="en-US" dirty="0"/>
              <a:t>Following slow, voluntary reduction of long-term opioid dosages, many patients report improvements in function,</a:t>
            </a:r>
            <a:r>
              <a:rPr lang="en-US" baseline="0" dirty="0"/>
              <a:t> </a:t>
            </a:r>
            <a:r>
              <a:rPr lang="en-US" dirty="0"/>
              <a:t>quality of life,</a:t>
            </a:r>
            <a:r>
              <a:rPr lang="en-US" baseline="0" dirty="0"/>
              <a:t> and </a:t>
            </a:r>
            <a:r>
              <a:rPr lang="en-US" dirty="0"/>
              <a:t>anxiety; and most patients report no worsening pain or even decreased pain levels.</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01492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Patients may find the idea of reducing or discontinuing opioid therapy anxiety-provoking.</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Opioid analgesic prescribing changes</a:t>
            </a:r>
            <a:r>
              <a:rPr lang="en-US" baseline="0" dirty="0"/>
              <a:t> </a:t>
            </a:r>
            <a:r>
              <a:rPr lang="en-US" dirty="0"/>
              <a:t>(including dose escalation, dose reduction or discontinuation of long-term opioid analgesics) have potential to harm or put patients at risk if not made in a thoughtful, deliberative, collaborative, and measured manner.</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86494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In particular, there are increased risks associated with rapid opioid tapers. Physical dependence occurs as early as a few days after consistent opioid use, and when opioids have been prescribed continuously for longer than a few days, sudden discontinuation may precipitate significant opioid withdrawal.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dirty="0"/>
              <a:t>Risks of rapid tapering or sudden discontinuation of opioids in physically dependent patients include acute withdrawal symptoms, exacerbation of pain, serious psychological distress, and thoughts of suicide.</a:t>
            </a:r>
          </a:p>
          <a:p>
            <a:r>
              <a:rPr lang="en-US" dirty="0"/>
              <a:t>Some</a:t>
            </a:r>
            <a:r>
              <a:rPr lang="en-US" baseline="0" dirty="0"/>
              <a:t> p</a:t>
            </a:r>
            <a:r>
              <a:rPr lang="en-US" dirty="0"/>
              <a:t>atients might seek other sources of opioids, potentially including illicit opioids, as a way to treat their pain or withdrawal symptoms.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Rapid</a:t>
            </a:r>
            <a:r>
              <a:rPr lang="en-US" baseline="0" dirty="0"/>
              <a:t> opioid tapers have been associated with </a:t>
            </a:r>
            <a:r>
              <a:rPr lang="en-US" dirty="0"/>
              <a:t>opioid-related hospitalizations</a:t>
            </a:r>
            <a:r>
              <a:rPr lang="en-US" baseline="0" dirty="0"/>
              <a:t> and </a:t>
            </a:r>
            <a:r>
              <a:rPr lang="en-US" dirty="0"/>
              <a:t>emergency department visits.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8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Despite these</a:t>
            </a:r>
            <a:r>
              <a:rPr lang="en-US" baseline="0" dirty="0"/>
              <a:t> risks, t</a:t>
            </a:r>
            <a:r>
              <a:rPr lang="en-US" dirty="0"/>
              <a:t>here are concerning reports of patients having opioid therapy discontinued abruptly and of clinicians being unwilling to accept new patients who are receiving opioids for chronic pain, which may leave patients at risk for abrupt discontinuation and withdrawal symptoms.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While safe and effective opioid use and discontinuation can be challenging, the Centers for Disease Control and Prevention guideline and the HHS guide emphasize that clinicians have a responsibility to provide care for or arrange for management of patients’ pain and should not dismiss patients from care. This practice puts patients at high risk and misses opportunities to provide life-saving interventions, such as medication-assisted treatment for opioid use disorder.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r>
              <a:rPr lang="en-US" dirty="0"/>
              <a:t>Importantly,</a:t>
            </a:r>
            <a:r>
              <a:rPr lang="en-US" baseline="0" dirty="0"/>
              <a:t> u</a:t>
            </a:r>
            <a:r>
              <a:rPr lang="en-US" dirty="0"/>
              <a:t>nless there are indications of a life-threatening issue, such as warning signs of impending overdose, HHS does not recommend abrupt opioid dose reduction or discontinuation. </a:t>
            </a:r>
          </a:p>
          <a:p>
            <a:endParaRPr lang="en-US" dirty="0"/>
          </a:p>
          <a:p>
            <a:endParaRPr lang="en-US" dirty="0"/>
          </a:p>
          <a:p>
            <a:endParaRPr lang="en-US" dirty="0"/>
          </a:p>
          <a:p>
            <a:pPr marL="0" indent="0">
              <a:buNone/>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80000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While evidence on the effectiveness and safety of different strategies to reduce opioid dosage is limited, emerging data suggest that when there is a decision to reduce opioid dosage, certain practices</a:t>
            </a:r>
            <a:r>
              <a:rPr lang="en-US" baseline="0" dirty="0"/>
              <a:t> </a:t>
            </a:r>
            <a:r>
              <a:rPr lang="en-US" dirty="0"/>
              <a:t>may improve outcomes.</a:t>
            </a:r>
            <a:r>
              <a:rPr lang="en-US" baseline="0" dirty="0"/>
              <a:t> These practices include</a:t>
            </a:r>
            <a:r>
              <a:rPr lang="en-US" dirty="0"/>
              <a:t> integration of </a:t>
            </a:r>
            <a:r>
              <a:rPr lang="en-US" dirty="0" err="1"/>
              <a:t>nonpharmacologic</a:t>
            </a:r>
            <a:r>
              <a:rPr lang="en-US" dirty="0"/>
              <a:t> pain management, shared decision-making with patients, behavioral support, and slower tapers.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One study involving 494 patients found that each additional week of tapering time before opioid discontinuation was associated with a 7% relative reduction in the risk of opioid-related emergency department visits or hospitalizations.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0201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To help clinicians reduce risks and improve outcomes related to opioid dose reduction and discontinuation among patients prescribed opioids to manage pain (particularly chronic pain), the US Department of Health and Human Services (HHS) developed the</a:t>
            </a:r>
            <a:r>
              <a:rPr lang="en-US" i="1" dirty="0"/>
              <a:t> HHS Guide for Clinicians on the Appropriate Dosage Reduction or Discontinuation of Long-Term Opioid Analgesics</a:t>
            </a:r>
            <a:r>
              <a:rPr lang="en-US" dirty="0"/>
              <a:t>. A working group composed of experts from HHS agencies considered systematic reviews on opioid tapering and national guidelines on opioid prescribing published after 2014 (the </a:t>
            </a:r>
            <a:r>
              <a:rPr lang="en-US" i="1" dirty="0"/>
              <a:t>CDC Guideline for Prescribing Opioids for Chronic Pain</a:t>
            </a:r>
            <a:r>
              <a:rPr lang="en-US" dirty="0"/>
              <a:t> and the </a:t>
            </a:r>
            <a:r>
              <a:rPr lang="en-US" i="1" dirty="0"/>
              <a:t>VA/DoD Clinical Practice Guideline for Opioid Therapy for Chronic Pain</a:t>
            </a:r>
            <a:r>
              <a:rPr lang="en-US" dirty="0"/>
              <a:t>).</a:t>
            </a:r>
            <a:r>
              <a:rPr lang="en-US" baseline="0" dirty="0"/>
              <a:t> The workgroup </a:t>
            </a:r>
            <a:r>
              <a:rPr lang="en-US" dirty="0"/>
              <a:t>identified and summarized evidence-based clinical practices and guidance relevant to opioid dosage reduction or discontinuation. Six experts external to HHS reviewed the working group’s summary and provided input.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resulting </a:t>
            </a:r>
            <a:r>
              <a:rPr lang="en-US" b="0" i="1" dirty="0"/>
              <a:t>HHS Guide </a:t>
            </a:r>
            <a:r>
              <a:rPr lang="en-US" b="0" dirty="0"/>
              <a:t>provides advice to clinicians who are contemplating or initiating a reduction in opioid dosage or discontinuation of long-term opioid therapy. It </a:t>
            </a:r>
            <a:r>
              <a:rPr lang="en-US" dirty="0"/>
              <a:t>emphasizes the importance of shared decision-making with patients, individualized and slow tapers, and integration of pain management and behavioral support.</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It was published on the HHS website on October 10, 2019…</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24548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and highlighted in a JAMA Viewpoint released simultaneously with the guide.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78356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HHS Guide</a:t>
            </a:r>
            <a:r>
              <a:rPr lang="en-US" baseline="0" dirty="0"/>
              <a:t> covers </a:t>
            </a:r>
            <a:r>
              <a:rPr lang="en-US" dirty="0"/>
              <a:t>8 topics related to opioid tapering: (1) criteria for considering reducing or discontinuing opioid therapy, (2) considerations prior to deciding to taper opioids, (3) steps to ensure patient safety prior to initiating a taper, (4) shared decision-making with patients, (5) the rate of opioid taper, (6) opioid withdrawal management, (7) behavioral health support, and (8) challenges to tapering.</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4325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Consider opioid tapering when</a:t>
            </a:r>
          </a:p>
          <a:p>
            <a:endParaRPr lang="en-US" dirty="0"/>
          </a:p>
          <a:p>
            <a:r>
              <a:rPr lang="en-US" sz="1200" dirty="0"/>
              <a:t>Pain improves</a:t>
            </a:r>
          </a:p>
          <a:p>
            <a:r>
              <a:rPr lang="en-US" sz="1200" dirty="0"/>
              <a:t>The patient requests dosage reduction or discontinuation</a:t>
            </a:r>
          </a:p>
          <a:p>
            <a:r>
              <a:rPr lang="en-US" sz="1200" dirty="0"/>
              <a:t>Pain and function are not meaningfully improved</a:t>
            </a:r>
          </a:p>
          <a:p>
            <a:r>
              <a:rPr lang="en-US" sz="1200" dirty="0"/>
              <a:t>The patient is receiving higher opioid doses without evidence of benefit from the higher dose</a:t>
            </a:r>
          </a:p>
          <a:p>
            <a:r>
              <a:rPr lang="en-US" sz="1200" dirty="0"/>
              <a:t>The patient has current evidence of opioid misuse</a:t>
            </a:r>
          </a:p>
          <a:p>
            <a:r>
              <a:rPr lang="en-US" sz="1200" dirty="0"/>
              <a:t>The patient experiences side effects that diminish quality of life or impair function</a:t>
            </a:r>
          </a:p>
          <a:p>
            <a:r>
              <a:rPr lang="en-US" sz="1200" dirty="0"/>
              <a:t>The patient experiences an overdose or other serious event (e.g., hospitalization, injury), or has warning signs for an impending event such as confusion, sedation, or slurred speech</a:t>
            </a:r>
          </a:p>
          <a:p>
            <a:r>
              <a:rPr lang="en-US" sz="1200" dirty="0"/>
              <a:t>The patient is receiving medications (e.g., benzodiazepines) or has medical conditions (e.g., lung disease, sleep apnea, liver disease, kidney disease, fall risk, advanced age) that increase risk for adverse outcomes, or</a:t>
            </a:r>
          </a:p>
          <a:p>
            <a:r>
              <a:rPr lang="en-US" sz="1200" dirty="0"/>
              <a:t>The patient has been treated with opioids for a prolonged period (e.g., years), and current benefit-harm balance is unclear</a:t>
            </a:r>
          </a:p>
          <a:p>
            <a:endParaRPr lang="en-US" dirty="0"/>
          </a:p>
          <a:p>
            <a:endParaRPr lang="en-US" sz="1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1801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i="1" dirty="0"/>
              <a:t>HHS Guide </a:t>
            </a:r>
            <a:r>
              <a:rPr lang="en-US" dirty="0"/>
              <a:t>includes a summary flowchart, adapted</a:t>
            </a:r>
            <a:r>
              <a:rPr lang="en-US" baseline="0" dirty="0"/>
              <a:t> from Oregon Pain Guidance,</a:t>
            </a:r>
            <a:r>
              <a:rPr lang="en-US" dirty="0"/>
              <a:t> with key decision</a:t>
            </a:r>
            <a:r>
              <a:rPr lang="en-US" baseline="0" dirty="0"/>
              <a:t> points and actions, starting with assessing benefits and risks of continuing opioids at the current dose.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9181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Myriad Web Pro" panose="020B0503030403020204" pitchFamily="34" charset="0"/>
              </a:defRPr>
            </a:lvl1pPr>
            <a:lvl2pPr marL="710831" indent="-273396">
              <a:defRPr>
                <a:solidFill>
                  <a:schemeClr val="tx1"/>
                </a:solidFill>
                <a:latin typeface="Myriad Web Pro" panose="020B0503030403020204" pitchFamily="34" charset="0"/>
              </a:defRPr>
            </a:lvl2pPr>
            <a:lvl3pPr marL="1093585" indent="-218717">
              <a:defRPr>
                <a:solidFill>
                  <a:schemeClr val="tx1"/>
                </a:solidFill>
                <a:latin typeface="Myriad Web Pro" panose="020B0503030403020204" pitchFamily="34" charset="0"/>
              </a:defRPr>
            </a:lvl3pPr>
            <a:lvl4pPr marL="1531019" indent="-218717">
              <a:defRPr>
                <a:solidFill>
                  <a:schemeClr val="tx1"/>
                </a:solidFill>
                <a:latin typeface="Myriad Web Pro" panose="020B0503030403020204" pitchFamily="34" charset="0"/>
              </a:defRPr>
            </a:lvl4pPr>
            <a:lvl5pPr marL="1968453" indent="-218717">
              <a:defRPr>
                <a:solidFill>
                  <a:schemeClr val="tx1"/>
                </a:solidFill>
                <a:latin typeface="Myriad Web Pro" panose="020B0503030403020204" pitchFamily="34" charset="0"/>
              </a:defRPr>
            </a:lvl5pPr>
            <a:lvl6pPr marL="2405887" indent="-218717" fontAlgn="base">
              <a:spcBef>
                <a:spcPct val="0"/>
              </a:spcBef>
              <a:spcAft>
                <a:spcPct val="0"/>
              </a:spcAft>
              <a:defRPr>
                <a:solidFill>
                  <a:schemeClr val="tx1"/>
                </a:solidFill>
                <a:latin typeface="Myriad Web Pro" panose="020B0503030403020204" pitchFamily="34" charset="0"/>
              </a:defRPr>
            </a:lvl6pPr>
            <a:lvl7pPr marL="2843321" indent="-218717" fontAlgn="base">
              <a:spcBef>
                <a:spcPct val="0"/>
              </a:spcBef>
              <a:spcAft>
                <a:spcPct val="0"/>
              </a:spcAft>
              <a:defRPr>
                <a:solidFill>
                  <a:schemeClr val="tx1"/>
                </a:solidFill>
                <a:latin typeface="Myriad Web Pro" panose="020B0503030403020204" pitchFamily="34" charset="0"/>
              </a:defRPr>
            </a:lvl7pPr>
            <a:lvl8pPr marL="3280754" indent="-218717" fontAlgn="base">
              <a:spcBef>
                <a:spcPct val="0"/>
              </a:spcBef>
              <a:spcAft>
                <a:spcPct val="0"/>
              </a:spcAft>
              <a:defRPr>
                <a:solidFill>
                  <a:schemeClr val="tx1"/>
                </a:solidFill>
                <a:latin typeface="Myriad Web Pro" panose="020B0503030403020204" pitchFamily="34" charset="0"/>
              </a:defRPr>
            </a:lvl8pPr>
            <a:lvl9pPr marL="3718188" indent="-218717" fontAlgn="base">
              <a:spcBef>
                <a:spcPct val="0"/>
              </a:spcBef>
              <a:spcAft>
                <a:spcPct val="0"/>
              </a:spcAft>
              <a:defRPr>
                <a:solidFill>
                  <a:schemeClr val="tx1"/>
                </a:solidFill>
                <a:latin typeface="Myriad Web Pro" panose="020B0503030403020204" pitchFamily="34" charset="0"/>
              </a:defRPr>
            </a:lvl9pPr>
          </a:lstStyle>
          <a:p>
            <a:pPr fontAlgn="base">
              <a:spcBef>
                <a:spcPct val="0"/>
              </a:spcBef>
              <a:spcAft>
                <a:spcPct val="0"/>
              </a:spcAft>
            </a:pPr>
            <a:fld id="{6F084AA2-EDF3-41B6-9BD5-4D1331E35CE7}" type="slidenum">
              <a:rPr lang="en-US" altLang="en-US">
                <a:latin typeface="Calibri" panose="020F0502020204030204" pitchFamily="34" charset="0"/>
              </a:rPr>
              <a:pPr fontAlgn="base">
                <a:spcBef>
                  <a:spcPct val="0"/>
                </a:spcBef>
                <a:spcAft>
                  <a:spcPct val="0"/>
                </a:spcAft>
              </a:pPr>
              <a:t>2</a:t>
            </a:fld>
            <a:endParaRPr lang="en-US" altLang="en-US">
              <a:latin typeface="Calibri" panose="020F0502020204030204" pitchFamily="34" charset="0"/>
            </a:endParaRPr>
          </a:p>
        </p:txBody>
      </p:sp>
    </p:spTree>
    <p:extLst>
      <p:ext uri="{BB962C8B-B14F-4D97-AF65-F5344CB8AC3E}">
        <p14:creationId xmlns:p14="http://schemas.microsoft.com/office/powerpoint/2010/main" val="3554512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 each case the clinician should review the benefits and risks of the current therapy with the patient, and decide if tapering is appropriate based on individual circumstances.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2644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Consider whether opioids continue to meet treatment goals, whether opioids are exposing the patient to an increased risk for serious adverse events or opioid use disorder, and whether benefits continue to outweigh risks of opioids.</a:t>
            </a:r>
          </a:p>
          <a:p>
            <a:r>
              <a:rPr lang="en-US" dirty="0"/>
              <a:t> </a:t>
            </a:r>
          </a:p>
          <a:p>
            <a:r>
              <a:rPr lang="en-US" dirty="0"/>
              <a:t>Avoid insisting on opioid tapering or discontinuation when opioid use may be warranted (e.g., treatment of cancer pain, pain at the end of life, or other circumstances in which benefits outweigh risks of opioid therapy). </a:t>
            </a:r>
            <a:r>
              <a:rPr lang="en-US" b="0" i="1" dirty="0"/>
              <a:t>The CDC Guideline for Prescribing Opioids for Chronic Pain does not recommend opioid discontinuation when benefits of opioids outweigh risks.</a:t>
            </a:r>
            <a:endParaRPr lang="en-US" b="0" i="0" dirty="0"/>
          </a:p>
          <a:p>
            <a:endParaRPr lang="en-US" dirty="0"/>
          </a:p>
          <a:p>
            <a:r>
              <a:rPr lang="en-US" dirty="0"/>
              <a:t>Avoid misinterpreting cautionary dosage thresholds as mandates for dose reduction. While, for example, the CDC Guideline recommends avoiding or carefully justifying </a:t>
            </a:r>
            <a:r>
              <a:rPr lang="en-US" i="1" dirty="0"/>
              <a:t>increasing </a:t>
            </a:r>
            <a:r>
              <a:rPr lang="en-US" dirty="0"/>
              <a:t>dosages above 90 MME/day, it does not recommend abruptly reducing opioids from higher dosages. Consider individual patient situations. </a:t>
            </a:r>
          </a:p>
          <a:p>
            <a:endParaRPr lang="en-US" dirty="0"/>
          </a:p>
          <a:p>
            <a:r>
              <a:rPr lang="en-US" sz="1200" b="0" i="0" kern="1200" dirty="0">
                <a:solidFill>
                  <a:schemeClr val="tx1"/>
                </a:solidFill>
                <a:effectLst/>
                <a:latin typeface="+mn-lt"/>
                <a:ea typeface="+mn-ea"/>
                <a:cs typeface="+mn-cs"/>
              </a:rPr>
              <a:t>Importantly, avoid dismissing</a:t>
            </a:r>
            <a:r>
              <a:rPr lang="en-US" sz="1200" b="0" i="0" kern="1200" baseline="0" dirty="0">
                <a:solidFill>
                  <a:schemeClr val="tx1"/>
                </a:solidFill>
                <a:effectLst/>
                <a:latin typeface="+mn-lt"/>
                <a:ea typeface="+mn-ea"/>
                <a:cs typeface="+mn-cs"/>
              </a:rPr>
              <a:t> patients from care. </a:t>
            </a:r>
            <a:r>
              <a:rPr lang="en-US" sz="1200" b="0" i="0" kern="1200" dirty="0">
                <a:solidFill>
                  <a:schemeClr val="tx1"/>
                </a:solidFill>
                <a:effectLst/>
                <a:latin typeface="+mn-lt"/>
                <a:ea typeface="+mn-ea"/>
                <a:cs typeface="+mn-cs"/>
              </a:rPr>
              <a:t>While safe and effective opioid use and discontinuation can be challenging, the CDC Guideline and the HHS Guide emphasize that clinicians have a responsibility to provide care for or arrange for management of patients’ pain and should not abandon patients.</a:t>
            </a:r>
            <a:endParaRPr lang="en-US" dirty="0"/>
          </a:p>
          <a:p>
            <a:endParaRPr lang="en-US" dirty="0"/>
          </a:p>
          <a:p>
            <a:r>
              <a:rPr lang="en-US" dirty="0"/>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2758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When benefits outweigh risks of continuing opioids at the current dose, document your benefit-risk</a:t>
            </a:r>
            <a:r>
              <a:rPr lang="en-US" sz="1200" baseline="0" dirty="0"/>
              <a:t> assessment, and re-evaluate benefits and risks with your patients on an ongoing basis. Quarterly assessment is appropriate for many patients.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884831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When risks outweigh benefits of continuing opioids at current dose,</a:t>
            </a:r>
            <a:r>
              <a:rPr lang="en-US" sz="1200" baseline="0" dirty="0"/>
              <a:t> discuss with your patient, educate regarding the potential risks of continuing opioids at the current dose, offer a taper, and start a slow taper when the patient is ready. If the patient is able to taper down until benefits outweigh risks of remaining at the new dose, follow up and re-evaluate benefits and risks with your patients on an ongoing basis.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96774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12559" y="3330172"/>
            <a:ext cx="8202967" cy="3434611"/>
          </a:xfrm>
        </p:spPr>
        <p:txBody>
          <a:bodyPr>
            <a:normAutofit fontScale="55000" lnSpcReduction="20000"/>
          </a:bodyPr>
          <a:lstStyle/>
          <a:p>
            <a:r>
              <a:rPr lang="en-US" sz="1900" dirty="0"/>
              <a:t>Before</a:t>
            </a:r>
            <a:r>
              <a:rPr lang="en-US" sz="1900" baseline="0" dirty="0"/>
              <a:t> initiating a taper, these steps can improve taper outcomes:</a:t>
            </a:r>
          </a:p>
          <a:p>
            <a:r>
              <a:rPr lang="en-US" sz="1900" dirty="0"/>
              <a:t>Let patients know they may experience temporary increased pain related to hyperalgesia or opioid withdrawal.</a:t>
            </a:r>
            <a:r>
              <a:rPr lang="en-US" sz="1900" baseline="0" dirty="0"/>
              <a:t> </a:t>
            </a:r>
            <a:r>
              <a:rPr lang="en-US" sz="1900" dirty="0"/>
              <a:t>Worsening of pain is a frequent symptom of opioid withdrawal that may be prolonged but tends to diminish over time. It can be helpful to patients to know that this is</a:t>
            </a:r>
            <a:r>
              <a:rPr lang="en-US" sz="1900" baseline="0" dirty="0"/>
              <a:t> usually time-limited</a:t>
            </a:r>
            <a:r>
              <a:rPr lang="en-US" sz="1900" dirty="0"/>
              <a:t>.</a:t>
            </a:r>
          </a:p>
          <a:p>
            <a:r>
              <a:rPr lang="en-US" sz="1900" dirty="0"/>
              <a:t>Advise patients that there is an increased risk for overdose on abrupt return to a previously prescribed higher dose. Strongly caution that it takes as little as a week to lose tolerance and that there is a risk of overdose if they return to their original dose. Provide opioid overdose education and consider offering naloxone</a:t>
            </a:r>
          </a:p>
          <a:p>
            <a:r>
              <a:rPr lang="en-US" sz="1900" dirty="0"/>
              <a:t>Commit to working with your patient to improve function and decrease pain. Integrate safe and effective </a:t>
            </a:r>
            <a:r>
              <a:rPr lang="en-US" sz="1900" dirty="0" err="1"/>
              <a:t>nonopioid</a:t>
            </a:r>
            <a:r>
              <a:rPr lang="en-US" sz="1900" dirty="0"/>
              <a:t> treatments into patients’ pain management plans. </a:t>
            </a:r>
          </a:p>
          <a:p>
            <a:r>
              <a:rPr lang="en-US" sz="1900" dirty="0"/>
              <a:t>Integrating </a:t>
            </a:r>
            <a:r>
              <a:rPr lang="en-US" sz="1900" dirty="0" err="1"/>
              <a:t>nonopioid</a:t>
            </a:r>
            <a:r>
              <a:rPr lang="en-US" sz="1900" dirty="0"/>
              <a:t> pain therapies before and during a taper can help manage pain and strengthen the therapeutic relationship.</a:t>
            </a:r>
          </a:p>
          <a:p>
            <a:r>
              <a:rPr lang="en-US" sz="1900" dirty="0"/>
              <a:t>Access appropriate expertise if considering opioid tapering or managing opioid use disorder during pregnancy.</a:t>
            </a:r>
            <a:r>
              <a:rPr lang="en-US" sz="1900" baseline="0" dirty="0"/>
              <a:t> </a:t>
            </a:r>
            <a:r>
              <a:rPr lang="en-US" sz="1900" dirty="0"/>
              <a:t>Opioid withdrawal risks include spontaneous abortion and premature labor.</a:t>
            </a:r>
            <a:r>
              <a:rPr lang="en-US" sz="1900" baseline="0" dirty="0"/>
              <a:t> </a:t>
            </a:r>
            <a:r>
              <a:rPr lang="en-US" sz="1900" dirty="0"/>
              <a:t>For pregnant women with opioid use disorder, medication-assisted treatment is preferred over detoxification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900" dirty="0"/>
              <a:t>Assess for and treat comorbid mental disorders.</a:t>
            </a:r>
            <a:r>
              <a:rPr lang="en-US" sz="1900" baseline="0" dirty="0"/>
              <a:t> </a:t>
            </a:r>
            <a:r>
              <a:rPr lang="en-US" sz="1900" dirty="0"/>
              <a:t>Depression, anxiety, and post-traumatic stress disorder (PTSD) can be common in patients with painful conditions, especially in patients receiving long-term opioid therapy. Depressive symptoms predict taper dropout,</a:t>
            </a:r>
            <a:r>
              <a:rPr lang="en-US" sz="1900" baseline="0" dirty="0"/>
              <a:t> and t</a:t>
            </a:r>
            <a:r>
              <a:rPr lang="en-US" sz="1900" dirty="0"/>
              <a:t>reating comorbid mental disorders can improve the likelihood of opioid tapering success. If your patient has serious mental illness, is at high suicide risk, or has suicidal ideation, offer or arrange for consultation with a behavioral health provider before initiating a taper. </a:t>
            </a:r>
          </a:p>
          <a:p>
            <a:r>
              <a:rPr lang="en-US" sz="1900" dirty="0"/>
              <a:t>Opioid use disorder is common in patients receiving long-term opioid therapy for chronic pain. If a patient exhibits opioid misuse behavior or other signs of opioid use disorder, assess for opioid use disorder using </a:t>
            </a:r>
            <a:r>
              <a:rPr lang="en-US" sz="2000" i="1" dirty="0"/>
              <a:t>Diagnostic and Statistical Manual of Mental Disorders</a:t>
            </a:r>
            <a:r>
              <a:rPr lang="en-US" sz="2000" dirty="0"/>
              <a:t>, 5th edition (or </a:t>
            </a:r>
            <a:r>
              <a:rPr lang="en-US" sz="1900" dirty="0"/>
              <a:t>DSM-5) criteria.</a:t>
            </a:r>
            <a:r>
              <a:rPr lang="en-US" sz="1900" baseline="0" dirty="0"/>
              <a:t> </a:t>
            </a:r>
            <a:r>
              <a:rPr lang="en-US" sz="1900" dirty="0"/>
              <a:t>If criteria for opioid use disorder are met (especially if moderate or severe), offer or arrange for medication-assisted treatment.</a:t>
            </a:r>
          </a:p>
          <a:p>
            <a:endParaRPr lang="en-US" dirty="0"/>
          </a:p>
          <a:p>
            <a:endParaRPr lang="en-US" dirty="0"/>
          </a:p>
          <a:p>
            <a:r>
              <a:rPr lang="en-US" dirty="0"/>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52203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eaLnBrk="0" fontAlgn="base" hangingPunct="0"/>
            <a:r>
              <a:rPr lang="en-US" sz="1200" kern="1200" dirty="0">
                <a:solidFill>
                  <a:schemeClr val="tx1"/>
                </a:solidFill>
                <a:effectLst/>
                <a:latin typeface="+mn-lt"/>
                <a:ea typeface="+mn-ea"/>
                <a:cs typeface="+mn-cs"/>
              </a:rPr>
              <a:t>Opioid use disorder was previously classified as opioid abuse or opioid dependence in the American Psychiatric Association’s </a:t>
            </a:r>
            <a:r>
              <a:rPr lang="en-US" sz="1200" i="1" kern="1200" dirty="0">
                <a:solidFill>
                  <a:schemeClr val="tx1"/>
                </a:solidFill>
                <a:effectLst/>
                <a:latin typeface="+mn-lt"/>
                <a:ea typeface="+mn-ea"/>
                <a:cs typeface="+mn-cs"/>
              </a:rPr>
              <a:t>Diagnostic and Statistical Manual of Mental Disorders, 4th Edition</a:t>
            </a:r>
            <a:r>
              <a:rPr lang="en-US" sz="1200" kern="1200" dirty="0">
                <a:solidFill>
                  <a:schemeClr val="tx1"/>
                </a:solidFill>
                <a:effectLst/>
                <a:latin typeface="+mn-lt"/>
                <a:ea typeface="+mn-ea"/>
                <a:cs typeface="+mn-cs"/>
              </a:rPr>
              <a:t> (DSM-IV)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2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It is d</a:t>
            </a:r>
            <a:r>
              <a:rPr lang="en-US" dirty="0"/>
              <a:t>efined in the DSM-5 as a problematic pattern of opioid use leading to clinically significant impairment or distress, manifested by at least two defined criteria occurring within a year.</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Moderate opioid use disorder is manifested by four or more criteria, and severe opioid use disorder is manifested by 6 or more criteria.</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484683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criteria for opioid use disorder are listed here and in the next slide and are also provided in the </a:t>
            </a:r>
            <a:r>
              <a:rPr lang="en-US" i="1" dirty="0"/>
              <a:t>HHS Guide </a:t>
            </a:r>
            <a:r>
              <a:rPr lang="en-US" sz="1200" b="0" i="1" u="none" strike="noStrike" kern="1200" baseline="0" dirty="0">
                <a:solidFill>
                  <a:schemeClr val="tx1"/>
                </a:solidFill>
                <a:latin typeface="+mn-lt"/>
                <a:ea typeface="+mn-ea"/>
                <a:cs typeface="+mn-cs"/>
              </a:rPr>
              <a:t>on the Appropriate Dosage Reduction or Discontinuation of Long-Term Opioid Analgesics</a:t>
            </a:r>
            <a:r>
              <a:rPr lang="en-US" dirty="0"/>
              <a:t>. Examples of criteria include o</a:t>
            </a:r>
            <a:r>
              <a:rPr lang="en-US" sz="1200" dirty="0"/>
              <a:t>pioids often taken in larger amounts or over a longer period than was intended; craving, or a strong desire or urge to use opioids, and continued opioid use despite having persistent or recurrent social or interpersonal problems caused or exacerbated by the effects of opioids.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087992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Note that the last 2 criteria, tolerance and withdrawal, are not considered to be met for</a:t>
            </a:r>
            <a:r>
              <a:rPr lang="en-US" sz="1200" dirty="0"/>
              <a:t> individuals taking opioids solely under appropriate medical supervision.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616333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Involving patients in decisions regarding continuation or discontinuation of opioid analgesics is likely to improve outcomes. A recent systematic review found that when opioids were tapered with buy-in from patients who agreed to decrease dosage or discontinue therapy, pain, function, and quality of life improved after opioid dose reduction.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HHS guide encourages collaborating with patients whenever possible in making decisions about whether to taper opioids and outlines additional opportunities to share decision-making with patients.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If the current opioid regimen does not put the patient at imminent risk, tapering does not need to occur immediately. Take time to obtain patient buy-in.</a:t>
            </a:r>
          </a:p>
          <a:p>
            <a:r>
              <a:rPr lang="en-US" dirty="0"/>
              <a:t>Discuss with patients their perceptions of risks, benefits, and adverse effects of continued opioid therapy, and include patient concerns in taper planning. </a:t>
            </a:r>
          </a:p>
          <a:p>
            <a:r>
              <a:rPr lang="en-US" dirty="0"/>
              <a:t>For patients at higher risk of overdose based on opioid dosages, review benefits and risks of continued high-dose opioid therapy.</a:t>
            </a:r>
          </a:p>
          <a:p>
            <a:r>
              <a:rPr lang="en-US" dirty="0"/>
              <a:t>For patients who agree to reduce opioid dosages, collaborate with the patient on a tapering plan.</a:t>
            </a:r>
          </a:p>
          <a:p>
            <a:r>
              <a:rPr lang="en-US" dirty="0"/>
              <a:t>Include patients in decisions, such as which medication will be decreased first and how quickly tapering will occur.</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922250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lvl="0" indent="0" eaLnBrk="1" hangingPunct="1">
              <a:spcBef>
                <a:spcPct val="30000"/>
              </a:spcBef>
              <a:buClrTx/>
              <a:buNone/>
              <a:defRPr/>
            </a:pPr>
            <a:r>
              <a:rPr lang="en-US" sz="1600" dirty="0"/>
              <a:t>The HHS guide and current guidelines emphasize that the tapering rate should be individualized and proceed slowly enough to minimize opioid withdrawal symptoms and signs. Significant opioid withdrawal symptoms may indicate a need to further slow the taper rate.</a:t>
            </a:r>
          </a:p>
          <a:p>
            <a:pPr marL="0" lvl="0" indent="0" eaLnBrk="1" hangingPunct="1">
              <a:spcBef>
                <a:spcPct val="30000"/>
              </a:spcBef>
              <a:buClrTx/>
              <a:buNone/>
              <a:defRPr/>
            </a:pPr>
            <a:endParaRPr lang="en-US" sz="1600" dirty="0"/>
          </a:p>
          <a:p>
            <a:pPr marL="0" lvl="0" indent="0" eaLnBrk="1" hangingPunct="1">
              <a:spcBef>
                <a:spcPct val="30000"/>
              </a:spcBef>
              <a:buClrTx/>
              <a:buNone/>
              <a:defRPr/>
            </a:pPr>
            <a:r>
              <a:rPr lang="en-US" sz="1600" dirty="0"/>
              <a:t>At times, tapers might have to be paused and restarted again when the patient is ready. Longer intervals between dose reductions allow patients to adjust to a new dose before the next reduction. Tapers can be completed over several months to years depending on the opioid dose.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6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600" dirty="0"/>
              <a:t>The longer the duration of previous opioid therapy, the longer the taper may take. Common tapers involve dose reduction of 5% to 20% every 4 weeks.</a:t>
            </a:r>
            <a:r>
              <a:rPr lang="en-US" sz="1600" baseline="0" dirty="0"/>
              <a:t> </a:t>
            </a:r>
            <a:r>
              <a:rPr lang="en-US" sz="1600" dirty="0"/>
              <a:t>Slower tapers (e.g., 10% per month or slower) are often better tolerated than more rapid tapers, especially following opioid use for more than a year. Slower tapers may require several months to years depending on the opioid dosage.</a:t>
            </a:r>
            <a:endParaRPr lang="en-US" sz="1600" baseline="300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6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600" dirty="0"/>
              <a:t>Tapers may be considered successful as long as the patient is making progress, however slowly, towards a goal of reaching a safer dose, or if the dose is reduced to the minimal dose needed.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6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600" dirty="0"/>
              <a:t>Although relatively faster tapers (</a:t>
            </a:r>
            <a:r>
              <a:rPr lang="en-US" sz="1600" dirty="0" err="1"/>
              <a:t>eg</a:t>
            </a:r>
            <a:r>
              <a:rPr lang="en-US" sz="1600" dirty="0"/>
              <a:t>, 10% per week) may be successful for some patients who have taken opioids for shorter time periods (</a:t>
            </a:r>
            <a:r>
              <a:rPr lang="en-US" sz="1600" dirty="0" err="1"/>
              <a:t>eg</a:t>
            </a:r>
            <a:r>
              <a:rPr lang="en-US" sz="1600" dirty="0"/>
              <a:t>, weeks to months), slower tapers (</a:t>
            </a:r>
            <a:r>
              <a:rPr lang="en-US" sz="1600" dirty="0" err="1"/>
              <a:t>eg</a:t>
            </a:r>
            <a:r>
              <a:rPr lang="en-US" sz="1600" dirty="0"/>
              <a:t>, ≤10% per month) are often better tolerated when patients have been taking opioids continuously for chronic pain, especially following opioid use for more than a year.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6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600" dirty="0"/>
              <a:t>Additional notes: </a:t>
            </a:r>
          </a:p>
          <a:p>
            <a:r>
              <a:rPr lang="en-US" sz="1200" kern="1200" dirty="0">
                <a:solidFill>
                  <a:schemeClr val="tx1"/>
                </a:solidFill>
                <a:effectLst/>
                <a:latin typeface="+mn-lt"/>
                <a:ea typeface="+mn-ea"/>
                <a:cs typeface="+mn-cs"/>
              </a:rPr>
              <a:t>Once the smallest available dose is reached, the interval between doses can be extended. Opioids may be stopped, if appropriate, when taken less often than once a day. </a:t>
            </a:r>
          </a:p>
          <a:p>
            <a:r>
              <a:rPr lang="en-US" sz="1200" kern="1200" dirty="0">
                <a:solidFill>
                  <a:schemeClr val="tx1"/>
                </a:solidFill>
                <a:effectLst/>
                <a:latin typeface="+mn-lt"/>
                <a:ea typeface="+mn-ea"/>
                <a:cs typeface="+mn-cs"/>
              </a:rPr>
              <a:t>Faster tapers can be appropriate for some patients. A decrease of 10% of the original dose per week or slower (until 30% of the original dose is reached, followed by a weekly decrease of 10% of the remaining dose) is less likely to trigger withdrawal and can be successful for some patients, particularly after opioid use for weeks to months rather than years. </a:t>
            </a:r>
          </a:p>
          <a:p>
            <a:r>
              <a:rPr lang="en-US" sz="1200" kern="1200" dirty="0">
                <a:solidFill>
                  <a:schemeClr val="tx1"/>
                </a:solidFill>
                <a:effectLst/>
                <a:latin typeface="+mn-lt"/>
                <a:ea typeface="+mn-ea"/>
                <a:cs typeface="+mn-cs"/>
              </a:rPr>
              <a:t>More rapid tapers (e.g., over 2-3 weeks) might be needed for patient safety when the risks of continuing the opioid outweigh the risks of a rapid taper (e.g., in the case of a severe adverse event such as overdose).</a:t>
            </a:r>
          </a:p>
          <a:p>
            <a:r>
              <a:rPr lang="en-US" sz="1200" kern="1200" dirty="0" err="1">
                <a:solidFill>
                  <a:schemeClr val="tx1"/>
                </a:solidFill>
                <a:effectLst/>
                <a:latin typeface="+mn-lt"/>
                <a:ea typeface="+mn-ea"/>
                <a:cs typeface="+mn-cs"/>
              </a:rPr>
              <a:t>Ultrarapid</a:t>
            </a:r>
            <a:r>
              <a:rPr lang="en-US" sz="1200" kern="1200" dirty="0">
                <a:solidFill>
                  <a:schemeClr val="tx1"/>
                </a:solidFill>
                <a:effectLst/>
                <a:latin typeface="+mn-lt"/>
                <a:ea typeface="+mn-ea"/>
                <a:cs typeface="+mn-cs"/>
              </a:rPr>
              <a:t> detoxification under anesthesia is associated with substantial risks and should not be used.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60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01685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3</a:t>
            </a:fld>
            <a:endParaRPr lang="en-US" dirty="0"/>
          </a:p>
        </p:txBody>
      </p:sp>
    </p:spTree>
    <p:extLst>
      <p:ext uri="{BB962C8B-B14F-4D97-AF65-F5344CB8AC3E}">
        <p14:creationId xmlns:p14="http://schemas.microsoft.com/office/powerpoint/2010/main" val="10365778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100" dirty="0"/>
              <a:t>It can be helpful</a:t>
            </a:r>
            <a:r>
              <a:rPr lang="en-US" sz="1100" baseline="0" dirty="0"/>
              <a:t> to counsel patients about what to expect. </a:t>
            </a:r>
            <a:r>
              <a:rPr lang="en-US" sz="1100" dirty="0"/>
              <a:t>Early withdrawal symptoms (such as anxiety, restlessness, sweating, yawning, muscle aches, diarrhea and cramping) usually resolve after 5-10 days but can take longer.</a:t>
            </a:r>
            <a:r>
              <a:rPr lang="en-US" sz="1100" baseline="0" dirty="0"/>
              <a:t> Other </a:t>
            </a:r>
            <a:r>
              <a:rPr lang="en-US" sz="1100" dirty="0"/>
              <a:t>symptoms (such as dysphoria, insomnia, and irritability) can take weeks to months to resolve. Worsening of pain is a frequent symptom of withdrawal that can be prolonged but tends to diminish over time for most patients. </a:t>
            </a:r>
          </a:p>
          <a:p>
            <a:endParaRPr lang="en-US" sz="11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100" dirty="0"/>
              <a:t>Withdrawal symptoms should be minimized and manageable</a:t>
            </a:r>
            <a:r>
              <a:rPr lang="en-US" sz="1100" baseline="0" dirty="0"/>
              <a:t> i</a:t>
            </a:r>
            <a:r>
              <a:rPr lang="en-US" sz="1100" dirty="0"/>
              <a:t>f tapering is done gradually,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1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100" dirty="0"/>
              <a:t>Significant opioid withdrawal symptoms may indicate a need to further</a:t>
            </a:r>
            <a:r>
              <a:rPr lang="en-US" sz="1100" baseline="0" dirty="0"/>
              <a:t> </a:t>
            </a:r>
            <a:r>
              <a:rPr lang="en-US" sz="1100" dirty="0"/>
              <a:t>slow the taper rate or pause the taper.</a:t>
            </a:r>
          </a:p>
          <a:p>
            <a:endParaRPr lang="en-US" sz="1100" dirty="0"/>
          </a:p>
          <a:p>
            <a:r>
              <a:rPr lang="en-US" sz="1100" dirty="0"/>
              <a:t>Short-term oral medications can help manage withdrawal symptoms, especially with</a:t>
            </a:r>
            <a:r>
              <a:rPr lang="en-US" sz="1100" baseline="0" dirty="0"/>
              <a:t> </a:t>
            </a:r>
            <a:r>
              <a:rPr lang="en-US" sz="1100" dirty="0"/>
              <a:t>faster tapers. These </a:t>
            </a:r>
            <a:r>
              <a:rPr lang="en-US" sz="1100" baseline="0" dirty="0"/>
              <a:t>are listed in the HHS Guide and </a:t>
            </a:r>
            <a:r>
              <a:rPr lang="en-US" sz="1100" dirty="0"/>
              <a:t>include alpha-2 agonists*, such as </a:t>
            </a:r>
            <a:r>
              <a:rPr lang="en-US" sz="1100" dirty="0" err="1"/>
              <a:t>lofexidine</a:t>
            </a:r>
            <a:r>
              <a:rPr lang="en-US" sz="1100" dirty="0"/>
              <a:t>, for the management of autonomic symptoms and signs (like sweating</a:t>
            </a:r>
            <a:r>
              <a:rPr lang="en-US" sz="1100" baseline="0" dirty="0"/>
              <a:t> or </a:t>
            </a:r>
            <a:r>
              <a:rPr lang="en-US" sz="1100" dirty="0"/>
              <a:t>tachycardia). Other</a:t>
            </a:r>
            <a:r>
              <a:rPr lang="en-US" sz="1100" baseline="0" dirty="0"/>
              <a:t> short-term oral medications include </a:t>
            </a:r>
            <a:r>
              <a:rPr lang="en-US" sz="1100" dirty="0"/>
              <a:t>NSAIDs, acetaminophen, or topical menthol/</a:t>
            </a:r>
            <a:r>
              <a:rPr lang="en-US" sz="1100" dirty="0" err="1"/>
              <a:t>methylsalicilate</a:t>
            </a:r>
            <a:r>
              <a:rPr lang="en-US" sz="1100" dirty="0"/>
              <a:t> for muscle aches; trazodone for insomnia; </a:t>
            </a:r>
            <a:r>
              <a:rPr lang="en-US" sz="1100" dirty="0" err="1"/>
              <a:t>prochlorperazine</a:t>
            </a:r>
            <a:r>
              <a:rPr lang="en-US" sz="1100" dirty="0"/>
              <a:t>, promethazine, or ondansetron for nausea; </a:t>
            </a:r>
            <a:r>
              <a:rPr lang="en-US" sz="1100" dirty="0" err="1"/>
              <a:t>dicyclomine</a:t>
            </a:r>
            <a:r>
              <a:rPr lang="en-US" sz="1100" dirty="0"/>
              <a:t> for abdominal cramping; and </a:t>
            </a:r>
            <a:r>
              <a:rPr lang="en-US" sz="1100" dirty="0" err="1"/>
              <a:t>loperamide</a:t>
            </a:r>
            <a:r>
              <a:rPr lang="en-US" sz="1100" dirty="0"/>
              <a:t> or bismuth subsalicylate for diarrhea.</a:t>
            </a:r>
          </a:p>
          <a:p>
            <a:endParaRPr lang="en-US" sz="1100" dirty="0"/>
          </a:p>
          <a:p>
            <a:r>
              <a:rPr lang="en-US" sz="1100" dirty="0"/>
              <a:t>*Additional notes: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Acute opioid withdrawal symptoms and signs include drug craving, anxiety, restlessness, insomnia, abdominal pain or cramps, nausea, vomiting, diarrhea, anorexia, sweating, dilated pupils, tremor, tachycardia, </a:t>
            </a:r>
            <a:r>
              <a:rPr lang="en-US" sz="1200" kern="1200" dirty="0" err="1">
                <a:solidFill>
                  <a:schemeClr val="tx1"/>
                </a:solidFill>
                <a:effectLst/>
                <a:latin typeface="+mn-lt"/>
                <a:ea typeface="+mn-ea"/>
                <a:cs typeface="+mn-cs"/>
              </a:rPr>
              <a:t>piloerection</a:t>
            </a:r>
            <a:r>
              <a:rPr lang="en-US" sz="1200" kern="1200" dirty="0">
                <a:solidFill>
                  <a:schemeClr val="tx1"/>
                </a:solidFill>
                <a:effectLst/>
                <a:latin typeface="+mn-lt"/>
                <a:ea typeface="+mn-ea"/>
                <a:cs typeface="+mn-cs"/>
              </a:rPr>
              <a:t>, hypertension, dizziness, hot flashes, shivering, muscle or joint aches, runny nose, sneezing, tearing, yawning, and dysphoria.</a:t>
            </a:r>
            <a:endParaRPr lang="en-US" sz="11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Alpha-2 agonists clonidine and </a:t>
            </a:r>
            <a:r>
              <a:rPr lang="en-US" sz="1200" kern="1200" dirty="0" err="1">
                <a:solidFill>
                  <a:schemeClr val="tx1"/>
                </a:solidFill>
                <a:effectLst/>
                <a:latin typeface="+mn-lt"/>
                <a:ea typeface="+mn-ea"/>
                <a:cs typeface="+mn-cs"/>
              </a:rPr>
              <a:t>lofexidine</a:t>
            </a:r>
            <a:r>
              <a:rPr lang="en-US" sz="1200" kern="1200" dirty="0">
                <a:solidFill>
                  <a:schemeClr val="tx1"/>
                </a:solidFill>
                <a:effectLst/>
                <a:latin typeface="+mn-lt"/>
                <a:ea typeface="+mn-ea"/>
                <a:cs typeface="+mn-cs"/>
              </a:rPr>
              <a:t> are more effective than placebo in ameliorating opioid withdrawal. There is not similar research in patients tapering from long-term opioid treatment for pain. </a:t>
            </a:r>
          </a:p>
          <a:p>
            <a:r>
              <a:rPr lang="en-US" sz="1200" kern="1200" dirty="0" err="1">
                <a:solidFill>
                  <a:schemeClr val="tx1"/>
                </a:solidFill>
                <a:effectLst/>
                <a:latin typeface="+mn-lt"/>
                <a:ea typeface="+mn-ea"/>
                <a:cs typeface="+mn-cs"/>
              </a:rPr>
              <a:t>Lofexidine</a:t>
            </a:r>
            <a:r>
              <a:rPr lang="en-US" sz="1200" kern="1200" dirty="0">
                <a:solidFill>
                  <a:schemeClr val="tx1"/>
                </a:solidFill>
                <a:effectLst/>
                <a:latin typeface="+mn-lt"/>
                <a:ea typeface="+mn-ea"/>
                <a:cs typeface="+mn-cs"/>
              </a:rPr>
              <a:t> has an FDA-approved indication for use up to 14 days for “mitigation of opioid withdrawal symptoms to facilitate abrupt opioid discontinuation in adults.” </a:t>
            </a:r>
            <a:endParaRPr lang="en-US" sz="11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814891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Make sure patients receive appropriate psychosocial support.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Ask your patient</a:t>
            </a:r>
            <a:r>
              <a:rPr lang="en-US" baseline="0" dirty="0"/>
              <a:t> </a:t>
            </a:r>
            <a:r>
              <a:rPr lang="en-US" dirty="0"/>
              <a:t>how you can support them.</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While motives for tapering vary widely, fear is a common theme. Many patients fear stigma, withdrawal symptoms, pain, and/or abandonment</a:t>
            </a:r>
          </a:p>
          <a:p>
            <a:r>
              <a:rPr lang="en-US" dirty="0"/>
              <a:t>Acknowledge patient fears about tapering.</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Remind patients that while pain might get worse at first, many people have improved function without worse pain after tapering opioids.</a:t>
            </a:r>
          </a:p>
          <a:p>
            <a:r>
              <a:rPr lang="en-US" dirty="0"/>
              <a:t>Tell patients “I know you can do this” or “I’ll stick by you through this.” </a:t>
            </a:r>
          </a:p>
          <a:p>
            <a:r>
              <a:rPr lang="en-US" dirty="0"/>
              <a:t>Make yourself or a team member available to the patient to provide support, if needed. </a:t>
            </a:r>
          </a:p>
          <a:p>
            <a:r>
              <a:rPr lang="en-US" dirty="0"/>
              <a:t>Follow up frequently. Successful tapering studies have used at least weekly follow up. </a:t>
            </a:r>
          </a:p>
          <a:p>
            <a:r>
              <a:rPr lang="en-US" dirty="0"/>
              <a:t>Watch closely for signs of anxiety, depression, suicidal ideation, and opioid use disorder, and offer support or referral as needed.</a:t>
            </a:r>
          </a:p>
          <a:p>
            <a:r>
              <a:rPr lang="en-US" dirty="0"/>
              <a:t>Collaborate with mental health providers and with other specialists as needed to optimize psychosocial support for anxiety related to the taper.</a:t>
            </a:r>
          </a:p>
          <a:p>
            <a:r>
              <a:rPr lang="en-US" dirty="0"/>
              <a:t>Follow up frequently. Successful tapering studies have used at least weekly follow up.</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3303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patients experience unanticipated challenges to tapering, such as inability to make progress despite intention to taper or despite opioid-related harm, assess for opioid use disorder using DSM-5 criteria. </a:t>
            </a:r>
          </a:p>
          <a:p>
            <a:r>
              <a:rPr lang="en-US" dirty="0"/>
              <a:t>If patients meet criteria for opioid use disorder (especially if moderate or severe), offer or arrange medication-assisted treatment.</a:t>
            </a:r>
          </a:p>
          <a:p>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Note that there are important issues in timing the transition</a:t>
            </a:r>
            <a:r>
              <a:rPr lang="en-US" sz="1200" kern="1200" baseline="0" dirty="0">
                <a:solidFill>
                  <a:schemeClr val="tx1"/>
                </a:solidFill>
                <a:effectLst/>
                <a:latin typeface="+mn-lt"/>
                <a:ea typeface="+mn-ea"/>
                <a:cs typeface="+mn-cs"/>
              </a:rPr>
              <a:t> to medication-assisted treatment for opioid use disorder. For example, naltrexone </a:t>
            </a:r>
            <a:r>
              <a:rPr lang="en-US" sz="1200" kern="1200" dirty="0">
                <a:solidFill>
                  <a:schemeClr val="tx1"/>
                </a:solidFill>
                <a:effectLst/>
                <a:latin typeface="+mn-lt"/>
                <a:ea typeface="+mn-ea"/>
                <a:cs typeface="+mn-cs"/>
              </a:rPr>
              <a:t>should not be initiated before opioids are tapered because doing so can precipitate severe, prolonged withdrawal.</a:t>
            </a:r>
            <a:r>
              <a:rPr lang="en-US" sz="1200" kern="1200" baseline="0" dirty="0">
                <a:solidFill>
                  <a:schemeClr val="tx1"/>
                </a:solidFill>
                <a:effectLst/>
                <a:latin typeface="+mn-lt"/>
                <a:ea typeface="+mn-ea"/>
                <a:cs typeface="+mn-cs"/>
              </a:rPr>
              <a:t> Buprenorphine should be initiated when the patient is in mild to moderate opioid withdrawal. We’ll touch on this again later in this presentation.</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54908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If patients on high opioid dosages are unable to taper despite worsening pain and/or function with opioids, or who have an unfavorable risk/benefit profile for continued high-dose opioid use,</a:t>
            </a:r>
            <a:r>
              <a:rPr lang="en-US" baseline="0" dirty="0"/>
              <a:t> but</a:t>
            </a:r>
            <a:r>
              <a:rPr lang="en-US" dirty="0"/>
              <a:t> opioid use disorder criteria are not met, you can also consider transitioning to buprenorphine</a:t>
            </a:r>
          </a:p>
          <a:p>
            <a:endParaRPr lang="en-US" dirty="0"/>
          </a:p>
          <a:p>
            <a:r>
              <a:rPr lang="en-US" dirty="0"/>
              <a:t>Buprenorphine can then be continued or tapered gradually.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1976946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300" dirty="0"/>
              <a:t>Buprenorphine is a partial opioid agonist that can treat pain as well as opioid use disorder, and has other properties that may be helpful, including less opioid-induced hyperalgesia and easier withdrawal than full mu-agonist opioids, and less respiratory depression than other long-acting opioids. Buprenorphine buccal film (</a:t>
            </a:r>
            <a:r>
              <a:rPr lang="en-US" sz="1300" dirty="0" err="1"/>
              <a:t>Belbuca</a:t>
            </a:r>
            <a:r>
              <a:rPr lang="en-US" sz="1300" dirty="0"/>
              <a:t>) and buprenorphine transdermal system (</a:t>
            </a:r>
            <a:r>
              <a:rPr lang="en-US" sz="1300" dirty="0" err="1"/>
              <a:t>Butrans</a:t>
            </a:r>
            <a:r>
              <a:rPr lang="en-US" sz="1300" dirty="0"/>
              <a:t>) have FDA-approved indications for “the management of pain severe enough to require daily, around the-clock, long-term opioid treatment and for which alternative treatment options are inadequate.”</a:t>
            </a:r>
          </a:p>
          <a:p>
            <a:endParaRPr lang="en-US" sz="1300" dirty="0"/>
          </a:p>
          <a:p>
            <a:r>
              <a:rPr lang="en-US" sz="1300" dirty="0"/>
              <a:t>As mentioned previously, transitioning from full-agonist opioids requires attention to timing of the initial buprenorphine dose to avoid precipitating withdrawal. </a:t>
            </a:r>
          </a:p>
          <a:p>
            <a:endParaRPr lang="en-US" sz="130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300" dirty="0"/>
              <a:t>To avoid precipitating protracted withdrawal from full agonist opioids when starting buprenorphine, patients need to be in mild to moderate withdrawal (including Clinical Opioid Withdrawal Score (COWS) objective signs) before the first buprenorphine dose. To do this, wait at least 8 to 12 hours after the last dose of short-acting full agonist opioids before the first dose of buprenorphine. More time should be allowed before starting buprenorphine following the last dose of long-acting full agonist opioids (for example, at least 36 hours after last methadone dose).</a:t>
            </a:r>
            <a:r>
              <a:rPr lang="en-US" sz="1300" baseline="0" dirty="0"/>
              <a: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300"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300" dirty="0"/>
              <a:t>Consultation with a clinician experienced in use of buprenorphine is</a:t>
            </a:r>
            <a:r>
              <a:rPr lang="en-US" sz="1300" baseline="0" dirty="0"/>
              <a:t> warranted </a:t>
            </a:r>
            <a:r>
              <a:rPr lang="en-US" sz="1300" dirty="0"/>
              <a:t>if you are unfamiliar with its initiation. The HHS Guide provides additional details on transitioning from full agonist opioids to buprenorphine, including</a:t>
            </a:r>
            <a:r>
              <a:rPr lang="en-US" sz="1300" baseline="0" dirty="0"/>
              <a:t> </a:t>
            </a:r>
            <a:r>
              <a:rPr lang="en-US" sz="1300" dirty="0"/>
              <a:t>how to find</a:t>
            </a:r>
            <a:r>
              <a:rPr lang="en-US" sz="1300" baseline="0" dirty="0"/>
              <a:t> </a:t>
            </a:r>
            <a:r>
              <a:rPr lang="en-US" sz="1300" dirty="0"/>
              <a:t>training, technical assistance, and mentors through the Substance Abuse and Mental Health Services Administration</a:t>
            </a:r>
            <a:r>
              <a:rPr lang="en-US" sz="1300" baseline="0" dirty="0"/>
              <a:t>’s </a:t>
            </a:r>
            <a:r>
              <a:rPr lang="en-US" sz="1300" kern="1200" dirty="0">
                <a:solidFill>
                  <a:schemeClr val="tx1"/>
                </a:solidFill>
                <a:effectLst/>
              </a:rPr>
              <a:t>Providers Clinical Support System.</a:t>
            </a:r>
            <a:r>
              <a:rPr lang="en-US" sz="1300" dirty="0"/>
              <a: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300" kern="1200" dirty="0">
              <a:solidFill>
                <a:schemeClr val="tx1"/>
              </a:solidFill>
              <a:effectLst/>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300" kern="1200" dirty="0">
                <a:solidFill>
                  <a:schemeClr val="tx1"/>
                </a:solidFill>
                <a:effectLst/>
              </a:rPr>
              <a:t>Additional notes: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300" dirty="0"/>
              <a:t>The full </a:t>
            </a:r>
            <a:r>
              <a:rPr lang="en-US" sz="1300" dirty="0" err="1"/>
              <a:t>Belbuca</a:t>
            </a:r>
            <a:r>
              <a:rPr lang="en-US" sz="1300" dirty="0"/>
              <a:t> prescribing information and the full </a:t>
            </a:r>
            <a:r>
              <a:rPr lang="en-US" sz="1300" dirty="0" err="1"/>
              <a:t>Butrans</a:t>
            </a:r>
            <a:r>
              <a:rPr lang="en-US" sz="1300" dirty="0"/>
              <a:t> prescribing information include instructions for conversion from full agonist opioids. </a:t>
            </a:r>
            <a:endParaRPr lang="en-US" sz="1300" baseline="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300" baseline="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300" kern="1200" dirty="0">
              <a:solidFill>
                <a:schemeClr val="tx1"/>
              </a:solidFill>
              <a:effectLs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sz="1300" kern="1200" dirty="0">
              <a:solidFill>
                <a:schemeClr val="tx1"/>
              </a:solidFill>
              <a:effectLst/>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3000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88905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300" dirty="0"/>
              <a:t>For patients who are unable or unwilling to taper and who continue receiving high-dose or otherwise high-risk opioid regimens (such as opioids prescribed concurrently with benzodiazepines), close monitoring and mitigation of overdose risk are recommended.</a:t>
            </a:r>
          </a:p>
          <a:p>
            <a:endParaRPr lang="en-US" sz="1300" dirty="0"/>
          </a:p>
          <a:p>
            <a:r>
              <a:rPr lang="en-US" sz="1300" dirty="0"/>
              <a:t>Monitor patients closely. </a:t>
            </a:r>
          </a:p>
          <a:p>
            <a:endParaRPr lang="en-US" sz="1300" dirty="0"/>
          </a:p>
          <a:p>
            <a:r>
              <a:rPr lang="en-US" sz="1300" dirty="0"/>
              <a:t>Mitigate overdose risk. For example, provide overdose education and naloxone. </a:t>
            </a:r>
          </a:p>
          <a:p>
            <a:endParaRPr lang="en-US" sz="1300" dirty="0"/>
          </a:p>
          <a:p>
            <a:r>
              <a:rPr lang="en-US" sz="1300" dirty="0"/>
              <a:t>Periodic and strategic motivational questions and statements can encourage movement toward appropriate therapeutic changes. </a:t>
            </a:r>
            <a:r>
              <a:rPr lang="en-US" sz="1300" b="0" i="0" kern="1200" dirty="0">
                <a:solidFill>
                  <a:schemeClr val="tx1"/>
                </a:solidFill>
                <a:effectLst/>
              </a:rPr>
              <a:t>For example, nonjudgmentally asking what the patient likes and dislikes about opioid therapy can facilitate exploration of ambivalence, and asking patients how they would like things to be different can empower them to imagine change.</a:t>
            </a:r>
            <a:endParaRPr lang="en-US" sz="13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829683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about when </a:t>
            </a:r>
            <a:r>
              <a:rPr lang="en-US" dirty="0"/>
              <a:t>patients are using both benzodiazepines and opioids?</a:t>
            </a:r>
            <a:r>
              <a:rPr lang="en-US" baseline="0" dirty="0"/>
              <a:t> </a:t>
            </a:r>
            <a:r>
              <a:rPr lang="en-US" sz="1200" kern="1200" dirty="0">
                <a:solidFill>
                  <a:schemeClr val="tx1"/>
                </a:solidFill>
                <a:effectLst/>
                <a:latin typeface="+mn-lt"/>
                <a:ea typeface="+mn-ea"/>
                <a:cs typeface="+mn-cs"/>
              </a:rPr>
              <a:t>Some patients may require tapering one or both medications to reduce risk for respiratory depression. In this case, tapering decisions and plans need to be coordinated with prescribers of both medications. </a:t>
            </a:r>
          </a:p>
          <a:p>
            <a:r>
              <a:rPr lang="en-US" sz="1200" kern="1200" dirty="0">
                <a:solidFill>
                  <a:schemeClr val="tx1"/>
                </a:solidFill>
                <a:effectLst/>
                <a:latin typeface="+mn-lt"/>
                <a:ea typeface="+mn-ea"/>
                <a:cs typeface="+mn-cs"/>
              </a:rPr>
              <a:t>Remember that if benzodiazepines are tapered, they should be tapered gradually due to risks of benzodiazepine withdrawal (anxiety, hallucinations, seizures, delirium tremens, and, in rare cases, death)  </a:t>
            </a:r>
          </a:p>
          <a:p>
            <a:r>
              <a:rPr lang="en-US" sz="1200" kern="1200" dirty="0">
                <a:solidFill>
                  <a:schemeClr val="tx1"/>
                </a:solidFill>
                <a:effectLst/>
                <a:latin typeface="+mn-lt"/>
                <a:ea typeface="+mn-ea"/>
                <a:cs typeface="+mn-cs"/>
              </a:rPr>
              <a:t>Example benzodiazepine tapers and guidance are available, including from the VA Pharmacy</a:t>
            </a:r>
            <a:r>
              <a:rPr lang="en-US" sz="1200" kern="1200" baseline="0" dirty="0">
                <a:solidFill>
                  <a:schemeClr val="tx1"/>
                </a:solidFill>
                <a:effectLst/>
                <a:latin typeface="+mn-lt"/>
                <a:ea typeface="+mn-ea"/>
                <a:cs typeface="+mn-cs"/>
              </a:rPr>
              <a:t> Benefits Management Academic Detailing Service: </a:t>
            </a:r>
            <a:r>
              <a:rPr lang="en-US" sz="1200" kern="1200" dirty="0">
                <a:solidFill>
                  <a:schemeClr val="tx1"/>
                </a:solidFill>
                <a:effectLst/>
                <a:latin typeface="+mn-lt"/>
                <a:ea typeface="+mn-ea"/>
                <a:cs typeface="+mn-cs"/>
              </a:rPr>
              <a:t>(the link is on this slide and is also</a:t>
            </a:r>
            <a:r>
              <a:rPr lang="en-US" sz="1200" kern="1200" baseline="0" dirty="0">
                <a:solidFill>
                  <a:schemeClr val="tx1"/>
                </a:solidFill>
                <a:effectLst/>
                <a:latin typeface="+mn-lt"/>
                <a:ea typeface="+mn-ea"/>
                <a:cs typeface="+mn-cs"/>
              </a:rPr>
              <a:t> provided in the HHS Guide).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95166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lvl="0"/>
            <a:r>
              <a:rPr lang="en-US" sz="1400" dirty="0"/>
              <a:t>While evidence on the benefits and risks of opioid dose reduction or discontinuation is evolving and evidence on effectiveness of various approaches to tapering is limited.</a:t>
            </a:r>
            <a:r>
              <a:rPr lang="en-US" sz="1400" baseline="0" dirty="0"/>
              <a:t> However, a</a:t>
            </a:r>
            <a:r>
              <a:rPr lang="en-US" sz="1400" dirty="0"/>
              <a:t>mong studies rated by a recent systematic review as “good” or “fair” quality, when opioids were tapered following discussion with patients who agreed to taper, pain, function, and quality of life improved after opioid dose reduction. Overall, following voluntary reduction of long-term opioid dosages, many patients report improvements in function, sleep, anxiety, and mood without worsening pain or even with decreased pain levels. It is important to remember</a:t>
            </a:r>
            <a:r>
              <a:rPr lang="en-US" sz="1400" baseline="0" dirty="0"/>
              <a:t> that studies for</a:t>
            </a:r>
            <a:r>
              <a:rPr lang="en-US" sz="1400" dirty="0"/>
              <a:t> which positive outcomes were found used specific opioid tapering practices, including shared decision-making, slow tapers,</a:t>
            </a:r>
            <a:r>
              <a:rPr lang="en-US" sz="1400" baseline="0" dirty="0"/>
              <a:t> and p</a:t>
            </a:r>
            <a:r>
              <a:rPr lang="en-US" sz="1400" dirty="0"/>
              <a:t>atient support. Harm has been reported with other practices and in particular with rapid tapering or with abrupt discontinuation. </a:t>
            </a:r>
          </a:p>
          <a:p>
            <a:endParaRPr lang="en-US" sz="1400" dirty="0"/>
          </a:p>
          <a:p>
            <a:r>
              <a:rPr lang="en-US" sz="1400" dirty="0"/>
              <a:t>Unless there is a life-threatening issue, such as imminent overdose, the benefits of rapidly tapering or abruptly discontinuing opioids are unlikely to outweigh the significant risks of these practices. HHS does not recommend abrupt opioid dose reduction or discontinuation. </a:t>
            </a:r>
          </a:p>
          <a:p>
            <a:endParaRPr lang="en-US" sz="1400" dirty="0"/>
          </a:p>
          <a:p>
            <a:r>
              <a:rPr lang="en-US" sz="1400" dirty="0"/>
              <a:t>However, </a:t>
            </a:r>
            <a:r>
              <a:rPr lang="en-US" sz="1400" b="0" i="0" kern="1200" dirty="0">
                <a:solidFill>
                  <a:schemeClr val="tx1"/>
                </a:solidFill>
                <a:effectLst/>
              </a:rPr>
              <a:t>following slow, voluntary reduction of long-term opioid dosages, many patients report improvements in function, quality of life, anxiety, and mood without worsening pain or with decreased pain levels.</a:t>
            </a:r>
          </a:p>
          <a:p>
            <a:endParaRPr lang="en-US" sz="1400" b="0" i="0" kern="1200" dirty="0">
              <a:solidFill>
                <a:schemeClr val="tx1"/>
              </a:solidFill>
              <a:effectLst/>
            </a:endParaRPr>
          </a:p>
          <a:p>
            <a:r>
              <a:rPr lang="en-US" sz="1400" b="0" i="0" kern="1200" dirty="0">
                <a:solidFill>
                  <a:schemeClr val="tx1"/>
                </a:solidFill>
                <a:effectLst/>
              </a:rPr>
              <a:t>Additional</a:t>
            </a:r>
            <a:r>
              <a:rPr lang="en-US" sz="1400" b="0" i="0" kern="1200" baseline="0" dirty="0">
                <a:solidFill>
                  <a:schemeClr val="tx1"/>
                </a:solidFill>
                <a:effectLst/>
              </a:rPr>
              <a:t> notes: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More research is critically needed to define optimal strategies for opioid tapering. Many of the available studies on opioid tapering used uncontrolled designs and are rated low in quality by systematic reviews. One systematic review of patient outcomes after opioid tapering found that of 67 studies identified (11 randomized trials and 56 observational studies), only 3 studies were “good” quality and 13 were “fair” quality. Of note, among the limited set of studies with at least fair-quality evidence, opioid tapering was associated with improved pain, function, and quality of life. (Frank et al.)</a:t>
            </a:r>
          </a:p>
          <a:p>
            <a:endParaRPr lang="en-US" sz="1400" dirty="0"/>
          </a:p>
          <a:p>
            <a:endParaRPr lang="en-US" sz="1400"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842524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I wanted to let you know about a few places to go for additional resources on opioid tapering.</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00216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390">
              <a:defRPr/>
            </a:pPr>
            <a:r>
              <a:rPr lang="en-US" sz="1200" b="0" i="0" u="none" strike="noStrike" kern="1200" baseline="0" dirty="0">
                <a:solidFill>
                  <a:schemeClr val="tx1"/>
                </a:solidFill>
                <a:latin typeface="+mn-lt"/>
                <a:ea typeface="+mn-ea"/>
                <a:cs typeface="+mn-cs"/>
              </a:rPr>
              <a:t>The 2016 </a:t>
            </a:r>
            <a:r>
              <a:rPr lang="en-US" sz="1200" b="0" i="1" u="none" strike="noStrike" kern="1200" baseline="0" dirty="0">
                <a:solidFill>
                  <a:schemeClr val="tx1"/>
                </a:solidFill>
                <a:latin typeface="+mn-lt"/>
                <a:ea typeface="+mn-ea"/>
                <a:cs typeface="+mn-cs"/>
              </a:rPr>
              <a:t>CDC Guideline for Prescribing Opioids for Chronic Pain </a:t>
            </a:r>
            <a:r>
              <a:rPr lang="en-US" sz="1200" b="0" i="0" u="none" strike="noStrike" kern="1200" baseline="0" dirty="0">
                <a:solidFill>
                  <a:schemeClr val="tx1"/>
                </a:solidFill>
                <a:latin typeface="+mn-lt"/>
                <a:ea typeface="+mn-ea"/>
                <a:cs typeface="+mn-cs"/>
              </a:rPr>
              <a:t>includes a section on opioid tapering.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2253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a:t>
            </a:fld>
            <a:endParaRPr lang="en-US"/>
          </a:p>
        </p:txBody>
      </p:sp>
    </p:spTree>
    <p:extLst>
      <p:ext uri="{BB962C8B-B14F-4D97-AF65-F5344CB8AC3E}">
        <p14:creationId xmlns:p14="http://schemas.microsoft.com/office/powerpoint/2010/main" val="10941393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Translational tools, including a tool for </a:t>
            </a:r>
            <a:r>
              <a:rPr lang="en-US" sz="1200" b="0" i="0" u="sng" strike="noStrike" kern="1200" baseline="0" dirty="0">
                <a:solidFill>
                  <a:schemeClr val="tx1"/>
                </a:solidFill>
                <a:latin typeface="+mn-lt"/>
                <a:ea typeface="+mn-ea"/>
                <a:cs typeface="+mn-cs"/>
              </a:rPr>
              <a:t>Assessing Benefits and Harms of Opioid Therapy</a:t>
            </a:r>
            <a:r>
              <a:rPr lang="en-US" sz="1200" b="0" i="0" u="none" strike="noStrike" kern="1200" baseline="0" dirty="0">
                <a:solidFill>
                  <a:schemeClr val="tx1"/>
                </a:solidFill>
                <a:latin typeface="+mn-lt"/>
                <a:ea typeface="+mn-ea"/>
                <a:cs typeface="+mn-cs"/>
              </a:rPr>
              <a:t>, and a Pocket Tapering Guide, are available on CDC’s website.</a:t>
            </a:r>
            <a:endParaRPr lang="en-US" u="none" dirty="0"/>
          </a:p>
          <a:p>
            <a:endParaRPr lang="en-US" u="none" dirty="0"/>
          </a:p>
          <a:p>
            <a:endParaRPr lang="en-US" u="non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376614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You can find a taper decision tool on the VA’s website, including e</a:t>
            </a:r>
            <a:r>
              <a:rPr lang="en-US" dirty="0"/>
              <a:t>xample opioid tapers, including slower and faster tapers, taper plan considerations,</a:t>
            </a:r>
            <a:r>
              <a:rPr lang="en-US" baseline="0" dirty="0"/>
              <a:t> and tips for managing opioid withdrawal, at </a:t>
            </a:r>
            <a:r>
              <a:rPr lang="en-US" dirty="0">
                <a:hlinkClick r:id="rId3"/>
              </a:rPr>
              <a:t>va.gov/PAINMANAGEMENT/</a:t>
            </a:r>
            <a:r>
              <a:rPr lang="en-US" dirty="0" err="1">
                <a:hlinkClick r:id="rId3"/>
              </a:rPr>
              <a:t>Opioid_Safety</a:t>
            </a:r>
            <a:r>
              <a:rPr lang="en-US" dirty="0">
                <a:hlinkClick r:id="rId3"/>
              </a:rPr>
              <a:t>/Clinical_Tools.asp</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762768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SAMHSA’s Providers Clinical Support System, availabl</a:t>
            </a:r>
            <a:r>
              <a:rPr lang="en-US" baseline="0" dirty="0"/>
              <a:t>e through pcssnow.org,</a:t>
            </a:r>
            <a:r>
              <a:rPr lang="en-US" dirty="0"/>
              <a:t> offers training and technical assistance as well as mentors to assist those who need to taper opioids and have additional questions.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605578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And SAMHSA’s</a:t>
            </a:r>
            <a:r>
              <a:rPr lang="en-US" baseline="0" dirty="0"/>
              <a:t> website includes additional information on how to apply for a practitioner waiver to prescribe buprenorphine for opioid use disorder, how to find practitioners and treatment programs for patients with opioid use disorder, and SAMHSA’s Treatment Improvement Protocol (or TIP) 63, on medications for opioid use disorder.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aseline="0"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Additional notes: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linkClick r:id="rId3"/>
              </a:rPr>
              <a:t>samhsa.gov/medication-assisted-treatment/training-materials-resources/apply-for-practitioner-waiver</a:t>
            </a: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hlinkClick r:id="rId4"/>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hlinkClick r:id="rId4"/>
              </a:rPr>
              <a:t>https://store.samhsa.gov/product/TIP-63-Medications-for-Opioid-Use-Disorder-Full-Document-Including-Executive-Summary-and-Parts-1-5-/SMA19-5063FULLDOC</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38196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you can find the </a:t>
            </a:r>
            <a:r>
              <a:rPr lang="en-US" i="1" dirty="0"/>
              <a:t>HHS Guide for Clinicians on the Appropriate Dosage Reduction</a:t>
            </a:r>
            <a:r>
              <a:rPr lang="en-US" i="1" baseline="0" dirty="0"/>
              <a:t> or Discontinuation of Long-Term Opioid Analgesics </a:t>
            </a:r>
            <a:r>
              <a:rPr lang="en-US" baseline="0" dirty="0"/>
              <a:t>at hhs.gov/opioids. Just search for “taper”.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478585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HHS Guide.</a:t>
            </a:r>
          </a:p>
          <a:p>
            <a:endParaRPr lang="en-US" dirty="0"/>
          </a:p>
          <a:p>
            <a:r>
              <a:rPr lang="en-US" dirty="0"/>
              <a:t>Additional notes: </a:t>
            </a:r>
          </a:p>
          <a:p>
            <a:r>
              <a:rPr lang="en-US" dirty="0"/>
              <a:t>hhs.gov/opioids/sites/default/files/2019-10/Dosage</a:t>
            </a:r>
            <a:r>
              <a:rPr lang="en-US" baseline="0" dirty="0"/>
              <a:t>_Reduction_Discontinuation.pdf</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38CAEC-4554-485B-9189-C45C7447A40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615952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47</a:t>
            </a:fld>
            <a:endParaRPr lang="en-US"/>
          </a:p>
        </p:txBody>
      </p:sp>
    </p:spTree>
    <p:extLst>
      <p:ext uri="{BB962C8B-B14F-4D97-AF65-F5344CB8AC3E}">
        <p14:creationId xmlns:p14="http://schemas.microsoft.com/office/powerpoint/2010/main" val="20904301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48</a:t>
            </a:fld>
            <a:endParaRPr lang="en-US"/>
          </a:p>
        </p:txBody>
      </p:sp>
    </p:spTree>
    <p:extLst>
      <p:ext uri="{BB962C8B-B14F-4D97-AF65-F5344CB8AC3E}">
        <p14:creationId xmlns:p14="http://schemas.microsoft.com/office/powerpoint/2010/main" val="16076102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49</a:t>
            </a:fld>
            <a:endParaRPr lang="en-US" dirty="0"/>
          </a:p>
        </p:txBody>
      </p:sp>
    </p:spTree>
    <p:extLst>
      <p:ext uri="{BB962C8B-B14F-4D97-AF65-F5344CB8AC3E}">
        <p14:creationId xmlns:p14="http://schemas.microsoft.com/office/powerpoint/2010/main" val="33513736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50</a:t>
            </a:fld>
            <a:endParaRPr lang="en-US" dirty="0"/>
          </a:p>
        </p:txBody>
      </p:sp>
    </p:spTree>
    <p:extLst>
      <p:ext uri="{BB962C8B-B14F-4D97-AF65-F5344CB8AC3E}">
        <p14:creationId xmlns:p14="http://schemas.microsoft.com/office/powerpoint/2010/main" val="1118307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a:t>
            </a:fld>
            <a:endParaRPr lang="en-US"/>
          </a:p>
        </p:txBody>
      </p:sp>
    </p:spTree>
    <p:extLst>
      <p:ext uri="{BB962C8B-B14F-4D97-AF65-F5344CB8AC3E}">
        <p14:creationId xmlns:p14="http://schemas.microsoft.com/office/powerpoint/2010/main" val="40905456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51</a:t>
            </a:fld>
            <a:endParaRPr lang="en-US"/>
          </a:p>
        </p:txBody>
      </p:sp>
    </p:spTree>
    <p:extLst>
      <p:ext uri="{BB962C8B-B14F-4D97-AF65-F5344CB8AC3E}">
        <p14:creationId xmlns:p14="http://schemas.microsoft.com/office/powerpoint/2010/main" val="23435485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52</a:t>
            </a:fld>
            <a:endParaRPr lang="en-US"/>
          </a:p>
        </p:txBody>
      </p:sp>
    </p:spTree>
    <p:extLst>
      <p:ext uri="{BB962C8B-B14F-4D97-AF65-F5344CB8AC3E}">
        <p14:creationId xmlns:p14="http://schemas.microsoft.com/office/powerpoint/2010/main" val="2506335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53</a:t>
            </a:fld>
            <a:endParaRPr lang="en-US"/>
          </a:p>
        </p:txBody>
      </p:sp>
    </p:spTree>
    <p:extLst>
      <p:ext uri="{BB962C8B-B14F-4D97-AF65-F5344CB8AC3E}">
        <p14:creationId xmlns:p14="http://schemas.microsoft.com/office/powerpoint/2010/main" val="19297738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54</a:t>
            </a:fld>
            <a:endParaRPr lang="en-US"/>
          </a:p>
        </p:txBody>
      </p:sp>
    </p:spTree>
    <p:extLst>
      <p:ext uri="{BB962C8B-B14F-4D97-AF65-F5344CB8AC3E}">
        <p14:creationId xmlns:p14="http://schemas.microsoft.com/office/powerpoint/2010/main" val="13883921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B38CAEC-4554-485B-9189-C45C7447A404}" type="slidenum">
              <a:rPr lang="en-US" smtClean="0"/>
              <a:pPr>
                <a:defRPr/>
              </a:pPr>
              <a:t>55</a:t>
            </a:fld>
            <a:endParaRPr lang="en-US"/>
          </a:p>
        </p:txBody>
      </p:sp>
    </p:spTree>
    <p:extLst>
      <p:ext uri="{BB962C8B-B14F-4D97-AF65-F5344CB8AC3E}">
        <p14:creationId xmlns:p14="http://schemas.microsoft.com/office/powerpoint/2010/main" val="594386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B38CAEC-4554-485B-9189-C45C7447A404}" type="slidenum">
              <a:rPr lang="en-US" smtClean="0"/>
              <a:pPr>
                <a:defRPr/>
              </a:pPr>
              <a:t>56</a:t>
            </a:fld>
            <a:endParaRPr lang="en-US"/>
          </a:p>
        </p:txBody>
      </p:sp>
    </p:spTree>
    <p:extLst>
      <p:ext uri="{BB962C8B-B14F-4D97-AF65-F5344CB8AC3E}">
        <p14:creationId xmlns:p14="http://schemas.microsoft.com/office/powerpoint/2010/main" val="1937014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7</a:t>
            </a:fld>
            <a:endParaRPr lang="en-US" dirty="0"/>
          </a:p>
        </p:txBody>
      </p:sp>
    </p:spTree>
    <p:extLst>
      <p:ext uri="{BB962C8B-B14F-4D97-AF65-F5344CB8AC3E}">
        <p14:creationId xmlns:p14="http://schemas.microsoft.com/office/powerpoint/2010/main" val="3622084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8</a:t>
            </a:fld>
            <a:endParaRPr lang="en-US" dirty="0"/>
          </a:p>
        </p:txBody>
      </p:sp>
    </p:spTree>
    <p:extLst>
      <p:ext uri="{BB962C8B-B14F-4D97-AF65-F5344CB8AC3E}">
        <p14:creationId xmlns:p14="http://schemas.microsoft.com/office/powerpoint/2010/main" val="36904450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82054C-5FFB-4925-88B8-34BFE44764D6}" type="slidenum">
              <a:rPr lang="en-US" smtClean="0"/>
              <a:pPr/>
              <a:t>9</a:t>
            </a:fld>
            <a:endParaRPr lang="en-US" dirty="0"/>
          </a:p>
        </p:txBody>
      </p:sp>
    </p:spTree>
    <p:extLst>
      <p:ext uri="{BB962C8B-B14F-4D97-AF65-F5344CB8AC3E}">
        <p14:creationId xmlns:p14="http://schemas.microsoft.com/office/powerpoint/2010/main" val="2484877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xfrm>
            <a:off x="2895600" y="534988"/>
            <a:ext cx="3505200" cy="26289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a:spcBef>
                <a:spcPct val="0"/>
              </a:spcBef>
            </a:pPr>
            <a:r>
              <a:rPr lang="en-US" altLang="en-US" dirty="0"/>
              <a:t>Thank you, </a:t>
            </a:r>
            <a:r>
              <a:rPr lang="en-US" altLang="en-US" u="sng" baseline="0" dirty="0"/>
              <a:t>  [COCA call host name]               </a:t>
            </a:r>
            <a:r>
              <a:rPr lang="en-US" altLang="en-US" u="none" baseline="0" dirty="0"/>
              <a:t>.</a:t>
            </a:r>
          </a:p>
          <a:p>
            <a:pPr>
              <a:spcBef>
                <a:spcPct val="0"/>
              </a:spcBef>
            </a:pPr>
            <a:endParaRPr lang="en-US" altLang="en-US" u="none" dirty="0"/>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Myriad Web Pro" panose="020B0503030403020204" pitchFamily="34" charset="0"/>
              </a:defRPr>
            </a:lvl1pPr>
            <a:lvl2pPr marL="716130" indent="-275434">
              <a:defRPr>
                <a:solidFill>
                  <a:schemeClr val="tx1"/>
                </a:solidFill>
                <a:latin typeface="Myriad Web Pro" panose="020B0503030403020204" pitchFamily="34" charset="0"/>
              </a:defRPr>
            </a:lvl2pPr>
            <a:lvl3pPr marL="1101738" indent="-220348">
              <a:defRPr>
                <a:solidFill>
                  <a:schemeClr val="tx1"/>
                </a:solidFill>
                <a:latin typeface="Myriad Web Pro" panose="020B0503030403020204" pitchFamily="34" charset="0"/>
              </a:defRPr>
            </a:lvl3pPr>
            <a:lvl4pPr marL="1542433" indent="-220348">
              <a:defRPr>
                <a:solidFill>
                  <a:schemeClr val="tx1"/>
                </a:solidFill>
                <a:latin typeface="Myriad Web Pro" panose="020B0503030403020204" pitchFamily="34" charset="0"/>
              </a:defRPr>
            </a:lvl4pPr>
            <a:lvl5pPr marL="1983128" indent="-220348">
              <a:defRPr>
                <a:solidFill>
                  <a:schemeClr val="tx1"/>
                </a:solidFill>
                <a:latin typeface="Myriad Web Pro" panose="020B0503030403020204" pitchFamily="34" charset="0"/>
              </a:defRPr>
            </a:lvl5pPr>
            <a:lvl6pPr marL="2423823" indent="-220348" fontAlgn="base">
              <a:spcBef>
                <a:spcPct val="0"/>
              </a:spcBef>
              <a:spcAft>
                <a:spcPct val="0"/>
              </a:spcAft>
              <a:defRPr>
                <a:solidFill>
                  <a:schemeClr val="tx1"/>
                </a:solidFill>
                <a:latin typeface="Myriad Web Pro" panose="020B0503030403020204" pitchFamily="34" charset="0"/>
              </a:defRPr>
            </a:lvl6pPr>
            <a:lvl7pPr marL="2864518" indent="-220348" fontAlgn="base">
              <a:spcBef>
                <a:spcPct val="0"/>
              </a:spcBef>
              <a:spcAft>
                <a:spcPct val="0"/>
              </a:spcAft>
              <a:defRPr>
                <a:solidFill>
                  <a:schemeClr val="tx1"/>
                </a:solidFill>
                <a:latin typeface="Myriad Web Pro" panose="020B0503030403020204" pitchFamily="34" charset="0"/>
              </a:defRPr>
            </a:lvl7pPr>
            <a:lvl8pPr marL="3305213" indent="-220348" fontAlgn="base">
              <a:spcBef>
                <a:spcPct val="0"/>
              </a:spcBef>
              <a:spcAft>
                <a:spcPct val="0"/>
              </a:spcAft>
              <a:defRPr>
                <a:solidFill>
                  <a:schemeClr val="tx1"/>
                </a:solidFill>
                <a:latin typeface="Myriad Web Pro" panose="020B0503030403020204" pitchFamily="34" charset="0"/>
              </a:defRPr>
            </a:lvl8pPr>
            <a:lvl9pPr marL="3745908" indent="-220348" fontAlgn="base">
              <a:spcBef>
                <a:spcPct val="0"/>
              </a:spcBef>
              <a:spcAft>
                <a:spcPct val="0"/>
              </a:spcAft>
              <a:defRPr>
                <a:solidFill>
                  <a:schemeClr val="tx1"/>
                </a:solidFill>
                <a:latin typeface="Myriad Web Pro" panose="020B0503030403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F084AA2-EDF3-41B6-9BD5-4D1331E35CE7}"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693240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OD">
    <p:spTree>
      <p:nvGrpSpPr>
        <p:cNvPr id="1" name=""/>
        <p:cNvGrpSpPr/>
        <p:nvPr/>
      </p:nvGrpSpPr>
      <p:grpSpPr>
        <a:xfrm>
          <a:off x="0" y="0"/>
          <a:ext cx="0" cy="0"/>
          <a:chOff x="0" y="0"/>
          <a:chExt cx="0" cy="0"/>
        </a:xfrm>
      </p:grpSpPr>
      <p:pic>
        <p:nvPicPr>
          <p:cNvPr id="2" name="Picture 1" descr="Logos of the U.S. Department of Health and Human Services and the Centers for Disease control and Prevention" title="logo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66"/>
            <a:ext cx="9144000" cy="889683"/>
          </a:xfrm>
          <a:prstGeom prst="rect">
            <a:avLst/>
          </a:prstGeom>
        </p:spPr>
      </p:pic>
      <p:sp>
        <p:nvSpPr>
          <p:cNvPr id="11" name="Title 1"/>
          <p:cNvSpPr>
            <a:spLocks noGrp="1"/>
          </p:cNvSpPr>
          <p:nvPr>
            <p:ph type="title"/>
          </p:nvPr>
        </p:nvSpPr>
        <p:spPr>
          <a:xfrm>
            <a:off x="457200" y="956741"/>
            <a:ext cx="8229600" cy="866834"/>
          </a:xfrm>
          <a:prstGeom prst="rect">
            <a:avLst/>
          </a:prstGeom>
        </p:spPr>
        <p:txBody>
          <a:bodyPr/>
          <a:lstStyle>
            <a:lvl1pPr algn="l">
              <a:lnSpc>
                <a:spcPts val="3000"/>
              </a:lnSpc>
              <a:defRPr sz="2800" b="1" baseline="0">
                <a:solidFill>
                  <a:srgbClr val="343E48"/>
                </a:solidFill>
                <a:effectLst/>
                <a:latin typeface="Calibri" pitchFamily="34" charset="0"/>
              </a:defRPr>
            </a:lvl1pPr>
          </a:lstStyle>
          <a:p>
            <a:endParaRPr lang="en-US" dirty="0"/>
          </a:p>
        </p:txBody>
      </p:sp>
      <p:sp>
        <p:nvSpPr>
          <p:cNvPr id="5" name="Subtitle 2"/>
          <p:cNvSpPr>
            <a:spLocks noGrp="1"/>
          </p:cNvSpPr>
          <p:nvPr>
            <p:ph type="subTitle" idx="1"/>
          </p:nvPr>
        </p:nvSpPr>
        <p:spPr>
          <a:xfrm>
            <a:off x="457200" y="2061700"/>
            <a:ext cx="6400800" cy="342900"/>
          </a:xfrm>
          <a:prstGeom prst="rect">
            <a:avLst/>
          </a:prstGeom>
        </p:spPr>
        <p:txBody>
          <a:bodyPr/>
          <a:lstStyle>
            <a:lvl1pPr marL="0" indent="0" algn="l">
              <a:buNone/>
              <a:defRPr sz="2000" b="1" baseline="0">
                <a:solidFill>
                  <a:srgbClr val="343E48"/>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9" name="Text Placeholder 8"/>
          <p:cNvSpPr>
            <a:spLocks noGrp="1"/>
          </p:cNvSpPr>
          <p:nvPr>
            <p:ph type="body" sz="quarter" idx="10"/>
          </p:nvPr>
        </p:nvSpPr>
        <p:spPr>
          <a:xfrm>
            <a:off x="457200" y="2876702"/>
            <a:ext cx="6400800" cy="971550"/>
          </a:xfrm>
          <a:prstGeom prst="rect">
            <a:avLst/>
          </a:prstGeom>
        </p:spPr>
        <p:txBody>
          <a:bodyPr/>
          <a:lstStyle>
            <a:lvl1pPr marL="0" indent="0" algn="l">
              <a:lnSpc>
                <a:spcPts val="2000"/>
              </a:lnSpc>
              <a:buNone/>
              <a:defRPr sz="1800" baseline="0">
                <a:solidFill>
                  <a:srgbClr val="343E48"/>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10" name="TextBox 9"/>
          <p:cNvSpPr txBox="1"/>
          <p:nvPr userDrawn="1"/>
        </p:nvSpPr>
        <p:spPr>
          <a:xfrm>
            <a:off x="457200" y="90152"/>
            <a:ext cx="6903076" cy="646331"/>
          </a:xfrm>
          <a:prstGeom prst="rect">
            <a:avLst/>
          </a:prstGeom>
          <a:noFill/>
        </p:spPr>
        <p:txBody>
          <a:bodyPr wrap="square" rtlCol="0">
            <a:spAutoFit/>
          </a:bodyPr>
          <a:lstStyle/>
          <a:p>
            <a:r>
              <a:rPr lang="en-US" b="1" dirty="0">
                <a:solidFill>
                  <a:schemeClr val="tx2">
                    <a:lumMod val="95000"/>
                  </a:schemeClr>
                </a:solidFill>
                <a:latin typeface="Calibri" panose="020F0502020204030204" pitchFamily="34" charset="0"/>
              </a:rPr>
              <a:t>Centers</a:t>
            </a:r>
            <a:r>
              <a:rPr lang="en-US" b="1" baseline="0" dirty="0">
                <a:solidFill>
                  <a:schemeClr val="tx2">
                    <a:lumMod val="95000"/>
                  </a:schemeClr>
                </a:solidFill>
                <a:latin typeface="Calibri" panose="020F0502020204030204" pitchFamily="34" charset="0"/>
              </a:rPr>
              <a:t> for Disease Control and Prevention</a:t>
            </a:r>
            <a:endParaRPr lang="en-US" b="1" dirty="0">
              <a:solidFill>
                <a:schemeClr val="tx2">
                  <a:lumMod val="95000"/>
                </a:schemeClr>
              </a:solidFill>
              <a:latin typeface="Calibri" panose="020F0502020204030204" pitchFamily="34" charset="0"/>
            </a:endParaRPr>
          </a:p>
          <a:p>
            <a:r>
              <a:rPr lang="en-US" b="1" dirty="0">
                <a:solidFill>
                  <a:schemeClr val="tx2">
                    <a:lumMod val="95000"/>
                  </a:schemeClr>
                </a:solidFill>
                <a:latin typeface="Calibri" panose="020F0502020204030204" pitchFamily="34" charset="0"/>
              </a:rPr>
              <a:t>Center for Preparedness and Response</a:t>
            </a:r>
          </a:p>
        </p:txBody>
      </p:sp>
    </p:spTree>
    <p:extLst>
      <p:ext uri="{BB962C8B-B14F-4D97-AF65-F5344CB8AC3E}">
        <p14:creationId xmlns:p14="http://schemas.microsoft.com/office/powerpoint/2010/main" val="3298130443"/>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0642841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_OD">
    <p:spTree>
      <p:nvGrpSpPr>
        <p:cNvPr id="1" name=""/>
        <p:cNvGrpSpPr/>
        <p:nvPr/>
      </p:nvGrpSpPr>
      <p:grpSpPr>
        <a:xfrm>
          <a:off x="0" y="0"/>
          <a:ext cx="0" cy="0"/>
          <a:chOff x="0" y="0"/>
          <a:chExt cx="0" cy="0"/>
        </a:xfrm>
      </p:grpSpPr>
      <p:pic>
        <p:nvPicPr>
          <p:cNvPr id="5" name="Picture 4" descr="Logos of the U.S. Department of Health and Human Services and the Centers for Disease control and Prevention" title="logos"/>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0" y="4259855"/>
            <a:ext cx="9148928" cy="883645"/>
          </a:xfrm>
          <a:prstGeom prst="rect">
            <a:avLst/>
          </a:prstGeom>
        </p:spPr>
      </p:pic>
      <p:sp>
        <p:nvSpPr>
          <p:cNvPr id="3" name="TextBox 2"/>
          <p:cNvSpPr txBox="1"/>
          <p:nvPr userDrawn="1"/>
        </p:nvSpPr>
        <p:spPr>
          <a:xfrm>
            <a:off x="127218" y="2746824"/>
            <a:ext cx="6639341" cy="1384995"/>
          </a:xfrm>
          <a:prstGeom prst="rect">
            <a:avLst/>
          </a:prstGeom>
          <a:noFill/>
        </p:spPr>
        <p:txBody>
          <a:bodyPr wrap="square" rtlCol="0">
            <a:spAutoFit/>
          </a:bodyPr>
          <a:lstStyle/>
          <a:p>
            <a:r>
              <a:rPr lang="en-US" sz="1200" dirty="0">
                <a:solidFill>
                  <a:srgbClr val="695E4A"/>
                </a:solidFill>
                <a:latin typeface="Calibri" panose="020F0502020204030204" pitchFamily="34" charset="0"/>
              </a:rPr>
              <a:t>For more information, contact CDC</a:t>
            </a: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1-800-CDC-INFO (232-4636)</a:t>
            </a: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TTY:  1-888-232-6348    www.cdc.gov</a:t>
            </a:r>
            <a:br>
              <a:rPr lang="en-US" sz="1200" dirty="0">
                <a:solidFill>
                  <a:srgbClr val="695E4A"/>
                </a:solidFill>
                <a:latin typeface="Calibri" panose="020F0502020204030204" pitchFamily="34" charset="0"/>
              </a:rPr>
            </a:br>
            <a:br>
              <a:rPr lang="en-US" sz="1200" dirty="0">
                <a:solidFill>
                  <a:srgbClr val="695E4A"/>
                </a:solidFill>
                <a:latin typeface="Calibri" panose="020F0502020204030204" pitchFamily="34" charset="0"/>
              </a:rPr>
            </a:b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spTree>
    <p:extLst>
      <p:ext uri="{BB962C8B-B14F-4D97-AF65-F5344CB8AC3E}">
        <p14:creationId xmlns:p14="http://schemas.microsoft.com/office/powerpoint/2010/main" val="230864620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b="15190"/>
          <a:stretch/>
        </p:blipFill>
        <p:spPr>
          <a:xfrm>
            <a:off x="0" y="1334"/>
            <a:ext cx="9144000" cy="906628"/>
          </a:xfrm>
          <a:prstGeom prst="rect">
            <a:avLst/>
          </a:prstGeom>
        </p:spPr>
      </p:pic>
      <p:sp>
        <p:nvSpPr>
          <p:cNvPr id="7" name="Title 1"/>
          <p:cNvSpPr>
            <a:spLocks noGrp="1"/>
          </p:cNvSpPr>
          <p:nvPr>
            <p:ph type="title"/>
          </p:nvPr>
        </p:nvSpPr>
        <p:spPr>
          <a:xfrm>
            <a:off x="457200" y="1039553"/>
            <a:ext cx="8229600" cy="866834"/>
          </a:xfrm>
          <a:prstGeom prst="rect">
            <a:avLst/>
          </a:prstGeom>
        </p:spPr>
        <p:txBody>
          <a:bodyPr/>
          <a:lstStyle>
            <a:lvl1pPr algn="l">
              <a:lnSpc>
                <a:spcPts val="3000"/>
              </a:lnSpc>
              <a:defRPr sz="2800" b="1" baseline="0">
                <a:solidFill>
                  <a:srgbClr val="8B9B92"/>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8B9B9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8B9B9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90152"/>
            <a:ext cx="6903076" cy="369332"/>
          </a:xfrm>
          <a:prstGeom prst="rect">
            <a:avLst/>
          </a:prstGeom>
          <a:noFill/>
        </p:spPr>
        <p:txBody>
          <a:bodyPr wrap="square" rtlCol="0">
            <a:spAutoFit/>
          </a:bodyPr>
          <a:lstStyle/>
          <a:p>
            <a:r>
              <a:rPr lang="en-US" b="1" dirty="0">
                <a:solidFill>
                  <a:schemeClr val="tx2">
                    <a:lumMod val="95000"/>
                  </a:schemeClr>
                </a:solidFill>
                <a:latin typeface="Calibri" panose="020F0502020204030204" pitchFamily="34" charset="0"/>
              </a:rPr>
              <a:t>National Center for Immunization &amp; Respiratory Diseases</a:t>
            </a:r>
          </a:p>
        </p:txBody>
      </p:sp>
    </p:spTree>
    <p:extLst>
      <p:ext uri="{BB962C8B-B14F-4D97-AF65-F5344CB8AC3E}">
        <p14:creationId xmlns:p14="http://schemas.microsoft.com/office/powerpoint/2010/main" val="35709018"/>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r>
              <a:rPr lang="en-US" dirty="0"/>
              <a:t>Bottom band: NCIRD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724"/>
          <a:stretch/>
        </p:blipFill>
        <p:spPr>
          <a:xfrm>
            <a:off x="0" y="5012270"/>
            <a:ext cx="9144000" cy="131230"/>
          </a:xfrm>
          <a:prstGeom prst="rect">
            <a:avLst/>
          </a:prstGeom>
        </p:spPr>
      </p:pic>
      <p:sp>
        <p:nvSpPr>
          <p:cNvPr id="8" name="Text Placeholder 7"/>
          <p:cNvSpPr>
            <a:spLocks noGrp="1"/>
          </p:cNvSpPr>
          <p:nvPr>
            <p:ph type="body" sz="quarter" idx="10"/>
          </p:nvPr>
        </p:nvSpPr>
        <p:spPr>
          <a:xfrm>
            <a:off x="457200" y="1158875"/>
            <a:ext cx="8229600" cy="3341688"/>
          </a:xfrm>
        </p:spPr>
        <p:txBody>
          <a:bodyPr/>
          <a:lstStyle>
            <a:lvl1pPr marL="342900" indent="-342900">
              <a:buClr>
                <a:srgbClr val="8B9B92"/>
              </a:buClr>
              <a:buFont typeface="Wingdings" panose="05000000000000000000" pitchFamily="2" charset="2"/>
              <a:buChar char="§"/>
              <a:defRPr sz="2000">
                <a:solidFill>
                  <a:schemeClr val="accent4">
                    <a:lumMod val="75000"/>
                  </a:schemeClr>
                </a:solidFill>
              </a:defRPr>
            </a:lvl1pPr>
            <a:lvl2pPr>
              <a:buClr>
                <a:srgbClr val="B2A97E"/>
              </a:buClr>
              <a:defRPr sz="2000">
                <a:solidFill>
                  <a:schemeClr val="accent4">
                    <a:lumMod val="75000"/>
                  </a:schemeClr>
                </a:solidFill>
              </a:defRPr>
            </a:lvl2pPr>
            <a:lvl3pPr>
              <a:buClr>
                <a:srgbClr val="594F40"/>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93811882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1"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7114"/>
          <a:stretch/>
        </p:blipFill>
        <p:spPr>
          <a:xfrm>
            <a:off x="0" y="5013701"/>
            <a:ext cx="9144000" cy="137547"/>
          </a:xfrm>
          <a:prstGeom prst="rect">
            <a:avLst/>
          </a:prstGeom>
        </p:spPr>
      </p:pic>
    </p:spTree>
    <p:extLst>
      <p:ext uri="{BB962C8B-B14F-4D97-AF65-F5344CB8AC3E}">
        <p14:creationId xmlns:p14="http://schemas.microsoft.com/office/powerpoint/2010/main" val="371687644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594F4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37777869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_NCIPC">
    <p:bg>
      <p:bgPr>
        <a:solidFill>
          <a:schemeClr val="bg2"/>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itle 1"/>
          <p:cNvSpPr>
            <a:spLocks noGrp="1"/>
          </p:cNvSpPr>
          <p:nvPr>
            <p:ph type="title"/>
          </p:nvPr>
        </p:nvSpPr>
        <p:spPr>
          <a:xfrm>
            <a:off x="457200" y="1039553"/>
            <a:ext cx="8229600" cy="866834"/>
          </a:xfrm>
          <a:prstGeom prst="rect">
            <a:avLst/>
          </a:prstGeom>
        </p:spPr>
        <p:txBody>
          <a:bodyPr/>
          <a:lstStyle>
            <a:lvl1pPr algn="l">
              <a:lnSpc>
                <a:spcPts val="2250"/>
              </a:lnSpc>
              <a:defRPr sz="2100" b="1" baseline="0">
                <a:solidFill>
                  <a:srgbClr val="7A6196"/>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1500" b="1" baseline="0">
                <a:solidFill>
                  <a:srgbClr val="7A6196"/>
                </a:solidFill>
                <a:effectLst/>
                <a:latin typeface="Calibri"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1500"/>
              </a:lnSpc>
              <a:buNone/>
              <a:defRPr sz="1350" baseline="0">
                <a:solidFill>
                  <a:srgbClr val="7A6196"/>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1" y="198119"/>
            <a:ext cx="6903076" cy="369332"/>
          </a:xfrm>
          <a:prstGeom prst="rect">
            <a:avLst/>
          </a:prstGeom>
          <a:noFill/>
        </p:spPr>
        <p:txBody>
          <a:bodyPr wrap="square" rtlCol="0">
            <a:spAutoFit/>
          </a:bodyPr>
          <a:lstStyle/>
          <a:p>
            <a:r>
              <a:rPr lang="en-US" b="1" dirty="0">
                <a:solidFill>
                  <a:schemeClr val="tx2">
                    <a:lumMod val="95000"/>
                  </a:schemeClr>
                </a:solidFill>
                <a:latin typeface="Calibri" panose="020F0502020204030204" pitchFamily="34" charset="0"/>
              </a:rPr>
              <a:t>National Center for Injury Prevention and Control</a:t>
            </a:r>
          </a:p>
        </p:txBody>
      </p:sp>
    </p:spTree>
    <p:extLst>
      <p:ext uri="{BB962C8B-B14F-4D97-AF65-F5344CB8AC3E}">
        <p14:creationId xmlns:p14="http://schemas.microsoft.com/office/powerpoint/2010/main" val="251917388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ctr" anchorCtr="0"/>
          <a:lstStyle>
            <a:lvl1pPr algn="l">
              <a:lnSpc>
                <a:spcPts val="2250"/>
              </a:lnSpc>
              <a:defRPr sz="2400" b="1" baseline="0">
                <a:solidFill>
                  <a:srgbClr val="7A6196"/>
                </a:solidFill>
                <a:effectLst/>
                <a:latin typeface="Calibri" pitchFamily="34" charset="0"/>
              </a:defRPr>
            </a:lvl1pPr>
          </a:lstStyle>
          <a:p>
            <a:r>
              <a:rPr lang="en-US" dirty="0"/>
              <a:t>Bottom band: </a:t>
            </a:r>
            <a:r>
              <a:rPr lang="en-US" dirty="0" err="1"/>
              <a:t>NCIPCz</a:t>
            </a:r>
            <a:endParaRPr lang="en-US" dirty="0"/>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3304"/>
            <a:ext cx="9144000" cy="90197"/>
          </a:xfrm>
          <a:prstGeom prst="rect">
            <a:avLst/>
          </a:prstGeom>
        </p:spPr>
      </p:pic>
      <p:sp>
        <p:nvSpPr>
          <p:cNvPr id="5" name="Text Placeholder 7"/>
          <p:cNvSpPr>
            <a:spLocks noGrp="1"/>
          </p:cNvSpPr>
          <p:nvPr>
            <p:ph type="body" sz="quarter" idx="10"/>
          </p:nvPr>
        </p:nvSpPr>
        <p:spPr>
          <a:xfrm>
            <a:off x="457200" y="1158875"/>
            <a:ext cx="8229600" cy="3341688"/>
          </a:xfrm>
        </p:spPr>
        <p:txBody>
          <a:bodyPr/>
          <a:lstStyle>
            <a:lvl1pPr marL="257175" indent="-257175">
              <a:buClr>
                <a:srgbClr val="7A6196"/>
              </a:buClr>
              <a:buFont typeface="Arial" charset="0"/>
              <a:buChar char="•"/>
              <a:defRPr sz="1800">
                <a:solidFill>
                  <a:schemeClr val="accent4">
                    <a:lumMod val="75000"/>
                  </a:schemeClr>
                </a:solidFill>
              </a:defRPr>
            </a:lvl1pPr>
            <a:lvl2pPr marL="557213" indent="-214313">
              <a:buClr>
                <a:srgbClr val="518FAA"/>
              </a:buClr>
              <a:buFont typeface="Arial" charset="0"/>
              <a:buChar char="–"/>
              <a:defRPr sz="1800">
                <a:solidFill>
                  <a:schemeClr val="accent4">
                    <a:lumMod val="75000"/>
                  </a:schemeClr>
                </a:solidFill>
              </a:defRPr>
            </a:lvl2pPr>
            <a:lvl3pPr>
              <a:buClr>
                <a:srgbClr val="EC881D"/>
              </a:buClr>
              <a:defRPr sz="1800">
                <a:solidFill>
                  <a:schemeClr val="accent4">
                    <a:lumMod val="75000"/>
                  </a:schemeClr>
                </a:solidFill>
              </a:defRPr>
            </a:lvl3pPr>
            <a:lvl4pPr>
              <a:defRPr sz="1500">
                <a:solidFill>
                  <a:schemeClr val="accent4">
                    <a:lumMod val="75000"/>
                  </a:schemeClr>
                </a:solidFill>
              </a:defRPr>
            </a:lvl4pPr>
            <a:lvl5pPr>
              <a:defRPr sz="15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87737303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ctr" anchorCtr="0"/>
          <a:lstStyle>
            <a:lvl1pPr algn="l">
              <a:lnSpc>
                <a:spcPts val="2250"/>
              </a:lnSpc>
              <a:defRPr sz="2400" b="1" baseline="0">
                <a:solidFill>
                  <a:srgbClr val="7A6196"/>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257175" indent="-257175">
              <a:buClr>
                <a:srgbClr val="862391"/>
              </a:buClr>
              <a:buSzPct val="70000"/>
              <a:buFont typeface="Arial" panose="020B0604020202020204" pitchFamily="34" charset="0"/>
              <a:buChar char="•"/>
              <a:defRPr sz="1800" b="1" baseline="0">
                <a:solidFill>
                  <a:srgbClr val="000000"/>
                </a:solidFill>
                <a:latin typeface="Calibri" pitchFamily="34" charset="0"/>
              </a:defRPr>
            </a:lvl1pPr>
            <a:lvl2pPr marL="600075" indent="-257175">
              <a:buClr>
                <a:srgbClr val="00853F"/>
              </a:buClr>
              <a:buSzPct val="100000"/>
              <a:buFont typeface="Arial" panose="020B0604020202020204" pitchFamily="34" charset="0"/>
              <a:buChar char="•"/>
              <a:defRPr sz="1500">
                <a:solidFill>
                  <a:schemeClr val="accent4">
                    <a:lumMod val="75000"/>
                  </a:schemeClr>
                </a:solidFill>
              </a:defRPr>
            </a:lvl2pPr>
            <a:lvl3pPr marL="900113" indent="-214313">
              <a:buClr>
                <a:srgbClr val="00853F"/>
              </a:buClr>
              <a:buSzPct val="100000"/>
              <a:buFont typeface="Wingdings" panose="05000000000000000000" pitchFamily="2" charset="2"/>
              <a:buChar char="§"/>
              <a:defRPr sz="1350">
                <a:solidFill>
                  <a:schemeClr val="accent4">
                    <a:lumMod val="75000"/>
                  </a:schemeClr>
                </a:solidFill>
              </a:defRPr>
            </a:lvl3pPr>
            <a:lvl4pPr marL="1200150" indent="-171450">
              <a:buClr>
                <a:srgbClr val="00853F"/>
              </a:buClr>
              <a:buSzPct val="70000"/>
              <a:buFont typeface="Wingdings" panose="05000000000000000000" pitchFamily="2" charset="2"/>
              <a:buChar char="§"/>
              <a:defRPr sz="1350" baseline="0">
                <a:solidFill>
                  <a:schemeClr val="bg2"/>
                </a:solidFill>
              </a:defRPr>
            </a:lvl4pPr>
            <a:lvl5pPr>
              <a:buClr>
                <a:schemeClr val="bg1"/>
              </a:buClr>
              <a:buSzPct val="70000"/>
              <a:buFont typeface="Arial" pitchFamily="34" charset="0"/>
              <a:buChar char="•"/>
              <a:defRPr sz="1350">
                <a:solidFill>
                  <a:schemeClr val="bg2"/>
                </a:solidFill>
              </a:defRPr>
            </a:lvl5pPr>
          </a:lstStyle>
          <a:p>
            <a:pPr lvl="2"/>
            <a:endParaRPr lang="en-US" dirty="0"/>
          </a:p>
          <a:p>
            <a:pPr lvl="2"/>
            <a:endParaRPr lang="en-US" dirty="0"/>
          </a:p>
          <a:p>
            <a:pPr lvl="1"/>
            <a:endParaRPr lang="en-US" dirty="0"/>
          </a:p>
          <a:p>
            <a:pPr lvl="2"/>
            <a:endParaRPr lang="en-US" dirty="0"/>
          </a:p>
          <a:p>
            <a:pPr lvl="1"/>
            <a:endParaRPr lang="en-US" dirty="0"/>
          </a:p>
        </p:txBody>
      </p:sp>
      <p:sp>
        <p:nvSpPr>
          <p:cNvPr id="13" name="Content Placeholder 2"/>
          <p:cNvSpPr>
            <a:spLocks noGrp="1"/>
          </p:cNvSpPr>
          <p:nvPr userDrawn="1">
            <p:ph idx="10"/>
          </p:nvPr>
        </p:nvSpPr>
        <p:spPr>
          <a:xfrm>
            <a:off x="4807132" y="1200151"/>
            <a:ext cx="3879669" cy="3143250"/>
          </a:xfrm>
          <a:prstGeom prst="rect">
            <a:avLst/>
          </a:prstGeom>
        </p:spPr>
        <p:txBody>
          <a:bodyPr/>
          <a:lstStyle>
            <a:lvl1pPr marL="257175" indent="-257175">
              <a:buClr>
                <a:srgbClr val="541900"/>
              </a:buClr>
              <a:buSzPct val="70000"/>
              <a:buFont typeface="Wingdings" panose="05000000000000000000" pitchFamily="2" charset="2"/>
              <a:buChar char="§"/>
              <a:defRPr sz="1800" b="1" baseline="0">
                <a:solidFill>
                  <a:srgbClr val="000000"/>
                </a:solidFill>
                <a:latin typeface="Calibri" pitchFamily="34" charset="0"/>
              </a:defRPr>
            </a:lvl1pPr>
            <a:lvl2pPr marL="557213" indent="-214313">
              <a:buClr>
                <a:srgbClr val="005984"/>
              </a:buClr>
              <a:buSzPct val="100000"/>
              <a:buFont typeface="Arial" panose="020B0604020202020204" pitchFamily="34" charset="0"/>
              <a:buChar char="•"/>
              <a:defRPr sz="1500">
                <a:solidFill>
                  <a:schemeClr val="accent4">
                    <a:lumMod val="75000"/>
                  </a:schemeClr>
                </a:solidFill>
              </a:defRPr>
            </a:lvl2pPr>
            <a:lvl3pPr>
              <a:buClrTx/>
              <a:buSzPct val="100000"/>
              <a:buFont typeface="Arial" pitchFamily="34" charset="0"/>
              <a:buChar char="•"/>
              <a:defRPr sz="1350">
                <a:solidFill>
                  <a:schemeClr val="accent4">
                    <a:lumMod val="75000"/>
                  </a:schemeClr>
                </a:solidFill>
              </a:defRPr>
            </a:lvl3pPr>
            <a:lvl4pPr>
              <a:buClr>
                <a:schemeClr val="bg1"/>
              </a:buClr>
              <a:buSzPct val="70000"/>
              <a:buFont typeface="Courier New" pitchFamily="49" charset="0"/>
              <a:buChar char="o"/>
              <a:defRPr sz="1350" baseline="0">
                <a:solidFill>
                  <a:schemeClr val="bg2"/>
                </a:solidFill>
              </a:defRPr>
            </a:lvl4pPr>
            <a:lvl5pPr>
              <a:buClr>
                <a:schemeClr val="bg1"/>
              </a:buClr>
              <a:buSzPct val="70000"/>
              <a:buFont typeface="Arial" pitchFamily="34" charset="0"/>
              <a:buChar char="•"/>
              <a:defRPr sz="135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14" name="Picture 13"/>
          <p:cNvPicPr>
            <a:picLocks noChangeAspect="1"/>
          </p:cNvPicPr>
          <p:nvPr userDrawn="1"/>
        </p:nvPicPr>
        <p:blipFill rotWithShape="1">
          <a:blip r:embed="rId2" cstate="print">
            <a:extLst>
              <a:ext uri="{28A0092B-C50C-407E-A947-70E740481C1C}">
                <a14:useLocalDpi xmlns:a14="http://schemas.microsoft.com/office/drawing/2010/main" val="0"/>
              </a:ext>
            </a:extLst>
          </a:blip>
          <a:srcRect t="85628"/>
          <a:stretch/>
        </p:blipFill>
        <p:spPr>
          <a:xfrm>
            <a:off x="0" y="5005138"/>
            <a:ext cx="9144000" cy="154405"/>
          </a:xfrm>
          <a:prstGeom prst="rect">
            <a:avLst/>
          </a:prstGeom>
        </p:spPr>
      </p:pic>
    </p:spTree>
    <p:extLst>
      <p:ext uri="{BB962C8B-B14F-4D97-AF65-F5344CB8AC3E}">
        <p14:creationId xmlns:p14="http://schemas.microsoft.com/office/powerpoint/2010/main" val="416793304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lor_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3350323"/>
            <a:ext cx="8294913" cy="871538"/>
          </a:xfrm>
          <a:prstGeom prst="rect">
            <a:avLst/>
          </a:prstGeom>
        </p:spPr>
        <p:txBody>
          <a:bodyPr anchor="b"/>
          <a:lstStyle>
            <a:lvl1pPr algn="l">
              <a:defRPr sz="2700" b="1" baseline="0">
                <a:solidFill>
                  <a:schemeClr val="bg2"/>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1650"/>
              </a:lnSpc>
              <a:buNone/>
              <a:defRPr sz="1500" baseline="0">
                <a:solidFill>
                  <a:schemeClr val="bg2"/>
                </a:solidFill>
                <a:latin typeface="Calibri" pitchFamily="34"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14729104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 SLIDE_O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343E48"/>
                </a:solidFill>
                <a:effectLst/>
                <a:latin typeface="Calibri" pitchFamily="34" charset="0"/>
              </a:defRPr>
            </a:lvl1pPr>
          </a:lstStyle>
          <a:p>
            <a:r>
              <a:rPr lang="en-US" dirty="0"/>
              <a:t>Bottom band: OD</a:t>
            </a:r>
          </a:p>
        </p:txBody>
      </p:sp>
      <p:sp>
        <p:nvSpPr>
          <p:cNvPr id="5" name="Text Placeholder 7"/>
          <p:cNvSpPr>
            <a:spLocks noGrp="1"/>
          </p:cNvSpPr>
          <p:nvPr>
            <p:ph type="body" sz="quarter" idx="10"/>
          </p:nvPr>
        </p:nvSpPr>
        <p:spPr>
          <a:xfrm>
            <a:off x="457200" y="1158875"/>
            <a:ext cx="8229600" cy="3341688"/>
          </a:xfrm>
        </p:spPr>
        <p:txBody>
          <a:bodyPr/>
          <a:lstStyle>
            <a:lvl1pPr marL="342900" indent="-342900">
              <a:buClr>
                <a:srgbClr val="D50100"/>
              </a:buClr>
              <a:buFont typeface="Wingdings" panose="05000000000000000000" pitchFamily="2" charset="2"/>
              <a:buChar char="§"/>
              <a:defRPr sz="2000">
                <a:solidFill>
                  <a:srgbClr val="59595B"/>
                </a:solidFill>
              </a:defRPr>
            </a:lvl1pPr>
            <a:lvl2pPr>
              <a:buClr>
                <a:srgbClr val="D50100"/>
              </a:buClr>
              <a:defRPr sz="2000">
                <a:solidFill>
                  <a:srgbClr val="59595B"/>
                </a:solidFill>
              </a:defRPr>
            </a:lvl2pPr>
            <a:lvl3pPr>
              <a:buClr>
                <a:srgbClr val="D50100"/>
              </a:buClr>
              <a:defRPr sz="2000">
                <a:solidFill>
                  <a:srgbClr val="59595B"/>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312"/>
            <a:ext cx="9144000" cy="91188"/>
          </a:xfrm>
          <a:prstGeom prst="rect">
            <a:avLst/>
          </a:prstGeom>
        </p:spPr>
      </p:pic>
    </p:spTree>
    <p:extLst>
      <p:ext uri="{BB962C8B-B14F-4D97-AF65-F5344CB8AC3E}">
        <p14:creationId xmlns:p14="http://schemas.microsoft.com/office/powerpoint/2010/main" val="182852743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color_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userDrawn="1"/>
        </p:nvSpPr>
        <p:spPr>
          <a:xfrm>
            <a:off x="-71120" y="3200400"/>
            <a:ext cx="9337040" cy="1225296"/>
          </a:xfrm>
          <a:prstGeom prst="rect">
            <a:avLst/>
          </a:prstGeom>
          <a:solidFill>
            <a:schemeClr val="bg2">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2" y="3350323"/>
            <a:ext cx="8294913" cy="871538"/>
          </a:xfrm>
          <a:prstGeom prst="rect">
            <a:avLst/>
          </a:prstGeom>
        </p:spPr>
        <p:txBody>
          <a:bodyPr anchor="ctr"/>
          <a:lstStyle>
            <a:lvl1pPr algn="l">
              <a:defRPr sz="2700" b="1" baseline="0">
                <a:solidFill>
                  <a:schemeClr val="accent4">
                    <a:lumMod val="50000"/>
                  </a:schemeClr>
                </a:solidFill>
                <a:effectLst/>
                <a:latin typeface="Calibri" pitchFamily="34" charset="0"/>
              </a:defRPr>
            </a:lvl1pPr>
          </a:lstStyle>
          <a:p>
            <a:r>
              <a:rPr lang="en-US" dirty="0"/>
              <a:t>Click to edit Master title style</a:t>
            </a:r>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1650"/>
              </a:lnSpc>
              <a:buNone/>
              <a:defRPr sz="1500" baseline="0">
                <a:solidFill>
                  <a:schemeClr val="accent4">
                    <a:lumMod val="50000"/>
                  </a:schemeClr>
                </a:solidFill>
                <a:latin typeface="Calibri" pitchFamily="34" charset="0"/>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38281792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recommenda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userDrawn="1"/>
        </p:nvSpPr>
        <p:spPr>
          <a:xfrm>
            <a:off x="310212" y="254302"/>
            <a:ext cx="8498329" cy="46531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p:cNvSpPr>
            <a:spLocks noGrp="1"/>
          </p:cNvSpPr>
          <p:nvPr>
            <p:ph type="title" hasCustomPrompt="1"/>
          </p:nvPr>
        </p:nvSpPr>
        <p:spPr>
          <a:xfrm>
            <a:off x="589101" y="401496"/>
            <a:ext cx="7874180" cy="857250"/>
          </a:xfrm>
          <a:prstGeom prst="rect">
            <a:avLst/>
          </a:prstGeom>
        </p:spPr>
        <p:txBody>
          <a:bodyPr anchor="ctr" anchorCtr="0"/>
          <a:lstStyle>
            <a:lvl1pPr algn="l">
              <a:lnSpc>
                <a:spcPts val="2250"/>
              </a:lnSpc>
              <a:defRPr sz="2400" b="1" baseline="0">
                <a:solidFill>
                  <a:srgbClr val="7A6196"/>
                </a:solidFill>
                <a:effectLst/>
                <a:latin typeface="Calibri" pitchFamily="34" charset="0"/>
              </a:defRPr>
            </a:lvl1pPr>
          </a:lstStyle>
          <a:p>
            <a:r>
              <a:rPr lang="en-US" dirty="0"/>
              <a:t>Bottom band: </a:t>
            </a:r>
            <a:r>
              <a:rPr lang="en-US" dirty="0" err="1"/>
              <a:t>NCIPCz</a:t>
            </a:r>
            <a:endParaRPr lang="en-US" dirty="0"/>
          </a:p>
        </p:txBody>
      </p:sp>
      <p:sp>
        <p:nvSpPr>
          <p:cNvPr id="6" name="Text Placeholder 7"/>
          <p:cNvSpPr>
            <a:spLocks noGrp="1"/>
          </p:cNvSpPr>
          <p:nvPr>
            <p:ph type="body" sz="quarter" idx="10"/>
          </p:nvPr>
        </p:nvSpPr>
        <p:spPr>
          <a:xfrm>
            <a:off x="589101" y="1405940"/>
            <a:ext cx="7874180" cy="3341688"/>
          </a:xfrm>
        </p:spPr>
        <p:txBody>
          <a:bodyPr/>
          <a:lstStyle>
            <a:lvl1pPr marL="257175" indent="-257175">
              <a:buClr>
                <a:srgbClr val="7A6196"/>
              </a:buClr>
              <a:buFont typeface="Arial" charset="0"/>
              <a:buChar char="•"/>
              <a:defRPr sz="1800">
                <a:solidFill>
                  <a:schemeClr val="accent4">
                    <a:lumMod val="75000"/>
                  </a:schemeClr>
                </a:solidFill>
              </a:defRPr>
            </a:lvl1pPr>
            <a:lvl2pPr marL="557213" indent="-214313">
              <a:buClr>
                <a:srgbClr val="518FAA"/>
              </a:buClr>
              <a:buFont typeface="Arial" charset="0"/>
              <a:buChar char="–"/>
              <a:defRPr sz="1800">
                <a:solidFill>
                  <a:schemeClr val="accent4">
                    <a:lumMod val="75000"/>
                  </a:schemeClr>
                </a:solidFill>
              </a:defRPr>
            </a:lvl2pPr>
            <a:lvl3pPr>
              <a:buClr>
                <a:srgbClr val="EC881D"/>
              </a:buClr>
              <a:defRPr sz="1800">
                <a:solidFill>
                  <a:schemeClr val="accent4">
                    <a:lumMod val="75000"/>
                  </a:schemeClr>
                </a:solidFill>
              </a:defRPr>
            </a:lvl3pPr>
            <a:lvl4pPr>
              <a:defRPr sz="1500">
                <a:solidFill>
                  <a:schemeClr val="accent4">
                    <a:lumMod val="75000"/>
                  </a:schemeClr>
                </a:solidFill>
              </a:defRPr>
            </a:lvl4pPr>
            <a:lvl5pPr>
              <a:defRPr sz="15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99611260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LOSING_O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l="7435" b="18140"/>
          <a:stretch/>
        </p:blipFill>
        <p:spPr>
          <a:xfrm>
            <a:off x="-15052" y="4425564"/>
            <a:ext cx="9174103" cy="717937"/>
          </a:xfrm>
          <a:prstGeom prst="rect">
            <a:avLst/>
          </a:prstGeom>
        </p:spPr>
      </p:pic>
      <p:sp>
        <p:nvSpPr>
          <p:cNvPr id="3" name="TextBox 2"/>
          <p:cNvSpPr txBox="1"/>
          <p:nvPr userDrawn="1"/>
        </p:nvSpPr>
        <p:spPr>
          <a:xfrm>
            <a:off x="240098" y="2746826"/>
            <a:ext cx="8429759" cy="1384995"/>
          </a:xfrm>
          <a:prstGeom prst="rect">
            <a:avLst/>
          </a:prstGeom>
          <a:noFill/>
        </p:spPr>
        <p:txBody>
          <a:bodyPr wrap="square" rtlCol="0">
            <a:spAutoFit/>
          </a:bodyPr>
          <a:lstStyle/>
          <a:p>
            <a:r>
              <a:rPr lang="en-US" sz="1200" dirty="0">
                <a:solidFill>
                  <a:srgbClr val="695E4A"/>
                </a:solidFill>
                <a:latin typeface="Calibri" panose="020F0502020204030204" pitchFamily="34" charset="0"/>
              </a:rPr>
              <a:t>For more information, contact CDC</a:t>
            </a: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1-800-CDC-INFO (232-4636)</a:t>
            </a: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TTY:  1-888-232-6348    www.cdc.gov</a:t>
            </a:r>
            <a:br>
              <a:rPr lang="en-US" sz="1200" dirty="0">
                <a:solidFill>
                  <a:srgbClr val="695E4A"/>
                </a:solidFill>
                <a:latin typeface="Calibri" panose="020F0502020204030204" pitchFamily="34" charset="0"/>
              </a:rPr>
            </a:br>
            <a:br>
              <a:rPr lang="en-US" sz="1200" dirty="0">
                <a:solidFill>
                  <a:srgbClr val="695E4A"/>
                </a:solidFill>
                <a:latin typeface="Calibri" panose="020F0502020204030204" pitchFamily="34" charset="0"/>
              </a:rPr>
            </a:br>
            <a:br>
              <a:rPr lang="en-US" sz="1200" dirty="0">
                <a:solidFill>
                  <a:srgbClr val="695E4A"/>
                </a:solidFill>
                <a:latin typeface="Calibri" panose="020F0502020204030204" pitchFamily="34" charset="0"/>
              </a:rPr>
            </a:br>
            <a:r>
              <a:rPr lang="en-US" sz="1200" dirty="0">
                <a:solidFill>
                  <a:srgbClr val="695E4A"/>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spTree>
    <p:extLst>
      <p:ext uri="{BB962C8B-B14F-4D97-AF65-F5344CB8AC3E}">
        <p14:creationId xmlns:p14="http://schemas.microsoft.com/office/powerpoint/2010/main" val="68578233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 SLIDE 2 column_O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353D48"/>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1"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312"/>
            <a:ext cx="9144000" cy="91188"/>
          </a:xfrm>
          <a:prstGeom prst="rect">
            <a:avLst/>
          </a:prstGeom>
        </p:spPr>
      </p:pic>
    </p:spTree>
    <p:extLst>
      <p:ext uri="{BB962C8B-B14F-4D97-AF65-F5344CB8AC3E}">
        <p14:creationId xmlns:p14="http://schemas.microsoft.com/office/powerpoint/2010/main" val="292655104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lor_background">
    <p:bg>
      <p:bgPr>
        <a:solidFill>
          <a:srgbClr val="343E4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1" y="3350323"/>
            <a:ext cx="8294913" cy="871538"/>
          </a:xfrm>
          <a:prstGeom prst="rect">
            <a:avLst/>
          </a:prstGeom>
        </p:spPr>
        <p:txBody>
          <a:bodyPr anchor="b"/>
          <a:lstStyle>
            <a:lvl1pPr algn="l">
              <a:defRPr sz="3600" b="1" baseline="0">
                <a:solidFill>
                  <a:schemeClr val="bg2"/>
                </a:solidFill>
                <a:effectLst/>
                <a:latin typeface="Calibri" pitchFamily="34" charset="0"/>
              </a:defRPr>
            </a:lvl1pPr>
          </a:lstStyle>
          <a:p>
            <a:endParaRPr lang="en-US" dirty="0"/>
          </a:p>
        </p:txBody>
      </p:sp>
      <p:sp>
        <p:nvSpPr>
          <p:cNvPr id="5" name="Text Placeholder 2"/>
          <p:cNvSpPr>
            <a:spLocks noGrp="1"/>
          </p:cNvSpPr>
          <p:nvPr>
            <p:ph type="body" idx="1"/>
          </p:nvPr>
        </p:nvSpPr>
        <p:spPr>
          <a:xfrm>
            <a:off x="457201" y="4425696"/>
            <a:ext cx="7772400" cy="426244"/>
          </a:xfrm>
          <a:prstGeom prst="rect">
            <a:avLst/>
          </a:prstGeom>
        </p:spPr>
        <p:txBody>
          <a:bodyPr anchor="b"/>
          <a:lstStyle>
            <a:lvl1pPr marL="0" indent="0" algn="l">
              <a:lnSpc>
                <a:spcPts val="2200"/>
              </a:lnSpc>
              <a:buNone/>
              <a:defRPr sz="2000" baseline="0">
                <a:solidFill>
                  <a:schemeClr val="bg2"/>
                </a:solidFill>
                <a:latin typeface="Calibri"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312"/>
            <a:ext cx="9144000" cy="91188"/>
          </a:xfrm>
          <a:prstGeom prst="rect">
            <a:avLst/>
          </a:prstGeom>
        </p:spPr>
      </p:pic>
    </p:spTree>
    <p:extLst>
      <p:ext uri="{BB962C8B-B14F-4D97-AF65-F5344CB8AC3E}">
        <p14:creationId xmlns:p14="http://schemas.microsoft.com/office/powerpoint/2010/main" val="29820960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LOSING_OD">
    <p:spTree>
      <p:nvGrpSpPr>
        <p:cNvPr id="1" name=""/>
        <p:cNvGrpSpPr/>
        <p:nvPr/>
      </p:nvGrpSpPr>
      <p:grpSpPr>
        <a:xfrm>
          <a:off x="0" y="0"/>
          <a:ext cx="0" cy="0"/>
          <a:chOff x="0" y="0"/>
          <a:chExt cx="0" cy="0"/>
        </a:xfrm>
      </p:grpSpPr>
      <p:pic>
        <p:nvPicPr>
          <p:cNvPr id="5" name="Picture 4" descr="Logos of the U.S. Department of Health and Human Services and the Centers for Disease control and Prevention" title="logos"/>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40"/>
          <a:stretch/>
        </p:blipFill>
        <p:spPr>
          <a:xfrm>
            <a:off x="1956" y="4251554"/>
            <a:ext cx="9144000" cy="883169"/>
          </a:xfrm>
          <a:prstGeom prst="rect">
            <a:avLst/>
          </a:prstGeom>
        </p:spPr>
      </p:pic>
      <p:sp>
        <p:nvSpPr>
          <p:cNvPr id="3" name="TextBox 2"/>
          <p:cNvSpPr txBox="1"/>
          <p:nvPr userDrawn="1"/>
        </p:nvSpPr>
        <p:spPr>
          <a:xfrm>
            <a:off x="127218" y="2746824"/>
            <a:ext cx="6639341" cy="1384995"/>
          </a:xfrm>
          <a:prstGeom prst="rect">
            <a:avLst/>
          </a:prstGeom>
          <a:noFill/>
        </p:spPr>
        <p:txBody>
          <a:bodyPr wrap="square" rtlCol="0">
            <a:spAutoFit/>
          </a:bodyPr>
          <a:lstStyle/>
          <a:p>
            <a:r>
              <a:rPr lang="en-US" sz="1200" dirty="0">
                <a:solidFill>
                  <a:srgbClr val="353D48"/>
                </a:solidFill>
                <a:latin typeface="Calibri" panose="020F0502020204030204" pitchFamily="34" charset="0"/>
              </a:rPr>
              <a:t>For more information, contact CDC</a:t>
            </a:r>
            <a:br>
              <a:rPr lang="en-US" sz="1200" dirty="0">
                <a:solidFill>
                  <a:srgbClr val="353D48"/>
                </a:solidFill>
                <a:latin typeface="Calibri" panose="020F0502020204030204" pitchFamily="34" charset="0"/>
              </a:rPr>
            </a:br>
            <a:r>
              <a:rPr lang="en-US" sz="1200" dirty="0">
                <a:solidFill>
                  <a:srgbClr val="353D48"/>
                </a:solidFill>
                <a:latin typeface="Calibri" panose="020F0502020204030204" pitchFamily="34" charset="0"/>
              </a:rPr>
              <a:t>1-800-CDC-INFO (232-4636)</a:t>
            </a:r>
            <a:br>
              <a:rPr lang="en-US" sz="1200" dirty="0">
                <a:solidFill>
                  <a:srgbClr val="353D48"/>
                </a:solidFill>
                <a:latin typeface="Calibri" panose="020F0502020204030204" pitchFamily="34" charset="0"/>
              </a:rPr>
            </a:br>
            <a:r>
              <a:rPr lang="en-US" sz="1200" dirty="0">
                <a:solidFill>
                  <a:srgbClr val="353D48"/>
                </a:solidFill>
                <a:latin typeface="Calibri" panose="020F0502020204030204" pitchFamily="34" charset="0"/>
              </a:rPr>
              <a:t>TTY:  1-888-232-6348    www.cdc.gov</a:t>
            </a:r>
            <a:br>
              <a:rPr lang="en-US" sz="1200" dirty="0">
                <a:solidFill>
                  <a:srgbClr val="353D48"/>
                </a:solidFill>
                <a:latin typeface="Calibri" panose="020F0502020204030204" pitchFamily="34" charset="0"/>
              </a:rPr>
            </a:br>
            <a:br>
              <a:rPr lang="en-US" sz="1200" dirty="0">
                <a:solidFill>
                  <a:srgbClr val="353D48"/>
                </a:solidFill>
                <a:latin typeface="Calibri" panose="020F0502020204030204" pitchFamily="34" charset="0"/>
              </a:rPr>
            </a:br>
            <a:br>
              <a:rPr lang="en-US" sz="1200" dirty="0">
                <a:solidFill>
                  <a:srgbClr val="353D48"/>
                </a:solidFill>
                <a:latin typeface="Calibri" panose="020F0502020204030204" pitchFamily="34" charset="0"/>
              </a:rPr>
            </a:br>
            <a:r>
              <a:rPr lang="en-US" sz="1200" dirty="0">
                <a:solidFill>
                  <a:srgbClr val="353D48"/>
                </a:solidFill>
                <a:latin typeface="Calibri" panose="020F0502020204030204" pitchFamily="34" charset="0"/>
              </a:rPr>
              <a:t>The findings and conclusions in this report are those of the authors and do not necessarily represent the official position of the Centers for Disease Control and Prevention.</a:t>
            </a:r>
          </a:p>
        </p:txBody>
      </p:sp>
    </p:spTree>
    <p:extLst>
      <p:ext uri="{BB962C8B-B14F-4D97-AF65-F5344CB8AC3E}">
        <p14:creationId xmlns:p14="http://schemas.microsoft.com/office/powerpoint/2010/main" val="146084295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8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D9531E"/>
                </a:solidFill>
                <a:effectLst/>
                <a:latin typeface="Calibri" pitchFamily="34" charset="0"/>
              </a:defRPr>
            </a:lvl1pPr>
          </a:lstStyle>
          <a:p>
            <a:r>
              <a:rPr lang="en-US" dirty="0"/>
              <a:t>Bottom band: NCEZID</a:t>
            </a:r>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88508"/>
          <a:stretch/>
        </p:blipFill>
        <p:spPr>
          <a:xfrm>
            <a:off x="0" y="5019310"/>
            <a:ext cx="9144000" cy="124190"/>
          </a:xfrm>
          <a:prstGeom prst="rect">
            <a:avLst/>
          </a:prstGeom>
        </p:spPr>
      </p:pic>
      <p:sp>
        <p:nvSpPr>
          <p:cNvPr id="7" name="Text Placeholder 7"/>
          <p:cNvSpPr>
            <a:spLocks noGrp="1"/>
          </p:cNvSpPr>
          <p:nvPr>
            <p:ph type="body" sz="quarter" idx="10"/>
          </p:nvPr>
        </p:nvSpPr>
        <p:spPr>
          <a:xfrm>
            <a:off x="457200" y="1158875"/>
            <a:ext cx="8229600" cy="3341688"/>
          </a:xfrm>
        </p:spPr>
        <p:txBody>
          <a:bodyPr/>
          <a:lstStyle>
            <a:lvl1pPr marL="342900" indent="-342900">
              <a:buClr>
                <a:srgbClr val="E25423"/>
              </a:buClr>
              <a:buFont typeface="Wingdings" panose="05000000000000000000" pitchFamily="2" charset="2"/>
              <a:buChar char="§"/>
              <a:defRPr sz="2000">
                <a:solidFill>
                  <a:schemeClr val="accent4">
                    <a:lumMod val="75000"/>
                  </a:schemeClr>
                </a:solidFill>
              </a:defRPr>
            </a:lvl1pPr>
            <a:lvl2pPr>
              <a:buClr>
                <a:srgbClr val="8D8B00"/>
              </a:buClr>
              <a:defRPr sz="2000">
                <a:solidFill>
                  <a:schemeClr val="accent4">
                    <a:lumMod val="75000"/>
                  </a:schemeClr>
                </a:solidFill>
              </a:defRPr>
            </a:lvl2pPr>
            <a:lvl3pPr>
              <a:buClr>
                <a:srgbClr val="006A71"/>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29194336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_NCIRD">
    <p:bg>
      <p:bgPr>
        <a:solidFill>
          <a:schemeClr val="bg2"/>
        </a:solidFill>
        <a:effectLst/>
      </p:bgPr>
    </p:bg>
    <p:spTree>
      <p:nvGrpSpPr>
        <p:cNvPr id="1" name=""/>
        <p:cNvGrpSpPr/>
        <p:nvPr/>
      </p:nvGrpSpPr>
      <p:grpSpPr>
        <a:xfrm>
          <a:off x="0" y="0"/>
          <a:ext cx="0" cy="0"/>
          <a:chOff x="0" y="0"/>
          <a:chExt cx="0" cy="0"/>
        </a:xfrm>
      </p:grpSpPr>
      <p:pic>
        <p:nvPicPr>
          <p:cNvPr id="4" name="Picture 3" descr="Logos of the U.S. Department of Health and Human Services and the Centers for Disease control and Prevention" title="logos"/>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888973"/>
          </a:xfrm>
          <a:prstGeom prst="rect">
            <a:avLst/>
          </a:prstGeom>
        </p:spPr>
      </p:pic>
      <p:sp>
        <p:nvSpPr>
          <p:cNvPr id="7" name="Title 1"/>
          <p:cNvSpPr>
            <a:spLocks noGrp="1"/>
          </p:cNvSpPr>
          <p:nvPr>
            <p:ph type="title"/>
          </p:nvPr>
        </p:nvSpPr>
        <p:spPr>
          <a:xfrm>
            <a:off x="457200" y="1039553"/>
            <a:ext cx="8229600" cy="866834"/>
          </a:xfrm>
          <a:prstGeom prst="rect">
            <a:avLst/>
          </a:prstGeom>
        </p:spPr>
        <p:txBody>
          <a:bodyPr/>
          <a:lstStyle>
            <a:lvl1pPr algn="l">
              <a:lnSpc>
                <a:spcPts val="3000"/>
              </a:lnSpc>
              <a:defRPr sz="2800" b="1" baseline="0">
                <a:solidFill>
                  <a:srgbClr val="8B9B92"/>
                </a:solidFill>
                <a:effectLst/>
                <a:latin typeface="Calibri" pitchFamily="34" charset="0"/>
              </a:defRPr>
            </a:lvl1pPr>
          </a:lstStyle>
          <a:p>
            <a:endParaRPr lang="en-US" dirty="0"/>
          </a:p>
        </p:txBody>
      </p:sp>
      <p:sp>
        <p:nvSpPr>
          <p:cNvPr id="8" name="Subtitle 2"/>
          <p:cNvSpPr>
            <a:spLocks noGrp="1"/>
          </p:cNvSpPr>
          <p:nvPr>
            <p:ph type="subTitle" idx="1"/>
          </p:nvPr>
        </p:nvSpPr>
        <p:spPr>
          <a:xfrm>
            <a:off x="457200" y="2144512"/>
            <a:ext cx="6400800" cy="342900"/>
          </a:xfrm>
          <a:prstGeom prst="rect">
            <a:avLst/>
          </a:prstGeom>
        </p:spPr>
        <p:txBody>
          <a:bodyPr/>
          <a:lstStyle>
            <a:lvl1pPr marL="0" indent="0" algn="l">
              <a:buNone/>
              <a:defRPr sz="2000" b="1" baseline="0">
                <a:solidFill>
                  <a:srgbClr val="8B9B92"/>
                </a:solidFill>
                <a:effectLst/>
                <a:latin typeface="Calibr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dirty="0"/>
          </a:p>
        </p:txBody>
      </p:sp>
      <p:sp>
        <p:nvSpPr>
          <p:cNvPr id="10" name="Text Placeholder 8"/>
          <p:cNvSpPr>
            <a:spLocks noGrp="1"/>
          </p:cNvSpPr>
          <p:nvPr>
            <p:ph type="body" sz="quarter" idx="10"/>
          </p:nvPr>
        </p:nvSpPr>
        <p:spPr>
          <a:xfrm>
            <a:off x="457200" y="2959514"/>
            <a:ext cx="6400800" cy="971550"/>
          </a:xfrm>
          <a:prstGeom prst="rect">
            <a:avLst/>
          </a:prstGeom>
        </p:spPr>
        <p:txBody>
          <a:bodyPr/>
          <a:lstStyle>
            <a:lvl1pPr marL="0" indent="0" algn="l">
              <a:lnSpc>
                <a:spcPts val="2000"/>
              </a:lnSpc>
              <a:buNone/>
              <a:defRPr sz="1800" baseline="0">
                <a:solidFill>
                  <a:srgbClr val="8B9B92"/>
                </a:solidFill>
                <a:latin typeface="Calibri" pitchFamily="34" charset="0"/>
              </a:defRPr>
            </a:lvl1pPr>
            <a:lvl2pPr algn="ctr">
              <a:defRPr>
                <a:solidFill>
                  <a:schemeClr val="tx2"/>
                </a:solidFill>
              </a:defRPr>
            </a:lvl2pPr>
            <a:lvl3pPr algn="ctr">
              <a:defRPr>
                <a:solidFill>
                  <a:schemeClr val="tx2"/>
                </a:solidFill>
              </a:defRPr>
            </a:lvl3pPr>
            <a:lvl4pPr algn="ctr">
              <a:defRPr>
                <a:solidFill>
                  <a:schemeClr val="tx2"/>
                </a:solidFill>
              </a:defRPr>
            </a:lvl4pPr>
            <a:lvl5pPr algn="ctr">
              <a:defRPr>
                <a:solidFill>
                  <a:schemeClr val="tx2"/>
                </a:solidFill>
              </a:defRPr>
            </a:lvl5pPr>
          </a:lstStyle>
          <a:p>
            <a:pPr lvl="0"/>
            <a:endParaRPr lang="en-US" dirty="0"/>
          </a:p>
        </p:txBody>
      </p:sp>
      <p:sp>
        <p:nvSpPr>
          <p:cNvPr id="6" name="TextBox 5"/>
          <p:cNvSpPr txBox="1"/>
          <p:nvPr userDrawn="1"/>
        </p:nvSpPr>
        <p:spPr>
          <a:xfrm>
            <a:off x="457200" y="90152"/>
            <a:ext cx="6903076" cy="369332"/>
          </a:xfrm>
          <a:prstGeom prst="rect">
            <a:avLst/>
          </a:prstGeom>
          <a:noFill/>
        </p:spPr>
        <p:txBody>
          <a:bodyPr wrap="square" rtlCol="0">
            <a:spAutoFit/>
          </a:bodyPr>
          <a:lstStyle/>
          <a:p>
            <a:r>
              <a:rPr lang="en-US" b="1" dirty="0">
                <a:solidFill>
                  <a:schemeClr val="tx2"/>
                </a:solidFill>
                <a:latin typeface="Calibri" panose="020F0502020204030204" pitchFamily="34" charset="0"/>
              </a:rPr>
              <a:t>National Center for Immunization &amp; Respiratory Diseases</a:t>
            </a:r>
          </a:p>
        </p:txBody>
      </p:sp>
    </p:spTree>
    <p:extLst>
      <p:ext uri="{BB962C8B-B14F-4D97-AF65-F5344CB8AC3E}">
        <p14:creationId xmlns:p14="http://schemas.microsoft.com/office/powerpoint/2010/main" val="124854069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r>
              <a:rPr lang="en-US" dirty="0"/>
              <a:t>Bottom band: NCIRD</a:t>
            </a:r>
          </a:p>
        </p:txBody>
      </p:sp>
      <p:sp>
        <p:nvSpPr>
          <p:cNvPr id="8" name="Text Placeholder 7"/>
          <p:cNvSpPr>
            <a:spLocks noGrp="1"/>
          </p:cNvSpPr>
          <p:nvPr>
            <p:ph type="body" sz="quarter" idx="10"/>
          </p:nvPr>
        </p:nvSpPr>
        <p:spPr>
          <a:xfrm>
            <a:off x="457200" y="1158875"/>
            <a:ext cx="8229600" cy="3341688"/>
          </a:xfrm>
        </p:spPr>
        <p:txBody>
          <a:bodyPr/>
          <a:lstStyle>
            <a:lvl1pPr marL="342900" indent="-342900">
              <a:buClr>
                <a:srgbClr val="8B9B92"/>
              </a:buClr>
              <a:buFont typeface="Wingdings" panose="05000000000000000000" pitchFamily="2" charset="2"/>
              <a:buChar char="§"/>
              <a:defRPr sz="2000">
                <a:solidFill>
                  <a:schemeClr val="accent4">
                    <a:lumMod val="75000"/>
                  </a:schemeClr>
                </a:solidFill>
              </a:defRPr>
            </a:lvl1pPr>
            <a:lvl2pPr>
              <a:buClr>
                <a:srgbClr val="B2A97E"/>
              </a:buClr>
              <a:defRPr sz="2000">
                <a:solidFill>
                  <a:schemeClr val="accent4">
                    <a:lumMod val="75000"/>
                  </a:schemeClr>
                </a:solidFill>
              </a:defRPr>
            </a:lvl2pPr>
            <a:lvl3pPr>
              <a:buClr>
                <a:srgbClr val="594F40"/>
              </a:buClr>
              <a:defRPr sz="2000">
                <a:solidFill>
                  <a:schemeClr val="accent4">
                    <a:lumMod val="75000"/>
                  </a:schemeClr>
                </a:solidFill>
              </a:defRPr>
            </a:lvl3pPr>
            <a:lvl4pPr>
              <a:defRPr sz="2000">
                <a:solidFill>
                  <a:schemeClr val="accent4">
                    <a:lumMod val="75000"/>
                  </a:schemeClr>
                </a:solidFill>
              </a:defRPr>
            </a:lvl4pPr>
            <a:lvl5pPr>
              <a:defRPr sz="2000">
                <a:solidFill>
                  <a:schemeClr val="accent4">
                    <a:lumMod val="75000"/>
                  </a:schemeClr>
                </a:solidFill>
              </a:defRPr>
            </a:lvl5pPr>
          </a:lstStyle>
          <a:p>
            <a:pPr lvl="0"/>
            <a:r>
              <a:rPr lang="en-US" dirty="0"/>
              <a:t>Click to edit Master text styles</a:t>
            </a:r>
          </a:p>
          <a:p>
            <a:pPr lvl="1"/>
            <a:r>
              <a:rPr lang="en-US" dirty="0"/>
              <a:t>Second level</a:t>
            </a:r>
          </a:p>
          <a:p>
            <a:pPr lvl="2"/>
            <a:r>
              <a:rPr lang="en-US" dirty="0"/>
              <a:t>Third level</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946"/>
            <a:ext cx="9144000" cy="90554"/>
          </a:xfrm>
          <a:prstGeom prst="rect">
            <a:avLst/>
          </a:prstGeom>
        </p:spPr>
      </p:pic>
    </p:spTree>
    <p:extLst>
      <p:ext uri="{BB962C8B-B14F-4D97-AF65-F5344CB8AC3E}">
        <p14:creationId xmlns:p14="http://schemas.microsoft.com/office/powerpoint/2010/main" val="230363872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ULLETS/DATA_2sides">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nchor="b" anchorCtr="0"/>
          <a:lstStyle>
            <a:lvl1pPr algn="l">
              <a:lnSpc>
                <a:spcPts val="3000"/>
              </a:lnSpc>
              <a:defRPr sz="2800" b="1" baseline="0">
                <a:solidFill>
                  <a:srgbClr val="8B9B92"/>
                </a:solidFill>
                <a:effectLst/>
                <a:latin typeface="Calibri" pitchFamily="34" charset="0"/>
              </a:defRPr>
            </a:lvl1pPr>
          </a:lstStyle>
          <a:p>
            <a:endParaRPr lang="en-US" dirty="0"/>
          </a:p>
        </p:txBody>
      </p:sp>
      <p:sp>
        <p:nvSpPr>
          <p:cNvPr id="3" name="Content Placeholder 2"/>
          <p:cNvSpPr>
            <a:spLocks noGrp="1"/>
          </p:cNvSpPr>
          <p:nvPr>
            <p:ph idx="1"/>
          </p:nvPr>
        </p:nvSpPr>
        <p:spPr>
          <a:xfrm>
            <a:off x="457200"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sp>
        <p:nvSpPr>
          <p:cNvPr id="13" name="Content Placeholder 2"/>
          <p:cNvSpPr>
            <a:spLocks noGrp="1"/>
          </p:cNvSpPr>
          <p:nvPr userDrawn="1">
            <p:ph idx="10"/>
          </p:nvPr>
        </p:nvSpPr>
        <p:spPr>
          <a:xfrm>
            <a:off x="4807131" y="1200151"/>
            <a:ext cx="3879669" cy="3143250"/>
          </a:xfrm>
          <a:prstGeom prst="rect">
            <a:avLst/>
          </a:prstGeom>
        </p:spPr>
        <p:txBody>
          <a:bodyPr/>
          <a:lstStyle>
            <a:lvl1pPr marL="342900" indent="-342900">
              <a:buClr>
                <a:srgbClr val="541900"/>
              </a:buClr>
              <a:buSzPct val="70000"/>
              <a:buFont typeface="Wingdings" panose="05000000000000000000" pitchFamily="2" charset="2"/>
              <a:buChar char="§"/>
              <a:defRPr sz="2400" b="1" baseline="0">
                <a:solidFill>
                  <a:srgbClr val="000000"/>
                </a:solidFill>
                <a:latin typeface="Calibri" pitchFamily="34" charset="0"/>
              </a:defRPr>
            </a:lvl1pPr>
            <a:lvl2pPr marL="742950" indent="-285750">
              <a:buClr>
                <a:srgbClr val="005984"/>
              </a:buClr>
              <a:buSzPct val="100000"/>
              <a:buFont typeface="Arial" panose="020B0604020202020204" pitchFamily="34" charset="0"/>
              <a:buChar char="•"/>
              <a:defRPr sz="2000">
                <a:solidFill>
                  <a:schemeClr val="accent4">
                    <a:lumMod val="75000"/>
                  </a:schemeClr>
                </a:solidFill>
              </a:defRPr>
            </a:lvl2pPr>
            <a:lvl3pPr>
              <a:buClrTx/>
              <a:buSzPct val="100000"/>
              <a:buFont typeface="Arial" pitchFamily="34" charset="0"/>
              <a:buChar char="•"/>
              <a:defRPr sz="1800">
                <a:solidFill>
                  <a:schemeClr val="accent4">
                    <a:lumMod val="75000"/>
                  </a:schemeClr>
                </a:solidFill>
              </a:defRPr>
            </a:lvl3pPr>
            <a:lvl4pPr>
              <a:buClr>
                <a:schemeClr val="bg1"/>
              </a:buClr>
              <a:buSzPct val="70000"/>
              <a:buFont typeface="Courier New" pitchFamily="49" charset="0"/>
              <a:buChar char="o"/>
              <a:defRPr sz="1800" baseline="0">
                <a:solidFill>
                  <a:schemeClr val="bg2"/>
                </a:solidFill>
              </a:defRPr>
            </a:lvl4pPr>
            <a:lvl5pPr>
              <a:buClr>
                <a:schemeClr val="bg1"/>
              </a:buClr>
              <a:buSzPct val="70000"/>
              <a:buFont typeface="Arial" pitchFamily="34" charset="0"/>
              <a:buChar char="•"/>
              <a:defRPr sz="1800">
                <a:solidFill>
                  <a:schemeClr val="bg2"/>
                </a:solidFill>
              </a:defRPr>
            </a:lvl5pPr>
          </a:lstStyle>
          <a:p>
            <a:pPr lvl="2"/>
            <a:endParaRPr lang="en-US" dirty="0"/>
          </a:p>
          <a:p>
            <a:pPr lvl="0"/>
            <a:endParaRPr lang="en-US" dirty="0"/>
          </a:p>
          <a:p>
            <a:pPr lvl="2"/>
            <a:endParaRPr lang="en-US" dirty="0"/>
          </a:p>
          <a:p>
            <a:pPr lvl="1"/>
            <a:endParaRPr lang="en-US" dirty="0"/>
          </a:p>
          <a:p>
            <a:pPr lvl="1"/>
            <a:endParaRPr lang="en-US" dirty="0"/>
          </a:p>
          <a:p>
            <a:pPr lvl="1"/>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052946"/>
            <a:ext cx="9144000" cy="90554"/>
          </a:xfrm>
          <a:prstGeom prst="rect">
            <a:avLst/>
          </a:prstGeom>
        </p:spPr>
      </p:pic>
    </p:spTree>
    <p:extLst>
      <p:ext uri="{BB962C8B-B14F-4D97-AF65-F5344CB8AC3E}">
        <p14:creationId xmlns:p14="http://schemas.microsoft.com/office/powerpoint/2010/main" val="174573813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3.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2969961348"/>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5" r:id="rId3"/>
    <p:sldLayoutId id="2147483823" r:id="rId4"/>
    <p:sldLayoutId id="2147483822" r:id="rId5"/>
    <p:sldLayoutId id="2147483824" r:id="rId6"/>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p:titleStyle>
    <p:bodyStyle>
      <a:lvl1pPr marL="342900" indent="-342900" algn="l" rtl="0" eaLnBrk="0" fontAlgn="base" hangingPunct="0">
        <a:spcBef>
          <a:spcPct val="20000"/>
        </a:spcBef>
        <a:spcAft>
          <a:spcPct val="0"/>
        </a:spcAft>
        <a:buClr>
          <a:srgbClr val="D50100"/>
        </a:buClr>
        <a:buFont typeface="Arial" panose="020B0604020202020204" pitchFamily="34" charset="0"/>
        <a:buChar char="•"/>
        <a:defRPr sz="3200" kern="1200">
          <a:solidFill>
            <a:srgbClr val="353D48"/>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Clr>
          <a:srgbClr val="D50100"/>
        </a:buClr>
        <a:buFont typeface="Arial" panose="020B0604020202020204" pitchFamily="34" charset="0"/>
        <a:buChar char="–"/>
        <a:defRPr sz="2800" kern="1200">
          <a:solidFill>
            <a:srgbClr val="353D48"/>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Clr>
          <a:srgbClr val="D50100"/>
        </a:buClr>
        <a:buFont typeface="Arial" panose="020B0604020202020204" pitchFamily="34" charset="0"/>
        <a:buChar char="•"/>
        <a:defRPr sz="2400" kern="1200">
          <a:solidFill>
            <a:srgbClr val="353D48"/>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Clr>
          <a:srgbClr val="D50100"/>
        </a:buClr>
        <a:buFont typeface="Arial" panose="020B0604020202020204" pitchFamily="34" charset="0"/>
        <a:buChar char="–"/>
        <a:defRPr sz="2000" kern="1200">
          <a:solidFill>
            <a:srgbClr val="353D48"/>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Clr>
          <a:srgbClr val="D50100"/>
        </a:buClr>
        <a:buFont typeface="Arial" panose="020B0604020202020204" pitchFamily="34" charset="0"/>
        <a:buChar char="»"/>
        <a:defRPr sz="2000" kern="1200">
          <a:solidFill>
            <a:srgbClr val="353D48"/>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294638884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Lst>
  <p:transition>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7F7F7F"/>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7F7F7F"/>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3377576151"/>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Lst>
  <p:transition>
    <p:fade/>
  </p:transition>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Myriad Web Pro" panose="020B0503030403020204" pitchFamily="34" charset="0"/>
        </a:defRPr>
      </a:lvl2pPr>
      <a:lvl3pPr algn="ctr" rtl="0" eaLnBrk="0" fontAlgn="base" hangingPunct="0">
        <a:spcBef>
          <a:spcPct val="0"/>
        </a:spcBef>
        <a:spcAft>
          <a:spcPct val="0"/>
        </a:spcAft>
        <a:defRPr sz="4400">
          <a:solidFill>
            <a:schemeClr val="tx1"/>
          </a:solidFill>
          <a:latin typeface="Myriad Web Pro" panose="020B0503030403020204" pitchFamily="34" charset="0"/>
        </a:defRPr>
      </a:lvl3pPr>
      <a:lvl4pPr algn="ctr" rtl="0" eaLnBrk="0" fontAlgn="base" hangingPunct="0">
        <a:spcBef>
          <a:spcPct val="0"/>
        </a:spcBef>
        <a:spcAft>
          <a:spcPct val="0"/>
        </a:spcAft>
        <a:defRPr sz="4400">
          <a:solidFill>
            <a:schemeClr val="tx1"/>
          </a:solidFill>
          <a:latin typeface="Myriad Web Pro" panose="020B0503030403020204" pitchFamily="34" charset="0"/>
        </a:defRPr>
      </a:lvl4pPr>
      <a:lvl5pPr algn="ctr" rtl="0" eaLnBrk="0" fontAlgn="base" hangingPunct="0">
        <a:spcBef>
          <a:spcPct val="0"/>
        </a:spcBef>
        <a:spcAft>
          <a:spcPct val="0"/>
        </a:spcAft>
        <a:defRPr sz="4400">
          <a:solidFill>
            <a:schemeClr val="tx1"/>
          </a:solidFill>
          <a:latin typeface="Myriad Web Pro" panose="020B0503030403020204" pitchFamily="34" charset="0"/>
        </a:defRPr>
      </a:lvl5pPr>
      <a:lvl6pPr marL="457200" algn="ctr" rtl="0" fontAlgn="base">
        <a:spcBef>
          <a:spcPct val="0"/>
        </a:spcBef>
        <a:spcAft>
          <a:spcPct val="0"/>
        </a:spcAft>
        <a:defRPr sz="4400">
          <a:solidFill>
            <a:schemeClr val="tx1"/>
          </a:solidFill>
          <a:latin typeface="Myriad Web Pro" panose="020B0503030403020204" pitchFamily="34" charset="0"/>
        </a:defRPr>
      </a:lvl6pPr>
      <a:lvl7pPr marL="914400" algn="ctr" rtl="0" fontAlgn="base">
        <a:spcBef>
          <a:spcPct val="0"/>
        </a:spcBef>
        <a:spcAft>
          <a:spcPct val="0"/>
        </a:spcAft>
        <a:defRPr sz="4400">
          <a:solidFill>
            <a:schemeClr val="tx1"/>
          </a:solidFill>
          <a:latin typeface="Myriad Web Pro" panose="020B0503030403020204" pitchFamily="34" charset="0"/>
        </a:defRPr>
      </a:lvl7pPr>
      <a:lvl8pPr marL="1371600" algn="ctr" rtl="0" fontAlgn="base">
        <a:spcBef>
          <a:spcPct val="0"/>
        </a:spcBef>
        <a:spcAft>
          <a:spcPct val="0"/>
        </a:spcAft>
        <a:defRPr sz="4400">
          <a:solidFill>
            <a:schemeClr val="tx1"/>
          </a:solidFill>
          <a:latin typeface="Myriad Web Pro" panose="020B0503030403020204" pitchFamily="34" charset="0"/>
        </a:defRPr>
      </a:lvl8pPr>
      <a:lvl9pPr marL="1828800" algn="ctr" rtl="0" fontAlgn="base">
        <a:spcBef>
          <a:spcPct val="0"/>
        </a:spcBef>
        <a:spcAft>
          <a:spcPct val="0"/>
        </a:spcAft>
        <a:defRPr sz="4400">
          <a:solidFill>
            <a:schemeClr val="tx1"/>
          </a:solidFill>
          <a:latin typeface="Myriad Web Pro" panose="020B050303040302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rgbClr val="7F7F7F"/>
          </a:solidFill>
          <a:latin typeface="Calibri" panose="020F0502020204030204" pitchFamily="34" charset="0"/>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rgbClr val="7F7F7F"/>
          </a:solidFill>
          <a:latin typeface="Calibri" panose="020F0502020204030204" pitchFamily="34" charset="0"/>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rgbClr val="7F7F7F"/>
          </a:solidFill>
          <a:latin typeface="Calibri" panose="020F0502020204030204" pitchFamily="34" charset="0"/>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rgbClr val="7F7F7F"/>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027" name="Text Placeholder 2"/>
          <p:cNvSpPr>
            <a:spLocks noGrp="1"/>
          </p:cNvSpPr>
          <p:nvPr>
            <p:ph type="body" idx="1"/>
          </p:nvPr>
        </p:nvSpPr>
        <p:spPr bwMode="auto">
          <a:xfrm>
            <a:off x="628651"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2301929361"/>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Lst>
  <p:transition>
    <p:fade/>
  </p:transition>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Myriad Web Pro" panose="020B0503030403020204" pitchFamily="34" charset="0"/>
        </a:defRPr>
      </a:lvl2pPr>
      <a:lvl3pPr algn="ctr" rtl="0" eaLnBrk="0" fontAlgn="base" hangingPunct="0">
        <a:spcBef>
          <a:spcPct val="0"/>
        </a:spcBef>
        <a:spcAft>
          <a:spcPct val="0"/>
        </a:spcAft>
        <a:defRPr sz="3300">
          <a:solidFill>
            <a:schemeClr val="tx1"/>
          </a:solidFill>
          <a:latin typeface="Myriad Web Pro" panose="020B0503030403020204" pitchFamily="34" charset="0"/>
        </a:defRPr>
      </a:lvl3pPr>
      <a:lvl4pPr algn="ctr" rtl="0" eaLnBrk="0" fontAlgn="base" hangingPunct="0">
        <a:spcBef>
          <a:spcPct val="0"/>
        </a:spcBef>
        <a:spcAft>
          <a:spcPct val="0"/>
        </a:spcAft>
        <a:defRPr sz="3300">
          <a:solidFill>
            <a:schemeClr val="tx1"/>
          </a:solidFill>
          <a:latin typeface="Myriad Web Pro" panose="020B0503030403020204" pitchFamily="34" charset="0"/>
        </a:defRPr>
      </a:lvl4pPr>
      <a:lvl5pPr algn="ctr" rtl="0" eaLnBrk="0" fontAlgn="base" hangingPunct="0">
        <a:spcBef>
          <a:spcPct val="0"/>
        </a:spcBef>
        <a:spcAft>
          <a:spcPct val="0"/>
        </a:spcAft>
        <a:defRPr sz="3300">
          <a:solidFill>
            <a:schemeClr val="tx1"/>
          </a:solidFill>
          <a:latin typeface="Myriad Web Pro" panose="020B0503030403020204" pitchFamily="34" charset="0"/>
        </a:defRPr>
      </a:lvl5pPr>
      <a:lvl6pPr marL="342900" algn="ctr" rtl="0" fontAlgn="base">
        <a:spcBef>
          <a:spcPct val="0"/>
        </a:spcBef>
        <a:spcAft>
          <a:spcPct val="0"/>
        </a:spcAft>
        <a:defRPr sz="3300">
          <a:solidFill>
            <a:schemeClr val="tx1"/>
          </a:solidFill>
          <a:latin typeface="Myriad Web Pro" panose="020B0503030403020204" pitchFamily="34" charset="0"/>
        </a:defRPr>
      </a:lvl6pPr>
      <a:lvl7pPr marL="685800" algn="ctr" rtl="0" fontAlgn="base">
        <a:spcBef>
          <a:spcPct val="0"/>
        </a:spcBef>
        <a:spcAft>
          <a:spcPct val="0"/>
        </a:spcAft>
        <a:defRPr sz="3300">
          <a:solidFill>
            <a:schemeClr val="tx1"/>
          </a:solidFill>
          <a:latin typeface="Myriad Web Pro" panose="020B0503030403020204" pitchFamily="34" charset="0"/>
        </a:defRPr>
      </a:lvl7pPr>
      <a:lvl8pPr marL="1028700" algn="ctr" rtl="0" fontAlgn="base">
        <a:spcBef>
          <a:spcPct val="0"/>
        </a:spcBef>
        <a:spcAft>
          <a:spcPct val="0"/>
        </a:spcAft>
        <a:defRPr sz="3300">
          <a:solidFill>
            <a:schemeClr val="tx1"/>
          </a:solidFill>
          <a:latin typeface="Myriad Web Pro" panose="020B0503030403020204" pitchFamily="34" charset="0"/>
        </a:defRPr>
      </a:lvl8pPr>
      <a:lvl9pPr marL="1371600" algn="ctr" rtl="0" fontAlgn="base">
        <a:spcBef>
          <a:spcPct val="0"/>
        </a:spcBef>
        <a:spcAft>
          <a:spcPct val="0"/>
        </a:spcAft>
        <a:defRPr sz="3300">
          <a:solidFill>
            <a:schemeClr val="tx1"/>
          </a:solidFill>
          <a:latin typeface="Myriad Web Pro" panose="020B0503030403020204"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rgbClr val="7F7F7F"/>
          </a:solidFill>
          <a:latin typeface="Calibri" panose="020F0502020204030204" pitchFamily="34" charset="0"/>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rgbClr val="7F7F7F"/>
          </a:solidFill>
          <a:latin typeface="Calibri" panose="020F0502020204030204" pitchFamily="34" charset="0"/>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rgbClr val="7F7F7F"/>
          </a:solidFill>
          <a:latin typeface="Calibri" panose="020F0502020204030204" pitchFamily="34" charset="0"/>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rgbClr val="7F7F7F"/>
          </a:solidFill>
          <a:latin typeface="Calibri" panose="020F0502020204030204" pitchFamily="34" charset="0"/>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rgbClr val="7F7F7F"/>
          </a:solidFill>
          <a:latin typeface="Calibri" panose="020F0502020204030204" pitchFamily="34" charset="0"/>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zoom.us/j/316891067"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hyperlink" Target="https://tceols.cdc.gov/"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39.xml"/><Relationship Id="rId1" Type="http://schemas.openxmlformats.org/officeDocument/2006/relationships/slideLayout" Target="../slideLayouts/slideLayout19.xml"/><Relationship Id="rId4" Type="http://schemas.openxmlformats.org/officeDocument/2006/relationships/image" Target="../media/image27.emf"/></Relationships>
</file>

<file path=ppt/slides/_rels/slide41.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image" Target="../media/image28.emf"/><Relationship Id="rId7" Type="http://schemas.openxmlformats.org/officeDocument/2006/relationships/image" Target="../media/image32.emf"/><Relationship Id="rId2" Type="http://schemas.openxmlformats.org/officeDocument/2006/relationships/notesSlide" Target="../notesSlides/notesSlide40.xml"/><Relationship Id="rId1" Type="http://schemas.openxmlformats.org/officeDocument/2006/relationships/slideLayout" Target="../slideLayouts/slideLayout17.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png"/><Relationship Id="rId9" Type="http://schemas.openxmlformats.org/officeDocument/2006/relationships/image" Target="../media/image34.emf"/></Relationships>
</file>

<file path=ppt/slides/_rels/slide42.xml.rels><?xml version="1.0" encoding="UTF-8" standalone="yes"?>
<Relationships xmlns="http://schemas.openxmlformats.org/package/2006/relationships"><Relationship Id="rId3" Type="http://schemas.openxmlformats.org/officeDocument/2006/relationships/hyperlink" Target="https://www.va.gov/PAINMANAGEMENT/Opioid_Safety/Clinical_Tools.asp" TargetMode="External"/><Relationship Id="rId2" Type="http://schemas.openxmlformats.org/officeDocument/2006/relationships/notesSlide" Target="../notesSlides/notesSlide41.xml"/><Relationship Id="rId1" Type="http://schemas.openxmlformats.org/officeDocument/2006/relationships/slideLayout" Target="../slideLayouts/slideLayout17.xml"/><Relationship Id="rId5" Type="http://schemas.openxmlformats.org/officeDocument/2006/relationships/image" Target="../media/image36.emf"/><Relationship Id="rId4" Type="http://schemas.openxmlformats.org/officeDocument/2006/relationships/image" Target="../media/image35.emf"/></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hyperlink" Target="mailto:media@cdc.gov"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emergency.cdc.gov/coca/calls/2020/callinfo_013020.asp"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tceols.cdc.gov/"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mailto:media@cdc.gov"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emergency.cdc.gov/coca/calls/2020/callinfo_013120.asp"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5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hyperlink" Target="http://emergency.cdc.gov/coca"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5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hyperlink" Target="http://emergency.cdc.gov/coca" TargetMode="Externa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038FE-711A-410B-A757-D739F983820A}"/>
              </a:ext>
            </a:extLst>
          </p:cNvPr>
          <p:cNvSpPr>
            <a:spLocks noGrp="1"/>
          </p:cNvSpPr>
          <p:nvPr>
            <p:ph type="title"/>
          </p:nvPr>
        </p:nvSpPr>
        <p:spPr/>
        <p:txBody>
          <a:bodyPr/>
          <a:lstStyle/>
          <a:p>
            <a:r>
              <a:rPr lang="en-US" dirty="0"/>
              <a:t>COCA Call Access Information</a:t>
            </a:r>
          </a:p>
        </p:txBody>
      </p:sp>
      <p:sp>
        <p:nvSpPr>
          <p:cNvPr id="3" name="Text Placeholder 2">
            <a:extLst>
              <a:ext uri="{FF2B5EF4-FFF2-40B4-BE49-F238E27FC236}">
                <a16:creationId xmlns:a16="http://schemas.microsoft.com/office/drawing/2014/main" id="{9071AA95-BABA-4FF9-809D-884954B10EFA}"/>
              </a:ext>
            </a:extLst>
          </p:cNvPr>
          <p:cNvSpPr>
            <a:spLocks noGrp="1"/>
          </p:cNvSpPr>
          <p:nvPr>
            <p:ph type="body" sz="quarter" idx="10"/>
          </p:nvPr>
        </p:nvSpPr>
        <p:spPr/>
        <p:txBody>
          <a:bodyPr/>
          <a:lstStyle/>
          <a:p>
            <a:r>
              <a:rPr lang="en-US" dirty="0">
                <a:solidFill>
                  <a:srgbClr val="000000"/>
                </a:solidFill>
              </a:rPr>
              <a:t>For the best quality audio, we encourage you to use your computer’s audio.</a:t>
            </a:r>
          </a:p>
          <a:p>
            <a:r>
              <a:rPr lang="en-US" dirty="0">
                <a:solidFill>
                  <a:srgbClr val="000000"/>
                </a:solidFill>
              </a:rPr>
              <a:t>Webinar link:</a:t>
            </a:r>
            <a:br>
              <a:rPr lang="en-US" dirty="0">
                <a:solidFill>
                  <a:srgbClr val="000000"/>
                </a:solidFill>
              </a:rPr>
            </a:br>
            <a:r>
              <a:rPr lang="it-IT" dirty="0">
                <a:solidFill>
                  <a:srgbClr val="0000FF"/>
                </a:solidFill>
                <a:hlinkClick r:id="rId3"/>
              </a:rPr>
              <a:t>https://zoom.us/j/316891067</a:t>
            </a:r>
            <a:endParaRPr lang="it-IT" dirty="0">
              <a:solidFill>
                <a:srgbClr val="0000FF"/>
              </a:solidFill>
            </a:endParaRPr>
          </a:p>
          <a:p>
            <a:r>
              <a:rPr lang="en-US" dirty="0">
                <a:solidFill>
                  <a:srgbClr val="000000"/>
                </a:solidFill>
              </a:rPr>
              <a:t>If you cannot join through digital audio, you may join by phone in listen-only mode:</a:t>
            </a:r>
          </a:p>
          <a:p>
            <a:pPr lvl="1"/>
            <a:r>
              <a:rPr lang="en-US" b="1" dirty="0">
                <a:solidFill>
                  <a:srgbClr val="000000"/>
                </a:solidFill>
              </a:rPr>
              <a:t>US:  1(646) 876-9923 or 1(669) 900-6833</a:t>
            </a:r>
          </a:p>
          <a:p>
            <a:pPr lvl="1"/>
            <a:r>
              <a:rPr lang="en-US" b="1" dirty="0">
                <a:solidFill>
                  <a:srgbClr val="000000"/>
                </a:solidFill>
              </a:rPr>
              <a:t>Webinar ID: 316 891 067</a:t>
            </a:r>
          </a:p>
          <a:p>
            <a:r>
              <a:rPr lang="en-US" dirty="0">
                <a:solidFill>
                  <a:srgbClr val="000000"/>
                </a:solidFill>
              </a:rPr>
              <a:t>We kindly request that all questions be submitted through the Zoom webinar platform via the Q&amp;A button. Please do not ask a question using the chat button. Thank you.</a:t>
            </a:r>
          </a:p>
          <a:p>
            <a:endParaRPr lang="en-US" dirty="0"/>
          </a:p>
        </p:txBody>
      </p:sp>
    </p:spTree>
    <p:extLst>
      <p:ext uri="{BB962C8B-B14F-4D97-AF65-F5344CB8AC3E}">
        <p14:creationId xmlns:p14="http://schemas.microsoft.com/office/powerpoint/2010/main" val="312708292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title"/>
          </p:nvPr>
        </p:nvSpPr>
        <p:spPr>
          <a:xfrm>
            <a:off x="1143000" y="1013092"/>
            <a:ext cx="6858000" cy="1267886"/>
          </a:xfrm>
        </p:spPr>
        <p:txBody>
          <a:bodyPr anchor="ctr"/>
          <a:lstStyle/>
          <a:p>
            <a:pPr algn="ctr">
              <a:lnSpc>
                <a:spcPct val="100000"/>
              </a:lnSpc>
              <a:spcAft>
                <a:spcPts val="600"/>
              </a:spcAft>
            </a:pPr>
            <a:r>
              <a:rPr lang="en-US" sz="2400" dirty="0"/>
              <a:t> Patient-Centered Dosage Reduction or Discontinuation of Long-Term Opioid Analgesics: HHS Guidance</a:t>
            </a:r>
          </a:p>
        </p:txBody>
      </p:sp>
      <p:pic>
        <p:nvPicPr>
          <p:cNvPr id="7172" name="Picture 6" descr="Logos of the United States Department of Health and Human Services and Centers for Disease Control and Preventio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7301" y="4307682"/>
            <a:ext cx="142875" cy="107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5"/>
          <p:cNvSpPr>
            <a:spLocks noGrp="1"/>
          </p:cNvSpPr>
          <p:nvPr>
            <p:ph type="body" sz="quarter" idx="10"/>
          </p:nvPr>
        </p:nvSpPr>
        <p:spPr>
          <a:xfrm>
            <a:off x="1393508" y="2435897"/>
            <a:ext cx="6356985" cy="2317079"/>
          </a:xfrm>
        </p:spPr>
        <p:txBody>
          <a:bodyPr/>
          <a:lstStyle/>
          <a:p>
            <a:pPr algn="ctr"/>
            <a:endParaRPr lang="en-US" sz="2000" dirty="0"/>
          </a:p>
          <a:p>
            <a:pPr algn="ctr"/>
            <a:r>
              <a:rPr lang="en-US" sz="2000" b="1" dirty="0"/>
              <a:t>Debbie Dowell, MD, MPH, CAPT, USPHS </a:t>
            </a:r>
          </a:p>
          <a:p>
            <a:pPr algn="ctr"/>
            <a:r>
              <a:rPr lang="en-US" sz="2000" dirty="0"/>
              <a:t>Chief Medical Officer, CDC NCIPC</a:t>
            </a:r>
          </a:p>
          <a:p>
            <a:pPr algn="ctr"/>
            <a:endParaRPr lang="en-US" sz="800" dirty="0"/>
          </a:p>
          <a:p>
            <a:pPr algn="ctr"/>
            <a:r>
              <a:rPr lang="en-US" sz="2000" b="1" dirty="0"/>
              <a:t>Wilson Compton, MD, MPE</a:t>
            </a:r>
          </a:p>
          <a:p>
            <a:pPr algn="ctr"/>
            <a:r>
              <a:rPr lang="en-US" sz="2000" dirty="0"/>
              <a:t>Deputy Director, National Institute on Drug Abuse, NIH</a:t>
            </a:r>
          </a:p>
          <a:p>
            <a:pPr algn="ctr"/>
            <a:endParaRPr lang="en-US" sz="2000" dirty="0"/>
          </a:p>
          <a:p>
            <a:pPr algn="ctr"/>
            <a:r>
              <a:rPr lang="en-US" sz="2000" dirty="0"/>
              <a:t>Clinician Outreach and Communication Activity</a:t>
            </a:r>
          </a:p>
          <a:p>
            <a:pPr algn="ctr"/>
            <a:endParaRPr lang="en-US" sz="200" dirty="0"/>
          </a:p>
          <a:p>
            <a:pPr algn="ctr"/>
            <a:r>
              <a:rPr lang="en-US" sz="2000" dirty="0"/>
              <a:t>January 30, 2020</a:t>
            </a:r>
          </a:p>
        </p:txBody>
      </p:sp>
      <p:pic>
        <p:nvPicPr>
          <p:cNvPr id="9" name="Picture 6" descr="Logos of the United States Department of Health and Human Services and Centers for Disease Control and Preventio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12058" y="3990841"/>
            <a:ext cx="97679" cy="7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441445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Chronic pain and prescription opioid use in the United States</a:t>
            </a:r>
          </a:p>
        </p:txBody>
      </p:sp>
      <p:sp>
        <p:nvSpPr>
          <p:cNvPr id="3" name="Text Placeholder 2"/>
          <p:cNvSpPr>
            <a:spLocks noGrp="1"/>
          </p:cNvSpPr>
          <p:nvPr>
            <p:ph type="body" sz="quarter" idx="10"/>
          </p:nvPr>
        </p:nvSpPr>
        <p:spPr/>
        <p:txBody>
          <a:bodyPr/>
          <a:lstStyle/>
          <a:p>
            <a:r>
              <a:rPr lang="en-US" sz="2000" dirty="0"/>
              <a:t>An estimated 3% to 4% of US adults use opioids long-term to help manage chronic pain </a:t>
            </a:r>
            <a:r>
              <a:rPr lang="en-US" sz="1100" dirty="0"/>
              <a:t>(Boudreau et al. 2009)</a:t>
            </a:r>
          </a:p>
          <a:p>
            <a:endParaRPr lang="en-US" sz="800" baseline="30000" dirty="0"/>
          </a:p>
          <a:p>
            <a:r>
              <a:rPr lang="en-US" sz="2000" dirty="0"/>
              <a:t>In 2017, 17 029 of the 47 600 opioid-related overdose deaths involved prescription opioids </a:t>
            </a:r>
            <a:r>
              <a:rPr lang="en-US" sz="1100" dirty="0"/>
              <a:t>(Scholl et al. 2019)</a:t>
            </a:r>
          </a:p>
          <a:p>
            <a:endParaRPr lang="en-US" sz="800" dirty="0"/>
          </a:p>
          <a:p>
            <a:r>
              <a:rPr lang="en-US" sz="2000" dirty="0"/>
              <a:t>About 2 million individuals in the United States have an opioid use disorder </a:t>
            </a:r>
            <a:r>
              <a:rPr lang="en-US" sz="1100" dirty="0"/>
              <a:t>(2018 NSDUH)</a:t>
            </a:r>
          </a:p>
        </p:txBody>
      </p:sp>
    </p:spTree>
    <p:extLst>
      <p:ext uri="{BB962C8B-B14F-4D97-AF65-F5344CB8AC3E}">
        <p14:creationId xmlns:p14="http://schemas.microsoft.com/office/powerpoint/2010/main" val="403908015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Potential benefits of tapering opioids</a:t>
            </a:r>
          </a:p>
        </p:txBody>
      </p:sp>
      <p:sp>
        <p:nvSpPr>
          <p:cNvPr id="3" name="Text Placeholder 2"/>
          <p:cNvSpPr>
            <a:spLocks noGrp="1"/>
          </p:cNvSpPr>
          <p:nvPr>
            <p:ph type="body" sz="quarter" idx="10"/>
          </p:nvPr>
        </p:nvSpPr>
        <p:spPr/>
        <p:txBody>
          <a:bodyPr/>
          <a:lstStyle/>
          <a:p>
            <a:r>
              <a:rPr lang="en-US" dirty="0" err="1"/>
              <a:t>Nonopioid</a:t>
            </a:r>
            <a:r>
              <a:rPr lang="en-US" dirty="0"/>
              <a:t> strategies may provide equally or more effective pain relief and lower risks than opioids </a:t>
            </a:r>
          </a:p>
          <a:p>
            <a:endParaRPr lang="en-US" sz="800" dirty="0"/>
          </a:p>
          <a:p>
            <a:r>
              <a:rPr lang="en-US" dirty="0"/>
              <a:t>Benefits of long-term opioid therapy often diminish over time while risks may not</a:t>
            </a:r>
          </a:p>
          <a:p>
            <a:endParaRPr lang="en-US" sz="800" dirty="0"/>
          </a:p>
          <a:p>
            <a:r>
              <a:rPr lang="en-US" dirty="0"/>
              <a:t>Following slow, voluntary reduction of long-term opioid dosages, many patients report</a:t>
            </a:r>
          </a:p>
          <a:p>
            <a:pPr lvl="1"/>
            <a:r>
              <a:rPr lang="en-US" dirty="0"/>
              <a:t>Improvements in function, quality of life, and anxiety</a:t>
            </a:r>
          </a:p>
          <a:p>
            <a:pPr lvl="1"/>
            <a:r>
              <a:rPr lang="en-US" dirty="0"/>
              <a:t>No worsening pain or even decreased pain levels</a:t>
            </a:r>
          </a:p>
        </p:txBody>
      </p:sp>
    </p:spTree>
    <p:extLst>
      <p:ext uri="{BB962C8B-B14F-4D97-AF65-F5344CB8AC3E}">
        <p14:creationId xmlns:p14="http://schemas.microsoft.com/office/powerpoint/2010/main" val="213876785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Potential risks of tapering opioids</a:t>
            </a:r>
          </a:p>
        </p:txBody>
      </p:sp>
      <p:sp>
        <p:nvSpPr>
          <p:cNvPr id="3" name="Text Placeholder 2"/>
          <p:cNvSpPr>
            <a:spLocks noGrp="1"/>
          </p:cNvSpPr>
          <p:nvPr>
            <p:ph type="body" sz="quarter" idx="10"/>
          </p:nvPr>
        </p:nvSpPr>
        <p:spPr/>
        <p:txBody>
          <a:bodyPr/>
          <a:lstStyle/>
          <a:p>
            <a:r>
              <a:rPr lang="en-US" sz="2000" dirty="0"/>
              <a:t>Patients may find the idea of reducing or discontinuing opioid therapy anxiety-provoking</a:t>
            </a:r>
          </a:p>
          <a:p>
            <a:pPr lvl="1"/>
            <a:endParaRPr lang="en-US" sz="800" dirty="0"/>
          </a:p>
          <a:p>
            <a:r>
              <a:rPr lang="en-US" sz="2000" dirty="0"/>
              <a:t>Changes can harm or put patients at risk if not made in a thoughtful, deliberative, collaborative, and measured manner</a:t>
            </a:r>
          </a:p>
        </p:txBody>
      </p:sp>
    </p:spTree>
    <p:extLst>
      <p:ext uri="{BB962C8B-B14F-4D97-AF65-F5344CB8AC3E}">
        <p14:creationId xmlns:p14="http://schemas.microsoft.com/office/powerpoint/2010/main" val="189693367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Risks of rapid opioid taper</a:t>
            </a:r>
          </a:p>
        </p:txBody>
      </p:sp>
      <p:sp>
        <p:nvSpPr>
          <p:cNvPr id="3" name="Text Placeholder 2"/>
          <p:cNvSpPr>
            <a:spLocks noGrp="1"/>
          </p:cNvSpPr>
          <p:nvPr>
            <p:ph type="body" sz="quarter" idx="10"/>
          </p:nvPr>
        </p:nvSpPr>
        <p:spPr>
          <a:xfrm>
            <a:off x="1411358" y="1158875"/>
            <a:ext cx="6351103" cy="3341688"/>
          </a:xfrm>
        </p:spPr>
        <p:txBody>
          <a:bodyPr/>
          <a:lstStyle/>
          <a:p>
            <a:pPr marL="0" indent="0">
              <a:buNone/>
            </a:pPr>
            <a:r>
              <a:rPr lang="en-US" dirty="0"/>
              <a:t>Risks of rapid tapering or sudden discontinuation of opioids in physically dependent patients </a:t>
            </a:r>
          </a:p>
          <a:p>
            <a:r>
              <a:rPr lang="en-US" dirty="0"/>
              <a:t>Acute withdrawal symptoms </a:t>
            </a:r>
          </a:p>
          <a:p>
            <a:r>
              <a:rPr lang="en-US" dirty="0"/>
              <a:t>Exacerbation of pain</a:t>
            </a:r>
          </a:p>
          <a:p>
            <a:r>
              <a:rPr lang="en-US" dirty="0"/>
              <a:t>Serious psychological distress</a:t>
            </a:r>
          </a:p>
          <a:p>
            <a:r>
              <a:rPr lang="en-US" dirty="0"/>
              <a:t>Suicidal ideation</a:t>
            </a:r>
          </a:p>
          <a:p>
            <a:r>
              <a:rPr lang="en-US" dirty="0"/>
              <a:t>Patients seeking other sources of opioids as a way to treat their pain or withdrawal symptoms</a:t>
            </a:r>
          </a:p>
          <a:p>
            <a:r>
              <a:rPr lang="en-US" dirty="0"/>
              <a:t>Opioid-related hospitalizations or emergency department visits</a:t>
            </a:r>
            <a:endParaRPr lang="en-US" sz="800" dirty="0"/>
          </a:p>
        </p:txBody>
      </p:sp>
    </p:spTree>
    <p:extLst>
      <p:ext uri="{BB962C8B-B14F-4D97-AF65-F5344CB8AC3E}">
        <p14:creationId xmlns:p14="http://schemas.microsoft.com/office/powerpoint/2010/main" val="292370687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Certain practices may improve tapering outcomes</a:t>
            </a:r>
          </a:p>
        </p:txBody>
      </p:sp>
      <p:sp>
        <p:nvSpPr>
          <p:cNvPr id="3" name="Text Placeholder 2"/>
          <p:cNvSpPr>
            <a:spLocks noGrp="1"/>
          </p:cNvSpPr>
          <p:nvPr>
            <p:ph type="body" sz="quarter" idx="10"/>
          </p:nvPr>
        </p:nvSpPr>
        <p:spPr/>
        <p:txBody>
          <a:bodyPr/>
          <a:lstStyle/>
          <a:p>
            <a:r>
              <a:rPr lang="en-US" sz="2400" dirty="0"/>
              <a:t>Integration of </a:t>
            </a:r>
            <a:r>
              <a:rPr lang="en-US" sz="2400" dirty="0" err="1"/>
              <a:t>nonpharmacologic</a:t>
            </a:r>
            <a:r>
              <a:rPr lang="en-US" sz="2400" dirty="0"/>
              <a:t> pain management</a:t>
            </a:r>
          </a:p>
          <a:p>
            <a:r>
              <a:rPr lang="en-US" sz="2400" dirty="0"/>
              <a:t>Shared decision-making</a:t>
            </a:r>
          </a:p>
          <a:p>
            <a:r>
              <a:rPr lang="en-US" sz="2400" dirty="0"/>
              <a:t>Behavioral support</a:t>
            </a:r>
          </a:p>
          <a:p>
            <a:r>
              <a:rPr lang="en-US" sz="2400" dirty="0"/>
              <a:t>Slower tapers</a:t>
            </a:r>
          </a:p>
        </p:txBody>
      </p:sp>
    </p:spTree>
    <p:extLst>
      <p:ext uri="{BB962C8B-B14F-4D97-AF65-F5344CB8AC3E}">
        <p14:creationId xmlns:p14="http://schemas.microsoft.com/office/powerpoint/2010/main" val="265184028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7D6CF98E-4162-4569-A510-91D19DD800C9}"/>
              </a:ext>
            </a:extLst>
          </p:cNvPr>
          <p:cNvSpPr>
            <a:spLocks noGrp="1"/>
          </p:cNvSpPr>
          <p:nvPr>
            <p:ph type="body" sz="quarter" idx="10"/>
          </p:nvPr>
        </p:nvSpPr>
        <p:spPr>
          <a:xfrm>
            <a:off x="1485900" y="1244219"/>
            <a:ext cx="6172200" cy="3341688"/>
          </a:xfrm>
        </p:spPr>
        <p:txBody>
          <a:bodyPr>
            <a:normAutofit fontScale="92500" lnSpcReduction="10000"/>
          </a:bodyPr>
          <a:lstStyle/>
          <a:p>
            <a:r>
              <a:rPr lang="en-US" dirty="0"/>
              <a:t> A</a:t>
            </a:r>
            <a:r>
              <a:rPr lang="en-US" baseline="0" dirty="0"/>
              <a:t> workgroup </a:t>
            </a:r>
            <a:r>
              <a:rPr lang="en-US" dirty="0"/>
              <a:t>composed of experts from HHS agencies considered systematic reviews on opioid tapering and national guidelines on opioid prescribing published after 2014.</a:t>
            </a:r>
          </a:p>
          <a:p>
            <a:r>
              <a:rPr lang="en-US" dirty="0"/>
              <a:t>The workgroup identified and summarized evidence-based clinical practices and guidance relevant to opioid dosage reduction or discontinuation. </a:t>
            </a:r>
          </a:p>
          <a:p>
            <a:r>
              <a:rPr lang="en-US" dirty="0"/>
              <a:t>The resulting </a:t>
            </a:r>
            <a:r>
              <a:rPr lang="en-US" i="1" dirty="0"/>
              <a:t>HHS Guide </a:t>
            </a:r>
            <a:r>
              <a:rPr lang="en-US" dirty="0"/>
              <a:t>provides advice to clinicians who are contemplating or initiating a reduction in opioid dosage or discontinuation of long-term opioid therapy. It emphasizes the importance of shared decision-making with patients, individualized and slow tapers, and integration of pain management and behavioral support.</a:t>
            </a:r>
          </a:p>
          <a:p>
            <a:r>
              <a:rPr lang="en-US" dirty="0"/>
              <a:t>It was published on the HHS website on October 10, 2019.</a:t>
            </a:r>
          </a:p>
        </p:txBody>
      </p:sp>
      <p:pic>
        <p:nvPicPr>
          <p:cNvPr id="15" name="Picture 14">
            <a:extLst>
              <a:ext uri="{FF2B5EF4-FFF2-40B4-BE49-F238E27FC236}">
                <a16:creationId xmlns:a16="http://schemas.microsoft.com/office/drawing/2014/main" id="{32E2155E-0E12-47B9-B004-AC99800DA5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70740"/>
            <a:ext cx="6858000" cy="5002020"/>
          </a:xfrm>
          <a:prstGeom prst="rect">
            <a:avLst/>
          </a:prstGeom>
        </p:spPr>
      </p:pic>
    </p:spTree>
    <p:extLst>
      <p:ext uri="{BB962C8B-B14F-4D97-AF65-F5344CB8AC3E}">
        <p14:creationId xmlns:p14="http://schemas.microsoft.com/office/powerpoint/2010/main" val="146880118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05DCD61-3E6D-499B-A8AB-1A79538566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95" y="227635"/>
            <a:ext cx="6480610" cy="4688230"/>
          </a:xfrm>
          <a:prstGeom prst="rect">
            <a:avLst/>
          </a:prstGeom>
        </p:spPr>
      </p:pic>
    </p:spTree>
    <p:extLst>
      <p:ext uri="{BB962C8B-B14F-4D97-AF65-F5344CB8AC3E}">
        <p14:creationId xmlns:p14="http://schemas.microsoft.com/office/powerpoint/2010/main" val="281973083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 covered in the HHS Guide</a:t>
            </a:r>
          </a:p>
        </p:txBody>
      </p:sp>
      <p:sp>
        <p:nvSpPr>
          <p:cNvPr id="3" name="Text Placeholder 2"/>
          <p:cNvSpPr>
            <a:spLocks noGrp="1"/>
          </p:cNvSpPr>
          <p:nvPr>
            <p:ph type="body" sz="quarter" idx="10"/>
          </p:nvPr>
        </p:nvSpPr>
        <p:spPr>
          <a:xfrm>
            <a:off x="1456083" y="1158875"/>
            <a:ext cx="6172200" cy="3341688"/>
          </a:xfrm>
        </p:spPr>
        <p:txBody>
          <a:bodyPr/>
          <a:lstStyle/>
          <a:p>
            <a:pPr marL="342900" indent="-342900">
              <a:buAutoNum type="arabicParenBoth"/>
            </a:pPr>
            <a:r>
              <a:rPr lang="en-US" dirty="0"/>
              <a:t>Criteria for considering reducing or discontinuing opioid therapy</a:t>
            </a:r>
          </a:p>
          <a:p>
            <a:pPr marL="342900" indent="-342900">
              <a:buAutoNum type="arabicParenBoth"/>
            </a:pPr>
            <a:r>
              <a:rPr lang="en-US" dirty="0"/>
              <a:t>Considerations prior to deciding to taper opioids</a:t>
            </a:r>
          </a:p>
          <a:p>
            <a:pPr marL="342900" indent="-342900">
              <a:buAutoNum type="arabicParenBoth"/>
            </a:pPr>
            <a:r>
              <a:rPr lang="en-US" dirty="0"/>
              <a:t>Steps to ensure patient safety prior to initiating a taper</a:t>
            </a:r>
          </a:p>
          <a:p>
            <a:pPr marL="342900" indent="-342900">
              <a:buAutoNum type="arabicParenBoth"/>
            </a:pPr>
            <a:r>
              <a:rPr lang="en-US" dirty="0"/>
              <a:t>Shared decision-making with patients</a:t>
            </a:r>
          </a:p>
          <a:p>
            <a:pPr marL="342900" indent="-342900">
              <a:buAutoNum type="arabicParenBoth"/>
            </a:pPr>
            <a:r>
              <a:rPr lang="en-US" dirty="0"/>
              <a:t>Rate of opioid taper</a:t>
            </a:r>
          </a:p>
          <a:p>
            <a:pPr marL="342900" indent="-342900">
              <a:buAutoNum type="arabicParenBoth"/>
            </a:pPr>
            <a:r>
              <a:rPr lang="en-US" dirty="0"/>
              <a:t>Opioid withdrawal management</a:t>
            </a:r>
          </a:p>
          <a:p>
            <a:pPr marL="342900" indent="-342900">
              <a:buAutoNum type="arabicParenBoth"/>
            </a:pPr>
            <a:r>
              <a:rPr lang="en-US" dirty="0"/>
              <a:t>Behavioral health support </a:t>
            </a:r>
          </a:p>
          <a:p>
            <a:pPr marL="342900" indent="-342900">
              <a:buAutoNum type="arabicParenBoth"/>
            </a:pPr>
            <a:r>
              <a:rPr lang="en-US" dirty="0"/>
              <a:t>Challenges to tapering</a:t>
            </a:r>
          </a:p>
        </p:txBody>
      </p:sp>
    </p:spTree>
    <p:extLst>
      <p:ext uri="{BB962C8B-B14F-4D97-AF65-F5344CB8AC3E}">
        <p14:creationId xmlns:p14="http://schemas.microsoft.com/office/powerpoint/2010/main" val="122074370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 opioid tapering when </a:t>
            </a:r>
          </a:p>
        </p:txBody>
      </p:sp>
      <p:sp>
        <p:nvSpPr>
          <p:cNvPr id="3" name="Text Placeholder 2"/>
          <p:cNvSpPr>
            <a:spLocks noGrp="1"/>
          </p:cNvSpPr>
          <p:nvPr>
            <p:ph type="body" sz="quarter" idx="10"/>
          </p:nvPr>
        </p:nvSpPr>
        <p:spPr>
          <a:xfrm>
            <a:off x="1485900" y="999849"/>
            <a:ext cx="6172200" cy="3341688"/>
          </a:xfrm>
        </p:spPr>
        <p:txBody>
          <a:bodyPr/>
          <a:lstStyle/>
          <a:p>
            <a:pPr>
              <a:spcBef>
                <a:spcPts val="600"/>
              </a:spcBef>
            </a:pPr>
            <a:r>
              <a:rPr lang="en-US" dirty="0"/>
              <a:t>Pain improves</a:t>
            </a:r>
          </a:p>
          <a:p>
            <a:pPr>
              <a:spcBef>
                <a:spcPts val="600"/>
              </a:spcBef>
            </a:pPr>
            <a:r>
              <a:rPr lang="en-US" dirty="0"/>
              <a:t>The patient requests dosage reduction or discontinuation</a:t>
            </a:r>
          </a:p>
          <a:p>
            <a:pPr>
              <a:spcBef>
                <a:spcPts val="600"/>
              </a:spcBef>
            </a:pPr>
            <a:r>
              <a:rPr lang="en-US" dirty="0"/>
              <a:t>Pain and function are not meaningfully improved</a:t>
            </a:r>
          </a:p>
          <a:p>
            <a:pPr>
              <a:spcBef>
                <a:spcPts val="600"/>
              </a:spcBef>
            </a:pPr>
            <a:r>
              <a:rPr lang="en-US" dirty="0"/>
              <a:t>The patient is receiving higher opioid doses without benefit </a:t>
            </a:r>
          </a:p>
          <a:p>
            <a:pPr>
              <a:spcBef>
                <a:spcPts val="600"/>
              </a:spcBef>
            </a:pPr>
            <a:r>
              <a:rPr lang="en-US" dirty="0"/>
              <a:t>The patient has current evidence of opioid misuse</a:t>
            </a:r>
          </a:p>
          <a:p>
            <a:pPr>
              <a:spcBef>
                <a:spcPts val="600"/>
              </a:spcBef>
            </a:pPr>
            <a:r>
              <a:rPr lang="en-US" dirty="0"/>
              <a:t>Side effects diminish quality of life or impair function</a:t>
            </a:r>
          </a:p>
          <a:p>
            <a:pPr>
              <a:spcBef>
                <a:spcPts val="600"/>
              </a:spcBef>
            </a:pPr>
            <a:r>
              <a:rPr lang="en-US" dirty="0"/>
              <a:t>The patient experiences overdose, other serious event, or warning signs for an impending event </a:t>
            </a:r>
          </a:p>
          <a:p>
            <a:pPr>
              <a:spcBef>
                <a:spcPts val="600"/>
              </a:spcBef>
            </a:pPr>
            <a:r>
              <a:rPr lang="en-US" dirty="0"/>
              <a:t>Other medications or medical conditions increase risk </a:t>
            </a:r>
          </a:p>
          <a:p>
            <a:pPr>
              <a:spcBef>
                <a:spcPts val="600"/>
              </a:spcBef>
            </a:pPr>
            <a:r>
              <a:rPr lang="en-US" dirty="0"/>
              <a:t>Current benefit-harm balance of long-term therapy is unclear</a:t>
            </a:r>
          </a:p>
        </p:txBody>
      </p:sp>
    </p:spTree>
    <p:extLst>
      <p:ext uri="{BB962C8B-B14F-4D97-AF65-F5344CB8AC3E}">
        <p14:creationId xmlns:p14="http://schemas.microsoft.com/office/powerpoint/2010/main" val="406447939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title"/>
          </p:nvPr>
        </p:nvSpPr>
        <p:spPr>
          <a:xfrm>
            <a:off x="457200" y="956740"/>
            <a:ext cx="8229600" cy="1615009"/>
          </a:xfrm>
        </p:spPr>
        <p:txBody>
          <a:bodyPr/>
          <a:lstStyle/>
          <a:p>
            <a:r>
              <a:rPr lang="en-US" b="0" i="1" dirty="0">
                <a:solidFill>
                  <a:srgbClr val="000000"/>
                </a:solidFill>
                <a:latin typeface="Merriweather"/>
              </a:rPr>
              <a:t>HHS Guide for Clinicians on the Appropriate Dosage Reduction or Discontinuation of Long-Term Opioid Analgesics</a:t>
            </a:r>
            <a:endParaRPr lang="en-US" b="0" dirty="0">
              <a:solidFill>
                <a:srgbClr val="000000"/>
              </a:solidFill>
              <a:latin typeface="Merriweather"/>
            </a:endParaRPr>
          </a:p>
        </p:txBody>
      </p:sp>
      <p:sp>
        <p:nvSpPr>
          <p:cNvPr id="2" name="Subtitle 1"/>
          <p:cNvSpPr>
            <a:spLocks noGrp="1"/>
          </p:cNvSpPr>
          <p:nvPr>
            <p:ph type="subTitle" idx="1"/>
          </p:nvPr>
        </p:nvSpPr>
        <p:spPr>
          <a:xfrm>
            <a:off x="377276" y="2156433"/>
            <a:ext cx="7126941" cy="342900"/>
          </a:xfrm>
        </p:spPr>
        <p:txBody>
          <a:bodyPr/>
          <a:lstStyle/>
          <a:p>
            <a:pPr algn="ctr"/>
            <a:endParaRPr lang="en-US" dirty="0"/>
          </a:p>
          <a:p>
            <a:r>
              <a:rPr lang="en-US" dirty="0"/>
              <a:t>Clinician Outreach and Communication Activity (COCA) Webinar</a:t>
            </a:r>
          </a:p>
          <a:p>
            <a:endParaRPr lang="en-US" b="0" dirty="0"/>
          </a:p>
          <a:p>
            <a:endParaRPr lang="en-US" b="0" dirty="0"/>
          </a:p>
          <a:p>
            <a:r>
              <a:rPr lang="en-US" b="0" dirty="0">
                <a:solidFill>
                  <a:srgbClr val="000000"/>
                </a:solidFill>
              </a:rPr>
              <a:t>Thursday, January 30, 2020</a:t>
            </a:r>
          </a:p>
          <a:p>
            <a:pPr algn="ctr"/>
            <a:r>
              <a:rPr lang="en-US" dirty="0"/>
              <a:t> </a:t>
            </a:r>
          </a:p>
          <a:p>
            <a:endParaRPr lang="en-US" dirty="0"/>
          </a:p>
          <a:p>
            <a:endParaRPr lang="en-US" dirty="0"/>
          </a:p>
        </p:txBody>
      </p:sp>
    </p:spTree>
    <p:extLst>
      <p:ext uri="{BB962C8B-B14F-4D97-AF65-F5344CB8AC3E}">
        <p14:creationId xmlns:p14="http://schemas.microsoft.com/office/powerpoint/2010/main" val="352278263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252498" y="182551"/>
            <a:ext cx="6631072" cy="4754971"/>
          </a:xfrm>
          <a:prstGeom prst="rect">
            <a:avLst/>
          </a:prstGeom>
        </p:spPr>
      </p:pic>
    </p:spTree>
    <p:extLst>
      <p:ext uri="{BB962C8B-B14F-4D97-AF65-F5344CB8AC3E}">
        <p14:creationId xmlns:p14="http://schemas.microsoft.com/office/powerpoint/2010/main" val="165372354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200276" y="1808922"/>
            <a:ext cx="4914900" cy="650048"/>
          </a:xfrm>
        </p:spPr>
        <p:txBody>
          <a:bodyPr/>
          <a:lstStyle/>
          <a:p>
            <a:r>
              <a:rPr lang="en-US" sz="1000" dirty="0"/>
              <a:t>In each case the clinician should review the benefits and risks of the current therapy with the patient, and decide if tapering is appropriate based on individual circumstances.</a:t>
            </a:r>
          </a:p>
          <a:p>
            <a:endParaRPr lang="en-US" dirty="0"/>
          </a:p>
        </p:txBody>
      </p:sp>
      <p:sp>
        <p:nvSpPr>
          <p:cNvPr id="2" name="Title 1"/>
          <p:cNvSpPr>
            <a:spLocks noGrp="1"/>
          </p:cNvSpPr>
          <p:nvPr>
            <p:ph type="title"/>
          </p:nvPr>
        </p:nvSpPr>
        <p:spPr/>
        <p:txBody>
          <a:bodyPr/>
          <a:lstStyle/>
          <a:p>
            <a:r>
              <a:rPr lang="en-US" dirty="0"/>
              <a:t>1</a:t>
            </a:r>
            <a:r>
              <a:rPr lang="en-US" baseline="30000" dirty="0"/>
              <a:t>st</a:t>
            </a:r>
            <a:r>
              <a:rPr lang="en-US" dirty="0"/>
              <a:t> step: assess benefits and risks of continuing opioids at current dose </a:t>
            </a:r>
          </a:p>
        </p:txBody>
      </p:sp>
      <p:pic>
        <p:nvPicPr>
          <p:cNvPr id="4" name="Picture 3"/>
          <p:cNvPicPr>
            <a:picLocks noChangeAspect="1"/>
          </p:cNvPicPr>
          <p:nvPr/>
        </p:nvPicPr>
        <p:blipFill>
          <a:blip r:embed="rId3"/>
          <a:stretch>
            <a:fillRect/>
          </a:stretch>
        </p:blipFill>
        <p:spPr>
          <a:xfrm>
            <a:off x="1297057" y="1705804"/>
            <a:ext cx="6549887" cy="1012667"/>
          </a:xfrm>
          <a:prstGeom prst="rect">
            <a:avLst/>
          </a:prstGeom>
        </p:spPr>
      </p:pic>
    </p:spTree>
    <p:extLst>
      <p:ext uri="{BB962C8B-B14F-4D97-AF65-F5344CB8AC3E}">
        <p14:creationId xmlns:p14="http://schemas.microsoft.com/office/powerpoint/2010/main" val="109722563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considerations prior to deciding to taper </a:t>
            </a:r>
          </a:p>
        </p:txBody>
      </p:sp>
      <p:sp>
        <p:nvSpPr>
          <p:cNvPr id="3" name="Text Placeholder 2"/>
          <p:cNvSpPr>
            <a:spLocks noGrp="1"/>
          </p:cNvSpPr>
          <p:nvPr>
            <p:ph type="body" sz="quarter" idx="10"/>
          </p:nvPr>
        </p:nvSpPr>
        <p:spPr/>
        <p:txBody>
          <a:bodyPr/>
          <a:lstStyle/>
          <a:p>
            <a:r>
              <a:rPr lang="en-US" dirty="0"/>
              <a:t>Consider whether </a:t>
            </a:r>
          </a:p>
          <a:p>
            <a:pPr lvl="1"/>
            <a:r>
              <a:rPr lang="en-US" dirty="0"/>
              <a:t>Opioids continue to meet treatment goals </a:t>
            </a:r>
          </a:p>
          <a:p>
            <a:pPr lvl="1"/>
            <a:r>
              <a:rPr lang="en-US" dirty="0"/>
              <a:t>Opioids are exposing the patient to increased risks </a:t>
            </a:r>
          </a:p>
          <a:p>
            <a:pPr lvl="1"/>
            <a:r>
              <a:rPr lang="en-US" dirty="0"/>
              <a:t>Benefits continue to outweigh risks of opioids </a:t>
            </a:r>
          </a:p>
          <a:p>
            <a:pPr lvl="1"/>
            <a:endParaRPr lang="en-US" sz="800" dirty="0"/>
          </a:p>
          <a:p>
            <a:r>
              <a:rPr lang="en-US" dirty="0"/>
              <a:t>Avoid </a:t>
            </a:r>
          </a:p>
          <a:p>
            <a:pPr lvl="1"/>
            <a:r>
              <a:rPr lang="en-US" dirty="0"/>
              <a:t>Insisting on opioid tapering or discontinuation when opioid use may be warranted</a:t>
            </a:r>
          </a:p>
          <a:p>
            <a:pPr lvl="1"/>
            <a:r>
              <a:rPr lang="en-US" dirty="0"/>
              <a:t>Misinterpreting cautionary dosage thresholds as mandates for dose reduction</a:t>
            </a:r>
          </a:p>
          <a:p>
            <a:pPr lvl="1"/>
            <a:r>
              <a:rPr lang="en-US" dirty="0"/>
              <a:t>Dismissing patients from care</a:t>
            </a:r>
          </a:p>
        </p:txBody>
      </p:sp>
    </p:spTree>
    <p:extLst>
      <p:ext uri="{BB962C8B-B14F-4D97-AF65-F5344CB8AC3E}">
        <p14:creationId xmlns:p14="http://schemas.microsoft.com/office/powerpoint/2010/main" val="1594962253"/>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benefits outweigh risks of continuing opioids at current dose </a:t>
            </a:r>
          </a:p>
        </p:txBody>
      </p:sp>
      <p:pic>
        <p:nvPicPr>
          <p:cNvPr id="4" name="Picture 3"/>
          <p:cNvPicPr>
            <a:picLocks noChangeAspect="1"/>
          </p:cNvPicPr>
          <p:nvPr/>
        </p:nvPicPr>
        <p:blipFill>
          <a:blip r:embed="rId3"/>
          <a:stretch>
            <a:fillRect/>
          </a:stretch>
        </p:blipFill>
        <p:spPr>
          <a:xfrm>
            <a:off x="1485901" y="1034667"/>
            <a:ext cx="6354901" cy="3074167"/>
          </a:xfrm>
          <a:prstGeom prst="rect">
            <a:avLst/>
          </a:prstGeom>
        </p:spPr>
      </p:pic>
    </p:spTree>
    <p:extLst>
      <p:ext uri="{BB962C8B-B14F-4D97-AF65-F5344CB8AC3E}">
        <p14:creationId xmlns:p14="http://schemas.microsoft.com/office/powerpoint/2010/main" val="16825307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risks outweigh benefits of continuing opioids at current dose </a:t>
            </a:r>
          </a:p>
        </p:txBody>
      </p:sp>
      <p:pic>
        <p:nvPicPr>
          <p:cNvPr id="4" name="Picture 3"/>
          <p:cNvPicPr>
            <a:picLocks noChangeAspect="1"/>
          </p:cNvPicPr>
          <p:nvPr/>
        </p:nvPicPr>
        <p:blipFill>
          <a:blip r:embed="rId3"/>
          <a:stretch>
            <a:fillRect/>
          </a:stretch>
        </p:blipFill>
        <p:spPr>
          <a:xfrm>
            <a:off x="1485900" y="958455"/>
            <a:ext cx="6172200" cy="4069908"/>
          </a:xfrm>
          <a:prstGeom prst="rect">
            <a:avLst/>
          </a:prstGeom>
        </p:spPr>
      </p:pic>
    </p:spTree>
    <p:extLst>
      <p:ext uri="{BB962C8B-B14F-4D97-AF65-F5344CB8AC3E}">
        <p14:creationId xmlns:p14="http://schemas.microsoft.com/office/powerpoint/2010/main" val="198180184"/>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steps prior to initiating a taper</a:t>
            </a:r>
          </a:p>
        </p:txBody>
      </p:sp>
      <p:sp>
        <p:nvSpPr>
          <p:cNvPr id="3" name="Text Placeholder 2"/>
          <p:cNvSpPr>
            <a:spLocks noGrp="1"/>
          </p:cNvSpPr>
          <p:nvPr>
            <p:ph type="body" sz="quarter" idx="10"/>
          </p:nvPr>
        </p:nvSpPr>
        <p:spPr/>
        <p:txBody>
          <a:bodyPr/>
          <a:lstStyle/>
          <a:p>
            <a:r>
              <a:rPr lang="en-US" dirty="0"/>
              <a:t>Let patients know </a:t>
            </a:r>
          </a:p>
          <a:p>
            <a:pPr lvl="1"/>
            <a:r>
              <a:rPr lang="en-US" dirty="0"/>
              <a:t>They may experience temporary increased pain related to hyperalgesia or opioid withdrawal </a:t>
            </a:r>
          </a:p>
          <a:p>
            <a:pPr lvl="1"/>
            <a:r>
              <a:rPr lang="en-US" dirty="0"/>
              <a:t>Return to a previously prescribed higher dose increases overdose risk</a:t>
            </a:r>
          </a:p>
          <a:p>
            <a:endParaRPr lang="en-US" sz="400" dirty="0"/>
          </a:p>
          <a:p>
            <a:r>
              <a:rPr lang="en-US" dirty="0"/>
              <a:t>Integrate safe and effective </a:t>
            </a:r>
            <a:r>
              <a:rPr lang="en-US" dirty="0" err="1"/>
              <a:t>nonopioid</a:t>
            </a:r>
            <a:r>
              <a:rPr lang="en-US" dirty="0"/>
              <a:t> treatments</a:t>
            </a:r>
          </a:p>
          <a:p>
            <a:endParaRPr lang="en-US" sz="400" dirty="0"/>
          </a:p>
          <a:p>
            <a:r>
              <a:rPr lang="en-US" dirty="0"/>
              <a:t>Access appropriate expertise if patient is pregnant </a:t>
            </a:r>
          </a:p>
          <a:p>
            <a:endParaRPr lang="en-US" sz="400" dirty="0"/>
          </a:p>
          <a:p>
            <a:r>
              <a:rPr lang="en-US" dirty="0"/>
              <a:t>Assess for and treat comorbid mental disorders</a:t>
            </a:r>
          </a:p>
          <a:p>
            <a:endParaRPr lang="en-US" sz="400" dirty="0"/>
          </a:p>
          <a:p>
            <a:r>
              <a:rPr lang="en-US" dirty="0"/>
              <a:t>Assess for opioid use disorder using DSM-5 criteria</a:t>
            </a:r>
          </a:p>
        </p:txBody>
      </p:sp>
    </p:spTree>
    <p:extLst>
      <p:ext uri="{BB962C8B-B14F-4D97-AF65-F5344CB8AC3E}">
        <p14:creationId xmlns:p14="http://schemas.microsoft.com/office/powerpoint/2010/main" val="388826592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Opioid use disorder</a:t>
            </a:r>
          </a:p>
        </p:txBody>
      </p:sp>
      <p:sp>
        <p:nvSpPr>
          <p:cNvPr id="3" name="Text Placeholder 2"/>
          <p:cNvSpPr>
            <a:spLocks noGrp="1"/>
          </p:cNvSpPr>
          <p:nvPr>
            <p:ph type="body" sz="quarter" idx="10"/>
          </p:nvPr>
        </p:nvSpPr>
        <p:spPr/>
        <p:txBody>
          <a:bodyPr/>
          <a:lstStyle/>
          <a:p>
            <a:r>
              <a:rPr lang="en-US" sz="2000" dirty="0"/>
              <a:t>Previously classified as opioid abuse or opioid dependence (DSM-IV)</a:t>
            </a:r>
          </a:p>
          <a:p>
            <a:endParaRPr lang="en-US" sz="400" dirty="0"/>
          </a:p>
          <a:p>
            <a:r>
              <a:rPr lang="en-US" sz="2000" dirty="0"/>
              <a:t>Defined in DSM-5 as a problematic pattern of opioid use leading to clinically significant impairment or distress </a:t>
            </a:r>
          </a:p>
          <a:p>
            <a:pPr lvl="1"/>
            <a:r>
              <a:rPr lang="en-US" sz="2000" dirty="0"/>
              <a:t>manifested by </a:t>
            </a:r>
            <a:r>
              <a:rPr lang="en-US" sz="2000" u="sng" dirty="0"/>
              <a:t>&gt;</a:t>
            </a:r>
            <a:r>
              <a:rPr lang="en-US" sz="2000" dirty="0"/>
              <a:t> 2 of 11 defined criteria </a:t>
            </a:r>
          </a:p>
          <a:p>
            <a:pPr lvl="1"/>
            <a:r>
              <a:rPr lang="en-US" sz="2000" dirty="0"/>
              <a:t>occurring within a year</a:t>
            </a:r>
          </a:p>
          <a:p>
            <a:pPr lvl="1"/>
            <a:endParaRPr lang="en-US" sz="400" dirty="0"/>
          </a:p>
          <a:p>
            <a:r>
              <a:rPr lang="en-US" sz="2000" dirty="0"/>
              <a:t>Moderate opioid use disorder: </a:t>
            </a:r>
            <a:r>
              <a:rPr lang="en-US" sz="2000" u="sng" dirty="0"/>
              <a:t>&gt;</a:t>
            </a:r>
            <a:r>
              <a:rPr lang="en-US" sz="2000" dirty="0"/>
              <a:t> 4 criteria</a:t>
            </a:r>
          </a:p>
          <a:p>
            <a:endParaRPr lang="en-US" sz="400" dirty="0"/>
          </a:p>
          <a:p>
            <a:r>
              <a:rPr lang="en-US" sz="2000" dirty="0"/>
              <a:t>Severe opioid use disorder: </a:t>
            </a:r>
            <a:r>
              <a:rPr lang="en-US" sz="2000" u="sng" dirty="0"/>
              <a:t>&gt;</a:t>
            </a:r>
            <a:r>
              <a:rPr lang="en-US" sz="2000" dirty="0"/>
              <a:t> 6 criteria</a:t>
            </a:r>
          </a:p>
        </p:txBody>
      </p:sp>
      <p:sp>
        <p:nvSpPr>
          <p:cNvPr id="4" name="TextBox 3">
            <a:extLst>
              <a:ext uri="{FF2B5EF4-FFF2-40B4-BE49-F238E27FC236}">
                <a16:creationId xmlns:a16="http://schemas.microsoft.com/office/drawing/2014/main" id="{58994DBD-C91A-45B3-97C2-49929F4100BD}"/>
              </a:ext>
            </a:extLst>
          </p:cNvPr>
          <p:cNvSpPr txBox="1"/>
          <p:nvPr/>
        </p:nvSpPr>
        <p:spPr>
          <a:xfrm>
            <a:off x="1280160" y="4799022"/>
            <a:ext cx="6614160" cy="246221"/>
          </a:xfrm>
          <a:prstGeom prst="rect">
            <a:avLst/>
          </a:prstGeom>
          <a:noFill/>
        </p:spPr>
        <p:txBody>
          <a:bodyPr wrap="square" rtlCol="0">
            <a:spAutoFit/>
          </a:bodyPr>
          <a:lstStyle/>
          <a:p>
            <a:pPr algn="ctr"/>
            <a:r>
              <a:rPr lang="en-US" sz="1000" dirty="0">
                <a:solidFill>
                  <a:srgbClr val="000308"/>
                </a:solidFill>
                <a:latin typeface="Calibri" panose="020F0502020204030204" pitchFamily="34" charset="0"/>
                <a:cs typeface="Calibri" panose="020F0502020204030204" pitchFamily="34" charset="0"/>
              </a:rPr>
              <a:t>American Psychiatric Association. </a:t>
            </a:r>
            <a:r>
              <a:rPr lang="en-US" sz="1000" i="1" dirty="0">
                <a:solidFill>
                  <a:srgbClr val="000308"/>
                </a:solidFill>
                <a:latin typeface="Calibri" panose="020F0502020204030204" pitchFamily="34" charset="0"/>
                <a:cs typeface="Calibri" panose="020F0502020204030204" pitchFamily="34" charset="0"/>
              </a:rPr>
              <a:t>Diagnostic and Statistical Manual of Mental Disorders, 5th Edition</a:t>
            </a:r>
            <a:r>
              <a:rPr lang="en-US" sz="1000" dirty="0">
                <a:solidFill>
                  <a:srgbClr val="000308"/>
                </a:solidFill>
                <a:latin typeface="Calibri" panose="020F0502020204030204" pitchFamily="34" charset="0"/>
                <a:cs typeface="Calibri" panose="020F0502020204030204" pitchFamily="34" charset="0"/>
              </a:rPr>
              <a:t>, 2013. </a:t>
            </a:r>
          </a:p>
        </p:txBody>
      </p:sp>
    </p:spTree>
    <p:extLst>
      <p:ext uri="{BB962C8B-B14F-4D97-AF65-F5344CB8AC3E}">
        <p14:creationId xmlns:p14="http://schemas.microsoft.com/office/powerpoint/2010/main" val="64109663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Opioid Use Disorder diagnostic criteria </a:t>
            </a:r>
            <a:br>
              <a:rPr lang="en-US" dirty="0"/>
            </a:br>
            <a:r>
              <a:rPr lang="en-US" b="0" dirty="0"/>
              <a:t>[first 9 of 11 criteria]</a:t>
            </a:r>
            <a:endParaRPr lang="en-US" dirty="0"/>
          </a:p>
        </p:txBody>
      </p:sp>
      <p:sp>
        <p:nvSpPr>
          <p:cNvPr id="3" name="Text Placeholder 2"/>
          <p:cNvSpPr>
            <a:spLocks noGrp="1"/>
          </p:cNvSpPr>
          <p:nvPr>
            <p:ph type="body" sz="quarter" idx="10"/>
          </p:nvPr>
        </p:nvSpPr>
        <p:spPr/>
        <p:txBody>
          <a:bodyPr/>
          <a:lstStyle/>
          <a:p>
            <a:pPr marL="0" indent="0">
              <a:buNone/>
            </a:pPr>
            <a:r>
              <a:rPr lang="en-US" sz="1200" dirty="0"/>
              <a:t>A problematic pattern of opioid use leading to clinically significant impairment or distress, as manifested by at least two of the following, occurring within a 12-month period:</a:t>
            </a:r>
          </a:p>
          <a:p>
            <a:pPr marL="0" indent="0">
              <a:buNone/>
            </a:pPr>
            <a:endParaRPr lang="en-US" sz="1200" dirty="0"/>
          </a:p>
          <a:p>
            <a:pPr marL="0" indent="0">
              <a:buNone/>
            </a:pPr>
            <a:r>
              <a:rPr lang="en-US" sz="1200" dirty="0"/>
              <a:t>1. Opioids are often taken in larger amounts or over a longer period than was intended.</a:t>
            </a:r>
          </a:p>
          <a:p>
            <a:pPr marL="0" indent="0">
              <a:buNone/>
            </a:pPr>
            <a:r>
              <a:rPr lang="en-US" sz="1200" dirty="0"/>
              <a:t>2. There is a persistent desire or unsuccessful efforts to cut down or control opioid use.</a:t>
            </a:r>
          </a:p>
          <a:p>
            <a:pPr marL="0" indent="0">
              <a:buNone/>
            </a:pPr>
            <a:r>
              <a:rPr lang="en-US" sz="1200" dirty="0"/>
              <a:t>3. A great deal of time is spent in activities necessary to obtain the opioid, use the opioid, or recover from its effects.</a:t>
            </a:r>
          </a:p>
          <a:p>
            <a:pPr marL="0" indent="0">
              <a:buNone/>
            </a:pPr>
            <a:r>
              <a:rPr lang="en-US" sz="1200" dirty="0"/>
              <a:t>4. Craving, or a strong desire or urge to use opioids.</a:t>
            </a:r>
          </a:p>
          <a:p>
            <a:pPr marL="0" indent="0">
              <a:buNone/>
            </a:pPr>
            <a:r>
              <a:rPr lang="en-US" sz="1200" dirty="0"/>
              <a:t>5. Recurrent opioid use resulting in a failure to fulfill major role obligations at work, school, or home.</a:t>
            </a:r>
          </a:p>
          <a:p>
            <a:pPr marL="0" indent="0">
              <a:buNone/>
            </a:pPr>
            <a:r>
              <a:rPr lang="en-US" sz="1200" dirty="0"/>
              <a:t>6. Continued opioid use despite having persistent or recurrent social or interpersonal problems caused or exacerbated by the effects of opioids.</a:t>
            </a:r>
          </a:p>
          <a:p>
            <a:pPr marL="0" indent="0">
              <a:buNone/>
            </a:pPr>
            <a:r>
              <a:rPr lang="en-US" sz="1200" dirty="0"/>
              <a:t>7. Important social, occupational, or recreational activities are given up or reduced because of opioid use.</a:t>
            </a:r>
          </a:p>
          <a:p>
            <a:pPr marL="0" indent="0">
              <a:buNone/>
            </a:pPr>
            <a:r>
              <a:rPr lang="en-US" sz="1200" dirty="0"/>
              <a:t>8. Recurrent opioid use in situations in which it is physically hazardous.</a:t>
            </a:r>
          </a:p>
          <a:p>
            <a:pPr marL="0" indent="0">
              <a:buNone/>
            </a:pPr>
            <a:r>
              <a:rPr lang="en-US" sz="1200" dirty="0"/>
              <a:t>9. Continued opioid use despite knowledge of having a persistent or recurrent physical or psychological problem that is likely to have been caused or exacerbated by the substance.</a:t>
            </a:r>
          </a:p>
        </p:txBody>
      </p:sp>
      <p:sp>
        <p:nvSpPr>
          <p:cNvPr id="5" name="TextBox 4">
            <a:extLst>
              <a:ext uri="{FF2B5EF4-FFF2-40B4-BE49-F238E27FC236}">
                <a16:creationId xmlns:a16="http://schemas.microsoft.com/office/drawing/2014/main" id="{9874E0D4-E7AF-4F89-BC30-E6F5B612F54D}"/>
              </a:ext>
            </a:extLst>
          </p:cNvPr>
          <p:cNvSpPr txBox="1"/>
          <p:nvPr/>
        </p:nvSpPr>
        <p:spPr>
          <a:xfrm>
            <a:off x="1280160" y="4799022"/>
            <a:ext cx="6614160" cy="246221"/>
          </a:xfrm>
          <a:prstGeom prst="rect">
            <a:avLst/>
          </a:prstGeom>
          <a:noFill/>
        </p:spPr>
        <p:txBody>
          <a:bodyPr wrap="square" rtlCol="0">
            <a:spAutoFit/>
          </a:bodyPr>
          <a:lstStyle/>
          <a:p>
            <a:pPr algn="ctr"/>
            <a:r>
              <a:rPr lang="en-US" sz="1000" dirty="0">
                <a:solidFill>
                  <a:srgbClr val="000308"/>
                </a:solidFill>
                <a:latin typeface="Calibri" panose="020F0502020204030204" pitchFamily="34" charset="0"/>
                <a:cs typeface="Calibri" panose="020F0502020204030204" pitchFamily="34" charset="0"/>
              </a:rPr>
              <a:t>American Psychiatric Association. </a:t>
            </a:r>
            <a:r>
              <a:rPr lang="en-US" sz="1000" i="1" dirty="0">
                <a:solidFill>
                  <a:srgbClr val="000308"/>
                </a:solidFill>
                <a:latin typeface="Calibri" panose="020F0502020204030204" pitchFamily="34" charset="0"/>
                <a:cs typeface="Calibri" panose="020F0502020204030204" pitchFamily="34" charset="0"/>
              </a:rPr>
              <a:t>Diagnostic and Statistical Manual of Mental Disorders, 5th Edition</a:t>
            </a:r>
            <a:r>
              <a:rPr lang="en-US" sz="1000" dirty="0">
                <a:solidFill>
                  <a:srgbClr val="000308"/>
                </a:solidFill>
                <a:latin typeface="Calibri" panose="020F0502020204030204" pitchFamily="34" charset="0"/>
                <a:cs typeface="Calibri" panose="020F0502020204030204" pitchFamily="34" charset="0"/>
              </a:rPr>
              <a:t>, 2013. </a:t>
            </a:r>
          </a:p>
        </p:txBody>
      </p:sp>
    </p:spTree>
    <p:extLst>
      <p:ext uri="{BB962C8B-B14F-4D97-AF65-F5344CB8AC3E}">
        <p14:creationId xmlns:p14="http://schemas.microsoft.com/office/powerpoint/2010/main" val="241525210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Opioid Use Disorder diagnostic criteria</a:t>
            </a:r>
            <a:br>
              <a:rPr lang="en-US" dirty="0"/>
            </a:br>
            <a:r>
              <a:rPr lang="en-US" b="0" dirty="0"/>
              <a:t>[last 2 of 11 criteria]</a:t>
            </a:r>
            <a:endParaRPr lang="en-US" dirty="0"/>
          </a:p>
        </p:txBody>
      </p:sp>
      <p:sp>
        <p:nvSpPr>
          <p:cNvPr id="3" name="Text Placeholder 2"/>
          <p:cNvSpPr>
            <a:spLocks noGrp="1"/>
          </p:cNvSpPr>
          <p:nvPr>
            <p:ph type="body" sz="quarter" idx="10"/>
          </p:nvPr>
        </p:nvSpPr>
        <p:spPr/>
        <p:txBody>
          <a:bodyPr/>
          <a:lstStyle/>
          <a:p>
            <a:pPr marL="0" indent="0">
              <a:buNone/>
            </a:pPr>
            <a:r>
              <a:rPr lang="en-US" sz="1200" dirty="0"/>
              <a:t>A problematic pattern of opioid use leading to clinically significant impairment or distress, as manifested by at least two of the following, occurring within a 12-month period:</a:t>
            </a:r>
          </a:p>
          <a:p>
            <a:pPr marL="0" indent="0">
              <a:buNone/>
            </a:pPr>
            <a:endParaRPr lang="en-US" sz="600" dirty="0"/>
          </a:p>
          <a:p>
            <a:pPr marL="0" indent="0">
              <a:buNone/>
            </a:pPr>
            <a:r>
              <a:rPr lang="en-US" sz="1200" dirty="0"/>
              <a:t>10. Tolerance, as defined by either of the following:</a:t>
            </a:r>
          </a:p>
          <a:p>
            <a:pPr marL="300038" lvl="1" indent="0">
              <a:buNone/>
            </a:pPr>
            <a:r>
              <a:rPr lang="en-US" sz="1200" dirty="0"/>
              <a:t>a. A need for markedly increased amounts of opioids to achieve intoxication or desired effect.</a:t>
            </a:r>
          </a:p>
          <a:p>
            <a:pPr marL="300038" lvl="1" indent="0">
              <a:buNone/>
            </a:pPr>
            <a:r>
              <a:rPr lang="en-US" sz="1200" dirty="0"/>
              <a:t>b. A markedly diminished effect with continued use of the same amount of an opioid.</a:t>
            </a:r>
          </a:p>
          <a:p>
            <a:pPr marL="0" indent="0">
              <a:buNone/>
            </a:pPr>
            <a:r>
              <a:rPr lang="en-US" sz="1200" dirty="0"/>
              <a:t>Note: This criterion is not considered to be met for those taking opioids solely under appropriate medical supervision.</a:t>
            </a:r>
          </a:p>
          <a:p>
            <a:pPr marL="0" indent="0">
              <a:buNone/>
            </a:pPr>
            <a:endParaRPr lang="en-US" sz="1200" dirty="0"/>
          </a:p>
          <a:p>
            <a:pPr marL="0" indent="0">
              <a:buNone/>
            </a:pPr>
            <a:r>
              <a:rPr lang="en-US" sz="1200" dirty="0"/>
              <a:t>11. Withdrawal, as manifested by either of the following:</a:t>
            </a:r>
          </a:p>
          <a:p>
            <a:pPr marL="300038" lvl="1" indent="0">
              <a:buNone/>
            </a:pPr>
            <a:r>
              <a:rPr lang="en-US" sz="1200" dirty="0"/>
              <a:t>a. The characteristic opioid withdrawal syndrome (refer to Criteria A and B of the criteria set for opioid withdrawal).</a:t>
            </a:r>
          </a:p>
          <a:p>
            <a:pPr marL="300038" lvl="1" indent="0">
              <a:buNone/>
            </a:pPr>
            <a:r>
              <a:rPr lang="en-US" sz="1200" dirty="0"/>
              <a:t>b. Opioids (or a closely related substance) are taken to relieve or avoid withdrawal symptoms.</a:t>
            </a:r>
          </a:p>
          <a:p>
            <a:pPr marL="0" indent="0">
              <a:buNone/>
            </a:pPr>
            <a:r>
              <a:rPr lang="en-US" sz="1200" dirty="0"/>
              <a:t>Note: This criterion is not considered to be met for those individuals taking opioids solely under appropriate medical supervision.</a:t>
            </a:r>
          </a:p>
        </p:txBody>
      </p:sp>
      <p:sp>
        <p:nvSpPr>
          <p:cNvPr id="5" name="TextBox 4">
            <a:extLst>
              <a:ext uri="{FF2B5EF4-FFF2-40B4-BE49-F238E27FC236}">
                <a16:creationId xmlns:a16="http://schemas.microsoft.com/office/drawing/2014/main" id="{184DBA4D-62DC-4048-8BE0-DDF860D8C77D}"/>
              </a:ext>
            </a:extLst>
          </p:cNvPr>
          <p:cNvSpPr txBox="1"/>
          <p:nvPr/>
        </p:nvSpPr>
        <p:spPr>
          <a:xfrm>
            <a:off x="1280160" y="4799022"/>
            <a:ext cx="6614160" cy="246221"/>
          </a:xfrm>
          <a:prstGeom prst="rect">
            <a:avLst/>
          </a:prstGeom>
          <a:noFill/>
        </p:spPr>
        <p:txBody>
          <a:bodyPr wrap="square" rtlCol="0">
            <a:spAutoFit/>
          </a:bodyPr>
          <a:lstStyle/>
          <a:p>
            <a:pPr algn="ctr"/>
            <a:r>
              <a:rPr lang="en-US" sz="1000" dirty="0">
                <a:solidFill>
                  <a:srgbClr val="000308"/>
                </a:solidFill>
                <a:latin typeface="Calibri" panose="020F0502020204030204" pitchFamily="34" charset="0"/>
                <a:cs typeface="Calibri" panose="020F0502020204030204" pitchFamily="34" charset="0"/>
              </a:rPr>
              <a:t>American Psychiatric Association. </a:t>
            </a:r>
            <a:r>
              <a:rPr lang="en-US" sz="1000" i="1" dirty="0">
                <a:solidFill>
                  <a:srgbClr val="000308"/>
                </a:solidFill>
                <a:latin typeface="Calibri" panose="020F0502020204030204" pitchFamily="34" charset="0"/>
                <a:cs typeface="Calibri" panose="020F0502020204030204" pitchFamily="34" charset="0"/>
              </a:rPr>
              <a:t>Diagnostic and Statistical Manual of Mental Disorders, 5th Edition</a:t>
            </a:r>
            <a:r>
              <a:rPr lang="en-US" sz="1000" dirty="0">
                <a:solidFill>
                  <a:srgbClr val="000308"/>
                </a:solidFill>
                <a:latin typeface="Calibri" panose="020F0502020204030204" pitchFamily="34" charset="0"/>
                <a:cs typeface="Calibri" panose="020F0502020204030204" pitchFamily="34" charset="0"/>
              </a:rPr>
              <a:t>, 2013. </a:t>
            </a:r>
          </a:p>
        </p:txBody>
      </p:sp>
    </p:spTree>
    <p:extLst>
      <p:ext uri="{BB962C8B-B14F-4D97-AF65-F5344CB8AC3E}">
        <p14:creationId xmlns:p14="http://schemas.microsoft.com/office/powerpoint/2010/main" val="380962349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Shared decision-making improves outcomes</a:t>
            </a:r>
          </a:p>
        </p:txBody>
      </p:sp>
      <p:sp>
        <p:nvSpPr>
          <p:cNvPr id="3" name="Text Placeholder 2"/>
          <p:cNvSpPr>
            <a:spLocks noGrp="1"/>
          </p:cNvSpPr>
          <p:nvPr>
            <p:ph type="body" sz="quarter" idx="10"/>
          </p:nvPr>
        </p:nvSpPr>
        <p:spPr/>
        <p:txBody>
          <a:bodyPr/>
          <a:lstStyle/>
          <a:p>
            <a:r>
              <a:rPr lang="en-US" dirty="0"/>
              <a:t>If the current opioid regimen does not put the patient at imminent risk, tapering does not need to occur immediately</a:t>
            </a:r>
          </a:p>
          <a:p>
            <a:r>
              <a:rPr lang="en-US" dirty="0"/>
              <a:t>Take time to obtain patient buy-in</a:t>
            </a:r>
          </a:p>
          <a:p>
            <a:r>
              <a:rPr lang="en-US" dirty="0"/>
              <a:t>Discuss with patients their perceptions of risks, benefits, and adverse effects of continued opioid therapy</a:t>
            </a:r>
          </a:p>
          <a:p>
            <a:r>
              <a:rPr lang="en-US" dirty="0"/>
              <a:t>Review benefits and risks of continued opioid therapy</a:t>
            </a:r>
          </a:p>
          <a:p>
            <a:r>
              <a:rPr lang="en-US" dirty="0"/>
              <a:t>Include patients in decisions such as</a:t>
            </a:r>
          </a:p>
          <a:p>
            <a:pPr lvl="1"/>
            <a:r>
              <a:rPr lang="en-US" dirty="0"/>
              <a:t>Which medication will be decreased first</a:t>
            </a:r>
          </a:p>
          <a:p>
            <a:pPr lvl="1"/>
            <a:r>
              <a:rPr lang="en-US" dirty="0"/>
              <a:t>How quickly tapering will occur</a:t>
            </a:r>
          </a:p>
        </p:txBody>
      </p:sp>
    </p:spTree>
    <p:extLst>
      <p:ext uri="{BB962C8B-B14F-4D97-AF65-F5344CB8AC3E}">
        <p14:creationId xmlns:p14="http://schemas.microsoft.com/office/powerpoint/2010/main" val="291367382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03412" y="0"/>
            <a:ext cx="8229600" cy="857250"/>
          </a:xfrm>
        </p:spPr>
        <p:txBody>
          <a:bodyPr/>
          <a:lstStyle/>
          <a:p>
            <a:r>
              <a:rPr lang="en-US" dirty="0">
                <a:solidFill>
                  <a:srgbClr val="000000"/>
                </a:solidFill>
              </a:rPr>
              <a:t>Continuing Education</a:t>
            </a:r>
          </a:p>
        </p:txBody>
      </p:sp>
      <p:sp>
        <p:nvSpPr>
          <p:cNvPr id="3" name="Content Placeholder 2"/>
          <p:cNvSpPr>
            <a:spLocks noGrp="1"/>
          </p:cNvSpPr>
          <p:nvPr>
            <p:ph type="body" sz="quarter" idx="10"/>
          </p:nvPr>
        </p:nvSpPr>
        <p:spPr>
          <a:xfrm>
            <a:off x="437989" y="857250"/>
            <a:ext cx="8460122" cy="4168108"/>
          </a:xfrm>
        </p:spPr>
        <p:txBody>
          <a:bodyPr/>
          <a:lstStyle/>
          <a:p>
            <a:pPr marL="0" indent="0" defTabSz="384917" fontAlgn="auto">
              <a:buNone/>
              <a:defRPr/>
            </a:pPr>
            <a:r>
              <a:rPr lang="en-US" sz="1700" dirty="0">
                <a:solidFill>
                  <a:srgbClr val="000000"/>
                </a:solidFill>
                <a:latin typeface="Myriad Web Pro" pitchFamily="34" charset="0"/>
                <a:ea typeface="ＭＳ Ｐゴシック" pitchFamily="34" charset="-128"/>
              </a:rPr>
              <a:t>All continuing education for COCA Calls are issued online through the CDC Training &amp; Continuing Education Online system at </a:t>
            </a:r>
            <a:r>
              <a:rPr lang="en-US" sz="1700" dirty="0">
                <a:solidFill>
                  <a:srgbClr val="0000FF"/>
                </a:solidFill>
                <a:latin typeface="Myriad Web Pro" pitchFamily="34" charset="0"/>
                <a:ea typeface="ＭＳ Ｐゴシック" pitchFamily="34" charset="-128"/>
                <a:hlinkClick r:id="rId3">
                  <a:extLst>
                    <a:ext uri="{A12FA001-AC4F-418D-AE19-62706E023703}">
                      <ahyp:hlinkClr xmlns:ahyp="http://schemas.microsoft.com/office/drawing/2018/hyperlinkcolor" val="tx"/>
                    </a:ext>
                  </a:extLst>
                </a:hlinkClick>
              </a:rPr>
              <a:t>https://tceols.cdc.gov/</a:t>
            </a:r>
            <a:endParaRPr lang="en-US" sz="1700" dirty="0">
              <a:solidFill>
                <a:srgbClr val="0000FF"/>
              </a:solidFill>
              <a:latin typeface="Myriad Web Pro" pitchFamily="34" charset="0"/>
              <a:ea typeface="ＭＳ Ｐゴシック" pitchFamily="34" charset="-128"/>
            </a:endParaRPr>
          </a:p>
          <a:p>
            <a:pPr marL="0" indent="0" defTabSz="384917" fontAlgn="auto">
              <a:buNone/>
              <a:defRPr/>
            </a:pPr>
            <a:endParaRPr lang="en-US" sz="1700" dirty="0">
              <a:solidFill>
                <a:srgbClr val="000000"/>
              </a:solidFill>
              <a:latin typeface="Myriad Web Pro" pitchFamily="34" charset="0"/>
              <a:ea typeface="ＭＳ Ｐゴシック" pitchFamily="34" charset="-128"/>
            </a:endParaRPr>
          </a:p>
          <a:p>
            <a:pPr marL="0" indent="0" defTabSz="384917" fontAlgn="auto">
              <a:buNone/>
              <a:defRPr/>
            </a:pPr>
            <a:r>
              <a:rPr lang="en-US" sz="1700" dirty="0">
                <a:solidFill>
                  <a:srgbClr val="000000"/>
                </a:solidFill>
                <a:latin typeface="Myriad Web Pro" pitchFamily="34" charset="0"/>
                <a:ea typeface="ＭＳ Ｐゴシック" pitchFamily="34" charset="-128"/>
              </a:rPr>
              <a:t>Those who participated in today’s COCA Call and who wish to receive continuing education should complete the online evaluation by </a:t>
            </a:r>
            <a:r>
              <a:rPr lang="en-US" sz="1700" b="1" dirty="0">
                <a:solidFill>
                  <a:srgbClr val="000000"/>
                </a:solidFill>
                <a:latin typeface="Myriad Web Pro" pitchFamily="34" charset="0"/>
                <a:ea typeface="ＭＳ Ｐゴシック" pitchFamily="34" charset="-128"/>
              </a:rPr>
              <a:t>March 2, 2020,</a:t>
            </a:r>
            <a:r>
              <a:rPr lang="en-US" sz="1700" dirty="0">
                <a:solidFill>
                  <a:srgbClr val="000000"/>
                </a:solidFill>
                <a:latin typeface="Myriad Web Pro" pitchFamily="34" charset="0"/>
                <a:ea typeface="ＭＳ Ｐゴシック" pitchFamily="34" charset="-128"/>
              </a:rPr>
              <a:t> with the course code </a:t>
            </a:r>
            <a:r>
              <a:rPr lang="en-US" sz="1700" b="1" dirty="0">
                <a:solidFill>
                  <a:srgbClr val="000000"/>
                </a:solidFill>
                <a:latin typeface="Myriad Web Pro" pitchFamily="34" charset="0"/>
                <a:ea typeface="ＭＳ Ｐゴシック" pitchFamily="34" charset="-128"/>
              </a:rPr>
              <a:t>WC2922</a:t>
            </a:r>
            <a:r>
              <a:rPr lang="en-US" sz="1700" dirty="0">
                <a:solidFill>
                  <a:srgbClr val="000000"/>
                </a:solidFill>
                <a:latin typeface="Myriad Web Pro" pitchFamily="34" charset="0"/>
                <a:ea typeface="ＭＳ Ｐゴシック" pitchFamily="34" charset="-128"/>
              </a:rPr>
              <a:t>.  The access code is </a:t>
            </a:r>
            <a:r>
              <a:rPr lang="en-US" sz="1700" b="1" dirty="0">
                <a:solidFill>
                  <a:srgbClr val="000000"/>
                </a:solidFill>
                <a:latin typeface="Myriad Web Pro" pitchFamily="34" charset="0"/>
                <a:ea typeface="ＭＳ Ｐゴシック" pitchFamily="34" charset="-128"/>
              </a:rPr>
              <a:t>COCA013020. </a:t>
            </a:r>
            <a:r>
              <a:rPr lang="en-US" sz="1700" dirty="0">
                <a:solidFill>
                  <a:srgbClr val="000000"/>
                </a:solidFill>
                <a:latin typeface="Myriad Web Pro" pitchFamily="34" charset="0"/>
                <a:ea typeface="ＭＳ Ｐゴシック" pitchFamily="34" charset="-128"/>
              </a:rPr>
              <a:t>Those who will participate in the on demand activity and wish to receive continuing education should complete the online evaluation between </a:t>
            </a:r>
            <a:r>
              <a:rPr lang="en-US" sz="1700" b="1" dirty="0">
                <a:solidFill>
                  <a:srgbClr val="000000"/>
                </a:solidFill>
                <a:latin typeface="Myriad Web Pro" pitchFamily="34" charset="0"/>
                <a:ea typeface="ＭＳ Ｐゴシック" pitchFamily="34" charset="-128"/>
              </a:rPr>
              <a:t>March 2, 2020, </a:t>
            </a:r>
            <a:r>
              <a:rPr lang="en-US" sz="1700" dirty="0">
                <a:solidFill>
                  <a:srgbClr val="000000"/>
                </a:solidFill>
                <a:latin typeface="Myriad Web Pro" pitchFamily="34" charset="0"/>
                <a:ea typeface="ＭＳ Ｐゴシック" pitchFamily="34" charset="-128"/>
              </a:rPr>
              <a:t>and </a:t>
            </a:r>
            <a:r>
              <a:rPr lang="en-US" sz="1700" b="1" dirty="0">
                <a:solidFill>
                  <a:srgbClr val="000000"/>
                </a:solidFill>
                <a:latin typeface="Myriad Web Pro" pitchFamily="34" charset="0"/>
                <a:ea typeface="ＭＳ Ｐゴシック" pitchFamily="34" charset="-128"/>
              </a:rPr>
              <a:t>March 3, 2022, </a:t>
            </a:r>
            <a:r>
              <a:rPr lang="en-US" sz="1700" dirty="0">
                <a:solidFill>
                  <a:srgbClr val="000000"/>
                </a:solidFill>
                <a:latin typeface="Myriad Web Pro" pitchFamily="34" charset="0"/>
                <a:ea typeface="ＭＳ Ｐゴシック" pitchFamily="34" charset="-128"/>
              </a:rPr>
              <a:t>and use course code </a:t>
            </a:r>
            <a:r>
              <a:rPr lang="en-US" sz="1700" b="1" dirty="0">
                <a:solidFill>
                  <a:srgbClr val="000000"/>
                </a:solidFill>
                <a:latin typeface="Myriad Web Pro" pitchFamily="34" charset="0"/>
                <a:ea typeface="ＭＳ Ｐゴシック" pitchFamily="34" charset="-128"/>
              </a:rPr>
              <a:t>WD2922</a:t>
            </a:r>
            <a:r>
              <a:rPr lang="en-US" sz="1700" dirty="0">
                <a:solidFill>
                  <a:srgbClr val="000000"/>
                </a:solidFill>
                <a:latin typeface="Myriad Web Pro" pitchFamily="34" charset="0"/>
                <a:ea typeface="ＭＳ Ｐゴシック" pitchFamily="34" charset="-128"/>
              </a:rPr>
              <a:t>. The access code is </a:t>
            </a:r>
            <a:r>
              <a:rPr lang="en-US" sz="1700" b="1" dirty="0">
                <a:solidFill>
                  <a:srgbClr val="000000"/>
                </a:solidFill>
                <a:latin typeface="Myriad Web Pro" pitchFamily="34" charset="0"/>
                <a:ea typeface="ＭＳ Ｐゴシック" pitchFamily="34" charset="-128"/>
              </a:rPr>
              <a:t>COCA013020.</a:t>
            </a:r>
          </a:p>
          <a:p>
            <a:pPr marL="0" indent="0" defTabSz="384917" fontAlgn="auto">
              <a:buNone/>
              <a:defRPr/>
            </a:pPr>
            <a:endParaRPr lang="en-US" sz="1700" dirty="0">
              <a:solidFill>
                <a:srgbClr val="000000"/>
              </a:solidFill>
              <a:latin typeface="Myriad Web Pro" pitchFamily="34" charset="0"/>
              <a:ea typeface="ＭＳ Ｐゴシック" pitchFamily="34" charset="-128"/>
            </a:endParaRPr>
          </a:p>
          <a:p>
            <a:pPr marL="0" indent="0" defTabSz="384917" fontAlgn="auto">
              <a:buNone/>
              <a:defRPr/>
            </a:pPr>
            <a:r>
              <a:rPr lang="en-US" sz="1700" dirty="0">
                <a:solidFill>
                  <a:srgbClr val="000000"/>
                </a:solidFill>
                <a:latin typeface="Myriad Web Pro" pitchFamily="34" charset="0"/>
                <a:ea typeface="ＭＳ Ｐゴシック" pitchFamily="34" charset="-128"/>
              </a:rPr>
              <a:t>Continuing education certificates can be printed immediately upon completion of your online evaluation.  A cumulative transcript of all CDC/ATSDR CE</a:t>
            </a:r>
            <a:r>
              <a:rPr lang="en-US" altLang="ja-JP" sz="1700" dirty="0">
                <a:solidFill>
                  <a:srgbClr val="000000"/>
                </a:solidFill>
                <a:latin typeface="Myriad Web Pro" pitchFamily="34" charset="0"/>
                <a:ea typeface="ＭＳ Ｐゴシック" pitchFamily="34" charset="-128"/>
              </a:rPr>
              <a:t>s obtained through the CDC Training &amp; Continuing Education Online System will be maintained for each user. </a:t>
            </a:r>
          </a:p>
        </p:txBody>
      </p:sp>
    </p:spTree>
    <p:extLst>
      <p:ext uri="{BB962C8B-B14F-4D97-AF65-F5344CB8AC3E}">
        <p14:creationId xmlns:p14="http://schemas.microsoft.com/office/powerpoint/2010/main" val="2471956640"/>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Rate of opioid taper should be individualized</a:t>
            </a:r>
          </a:p>
        </p:txBody>
      </p:sp>
      <p:sp>
        <p:nvSpPr>
          <p:cNvPr id="3" name="Text Placeholder 2"/>
          <p:cNvSpPr>
            <a:spLocks noGrp="1"/>
          </p:cNvSpPr>
          <p:nvPr>
            <p:ph type="body" sz="quarter" idx="10"/>
          </p:nvPr>
        </p:nvSpPr>
        <p:spPr/>
        <p:txBody>
          <a:bodyPr/>
          <a:lstStyle/>
          <a:p>
            <a:r>
              <a:rPr lang="en-US" dirty="0"/>
              <a:t>Individualize the taper rate </a:t>
            </a:r>
          </a:p>
          <a:p>
            <a:r>
              <a:rPr lang="en-US" dirty="0"/>
              <a:t>Taper slowly enough to minimize opioid withdrawal symptoms and signs </a:t>
            </a:r>
          </a:p>
          <a:p>
            <a:r>
              <a:rPr lang="en-US" dirty="0"/>
              <a:t>Significant opioid withdrawal symptoms may indicate a need to further slow the taper rate</a:t>
            </a:r>
          </a:p>
          <a:p>
            <a:r>
              <a:rPr lang="en-US" dirty="0"/>
              <a:t>Consider pauses, restarting when the patient is ready</a:t>
            </a:r>
          </a:p>
          <a:p>
            <a:r>
              <a:rPr lang="en-US" dirty="0"/>
              <a:t>Common tapers reduce dose 5% to 20% every 4 weeks </a:t>
            </a:r>
          </a:p>
          <a:p>
            <a:r>
              <a:rPr lang="en-US" dirty="0"/>
              <a:t>Slower tapers (e.g., </a:t>
            </a:r>
            <a:r>
              <a:rPr lang="en-US" u="sng" dirty="0"/>
              <a:t>&lt;</a:t>
            </a:r>
            <a:r>
              <a:rPr lang="en-US" dirty="0"/>
              <a:t>10% per month) are often better tolerated than more rapid tapers, especially following opioid use for more than a year (may require months to years)</a:t>
            </a:r>
          </a:p>
        </p:txBody>
      </p:sp>
    </p:spTree>
    <p:extLst>
      <p:ext uri="{BB962C8B-B14F-4D97-AF65-F5344CB8AC3E}">
        <p14:creationId xmlns:p14="http://schemas.microsoft.com/office/powerpoint/2010/main" val="170839909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Opioid withdrawal management</a:t>
            </a:r>
          </a:p>
        </p:txBody>
      </p:sp>
      <p:sp>
        <p:nvSpPr>
          <p:cNvPr id="3" name="Text Placeholder 2"/>
          <p:cNvSpPr>
            <a:spLocks noGrp="1"/>
          </p:cNvSpPr>
          <p:nvPr>
            <p:ph type="body" sz="quarter" idx="10"/>
          </p:nvPr>
        </p:nvSpPr>
        <p:spPr>
          <a:xfrm>
            <a:off x="1485900" y="1158875"/>
            <a:ext cx="6238770" cy="3341688"/>
          </a:xfrm>
        </p:spPr>
        <p:txBody>
          <a:bodyPr/>
          <a:lstStyle/>
          <a:p>
            <a:r>
              <a:rPr lang="en-US" dirty="0"/>
              <a:t>Counsel patients about what to expect </a:t>
            </a:r>
          </a:p>
          <a:p>
            <a:pPr lvl="1"/>
            <a:r>
              <a:rPr lang="en-US" dirty="0"/>
              <a:t>Early withdrawal symptoms usually resolve after 5-10 days</a:t>
            </a:r>
          </a:p>
          <a:p>
            <a:pPr lvl="1"/>
            <a:r>
              <a:rPr lang="en-US" dirty="0"/>
              <a:t>Other symptoms can take weeks to months to resolve</a:t>
            </a:r>
          </a:p>
          <a:p>
            <a:pPr lvl="1"/>
            <a:r>
              <a:rPr lang="en-US" dirty="0"/>
              <a:t>Worsening of pain tends to diminish over time for most</a:t>
            </a:r>
          </a:p>
          <a:p>
            <a:pPr lvl="1"/>
            <a:endParaRPr lang="en-US" sz="800" dirty="0"/>
          </a:p>
          <a:p>
            <a:r>
              <a:rPr lang="en-US" dirty="0"/>
              <a:t>Withdrawal symptoms should be minimized if taper gradually </a:t>
            </a:r>
          </a:p>
          <a:p>
            <a:endParaRPr lang="en-US" sz="800" dirty="0"/>
          </a:p>
          <a:p>
            <a:r>
              <a:rPr lang="en-US" dirty="0"/>
              <a:t>If significant opioid withdrawal symptoms, slow the taper rate </a:t>
            </a:r>
          </a:p>
          <a:p>
            <a:endParaRPr lang="en-US" sz="800" dirty="0"/>
          </a:p>
          <a:p>
            <a:r>
              <a:rPr lang="en-US" dirty="0"/>
              <a:t>Consider </a:t>
            </a:r>
            <a:r>
              <a:rPr lang="el-GR" dirty="0"/>
              <a:t>α</a:t>
            </a:r>
            <a:r>
              <a:rPr lang="en-US" dirty="0"/>
              <a:t>-2 agonists (e.g., </a:t>
            </a:r>
            <a:r>
              <a:rPr lang="en-US" dirty="0" err="1"/>
              <a:t>lofexidine</a:t>
            </a:r>
            <a:r>
              <a:rPr lang="en-US" dirty="0"/>
              <a:t>) for autonomic symptoms and other symptomatic medications for muscle aches, insomnia, nausea, abdominal cramping, or diarrhea </a:t>
            </a:r>
          </a:p>
        </p:txBody>
      </p:sp>
    </p:spTree>
    <p:extLst>
      <p:ext uri="{BB962C8B-B14F-4D97-AF65-F5344CB8AC3E}">
        <p14:creationId xmlns:p14="http://schemas.microsoft.com/office/powerpoint/2010/main" val="235637063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Behavioral health support</a:t>
            </a:r>
          </a:p>
        </p:txBody>
      </p:sp>
      <p:sp>
        <p:nvSpPr>
          <p:cNvPr id="3" name="Text Placeholder 2"/>
          <p:cNvSpPr>
            <a:spLocks noGrp="1"/>
          </p:cNvSpPr>
          <p:nvPr>
            <p:ph type="body" sz="quarter" idx="10"/>
          </p:nvPr>
        </p:nvSpPr>
        <p:spPr>
          <a:xfrm>
            <a:off x="1475852" y="1108633"/>
            <a:ext cx="6172200" cy="3341688"/>
          </a:xfrm>
        </p:spPr>
        <p:txBody>
          <a:bodyPr/>
          <a:lstStyle/>
          <a:p>
            <a:r>
              <a:rPr lang="en-US" dirty="0"/>
              <a:t>Ask how your patient how you can support them</a:t>
            </a:r>
          </a:p>
          <a:p>
            <a:endParaRPr lang="en-US" sz="200" dirty="0"/>
          </a:p>
          <a:p>
            <a:r>
              <a:rPr lang="en-US" dirty="0"/>
              <a:t>Acknowledge patient fears about tapering</a:t>
            </a:r>
          </a:p>
          <a:p>
            <a:endParaRPr lang="en-US" sz="200" dirty="0"/>
          </a:p>
          <a:p>
            <a:r>
              <a:rPr lang="en-US" dirty="0"/>
              <a:t>Remind patients that over the long term, many people have improved function without worse pain after tapering opioids</a:t>
            </a:r>
          </a:p>
          <a:p>
            <a:endParaRPr lang="en-US" sz="200" dirty="0"/>
          </a:p>
          <a:p>
            <a:r>
              <a:rPr lang="en-US" dirty="0"/>
              <a:t>Tell patients “I’ll stick by you through this” </a:t>
            </a:r>
          </a:p>
          <a:p>
            <a:endParaRPr lang="en-US" sz="200" dirty="0"/>
          </a:p>
          <a:p>
            <a:r>
              <a:rPr lang="en-US" dirty="0"/>
              <a:t>Watch closely for signs of anxiety, depression, suicidal ideation, and opioid use disorder</a:t>
            </a:r>
          </a:p>
          <a:p>
            <a:endParaRPr lang="en-US" sz="200" dirty="0"/>
          </a:p>
          <a:p>
            <a:r>
              <a:rPr lang="en-US" dirty="0"/>
              <a:t>Offer support or collaborate with mental health providers and other specialists as needed to optimize support</a:t>
            </a:r>
          </a:p>
          <a:p>
            <a:r>
              <a:rPr lang="en-US" dirty="0"/>
              <a:t>Follow up frequently</a:t>
            </a:r>
          </a:p>
        </p:txBody>
      </p:sp>
    </p:spTree>
    <p:extLst>
      <p:ext uri="{BB962C8B-B14F-4D97-AF65-F5344CB8AC3E}">
        <p14:creationId xmlns:p14="http://schemas.microsoft.com/office/powerpoint/2010/main" val="333524888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C8FB8-F4EB-4D81-BA26-A67570B24BB5}"/>
              </a:ext>
            </a:extLst>
          </p:cNvPr>
          <p:cNvSpPr>
            <a:spLocks noGrp="1"/>
          </p:cNvSpPr>
          <p:nvPr>
            <p:ph type="title"/>
          </p:nvPr>
        </p:nvSpPr>
        <p:spPr/>
        <p:txBody>
          <a:bodyPr/>
          <a:lstStyle/>
          <a:p>
            <a:r>
              <a:rPr lang="en-US" dirty="0"/>
              <a:t>Challenges to tapering</a:t>
            </a:r>
            <a:r>
              <a:rPr lang="en-US" baseline="0" dirty="0"/>
              <a:t>: Assess for OUD</a:t>
            </a:r>
            <a:endParaRPr lang="en-US" dirty="0"/>
          </a:p>
        </p:txBody>
      </p:sp>
      <p:pic>
        <p:nvPicPr>
          <p:cNvPr id="7" name="Picture 6">
            <a:extLst>
              <a:ext uri="{FF2B5EF4-FFF2-40B4-BE49-F238E27FC236}">
                <a16:creationId xmlns:a16="http://schemas.microsoft.com/office/drawing/2014/main" id="{EEDFA57E-634C-4717-92EF-900A6672D8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7338" y="842555"/>
            <a:ext cx="6100763" cy="3974328"/>
          </a:xfrm>
          <a:prstGeom prst="rect">
            <a:avLst/>
          </a:prstGeom>
        </p:spPr>
      </p:pic>
    </p:spTree>
    <p:extLst>
      <p:ext uri="{BB962C8B-B14F-4D97-AF65-F5344CB8AC3E}">
        <p14:creationId xmlns:p14="http://schemas.microsoft.com/office/powerpoint/2010/main" val="3136274799"/>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to tapering: Consider Buprenorphine</a:t>
            </a:r>
            <a:r>
              <a:rPr lang="en-US" baseline="0" dirty="0"/>
              <a:t> </a:t>
            </a:r>
            <a:endParaRPr lang="en-US" dirty="0"/>
          </a:p>
        </p:txBody>
      </p:sp>
      <p:pic>
        <p:nvPicPr>
          <p:cNvPr id="12" name="Picture 11">
            <a:extLst>
              <a:ext uri="{FF2B5EF4-FFF2-40B4-BE49-F238E27FC236}">
                <a16:creationId xmlns:a16="http://schemas.microsoft.com/office/drawing/2014/main" id="{EB71EE18-81CF-4EF5-9E6B-16CF4828EF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8757" y="940929"/>
            <a:ext cx="6346486" cy="3261643"/>
          </a:xfrm>
          <a:prstGeom prst="rect">
            <a:avLst/>
          </a:prstGeom>
        </p:spPr>
      </p:pic>
    </p:spTree>
    <p:extLst>
      <p:ext uri="{BB962C8B-B14F-4D97-AF65-F5344CB8AC3E}">
        <p14:creationId xmlns:p14="http://schemas.microsoft.com/office/powerpoint/2010/main" val="2726483605"/>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Buprenorphine</a:t>
            </a:r>
          </a:p>
        </p:txBody>
      </p:sp>
      <p:sp>
        <p:nvSpPr>
          <p:cNvPr id="3" name="Text Placeholder 2"/>
          <p:cNvSpPr>
            <a:spLocks noGrp="1"/>
          </p:cNvSpPr>
          <p:nvPr>
            <p:ph type="body" sz="quarter" idx="10"/>
          </p:nvPr>
        </p:nvSpPr>
        <p:spPr>
          <a:xfrm>
            <a:off x="1444452" y="1158875"/>
            <a:ext cx="6219929" cy="3341688"/>
          </a:xfrm>
        </p:spPr>
        <p:txBody>
          <a:bodyPr/>
          <a:lstStyle/>
          <a:p>
            <a:r>
              <a:rPr lang="en-US" dirty="0"/>
              <a:t>Can treat pain and/or opioid use disorder</a:t>
            </a:r>
          </a:p>
          <a:p>
            <a:endParaRPr lang="en-US" sz="400" dirty="0"/>
          </a:p>
          <a:p>
            <a:r>
              <a:rPr lang="en-US" dirty="0"/>
              <a:t>Less respiratory depression than full agonist opioids </a:t>
            </a:r>
          </a:p>
          <a:p>
            <a:endParaRPr lang="en-US" sz="400" dirty="0"/>
          </a:p>
          <a:p>
            <a:r>
              <a:rPr lang="en-US" dirty="0"/>
              <a:t>If transitioning from full-agonist opioids, patients must be in mild to moderate withdrawal before first buprenorphine dose</a:t>
            </a:r>
          </a:p>
          <a:p>
            <a:pPr lvl="1"/>
            <a:r>
              <a:rPr lang="en-US" dirty="0"/>
              <a:t>Wait at least 8-12 hours after last dose of short-acting full agonist opioids </a:t>
            </a:r>
          </a:p>
          <a:p>
            <a:pPr lvl="1"/>
            <a:r>
              <a:rPr lang="en-US" dirty="0"/>
              <a:t>Allow more time after last dose of long-acting full agonist opioids (e.g., at least 36 hours after last methadone dose)</a:t>
            </a:r>
          </a:p>
          <a:p>
            <a:r>
              <a:rPr lang="en-US" dirty="0"/>
              <a:t>Training, technical assistance, and mentors available through SAMHSA’s Providers Clinical Support System (pcssnow.org) </a:t>
            </a:r>
          </a:p>
        </p:txBody>
      </p:sp>
    </p:spTree>
    <p:extLst>
      <p:ext uri="{BB962C8B-B14F-4D97-AF65-F5344CB8AC3E}">
        <p14:creationId xmlns:p14="http://schemas.microsoft.com/office/powerpoint/2010/main" val="229395631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patients are unable or unwilling to taper</a:t>
            </a:r>
          </a:p>
        </p:txBody>
      </p:sp>
      <p:sp>
        <p:nvSpPr>
          <p:cNvPr id="3" name="Text Placeholder 2"/>
          <p:cNvSpPr>
            <a:spLocks noGrp="1"/>
          </p:cNvSpPr>
          <p:nvPr>
            <p:ph type="body" sz="quarter" idx="10"/>
          </p:nvPr>
        </p:nvSpPr>
        <p:spPr/>
        <p:txBody>
          <a:bodyPr/>
          <a:lstStyle/>
          <a:p>
            <a:r>
              <a:rPr lang="en-US" dirty="0"/>
              <a:t>Monitor patients closely</a:t>
            </a:r>
          </a:p>
          <a:p>
            <a:endParaRPr lang="en-US" sz="800" dirty="0"/>
          </a:p>
          <a:p>
            <a:r>
              <a:rPr lang="en-US" dirty="0"/>
              <a:t>Mitigate overdose risk (e.g., provide overdose education and naloxone)</a:t>
            </a:r>
          </a:p>
          <a:p>
            <a:endParaRPr lang="en-US" sz="800" dirty="0"/>
          </a:p>
          <a:p>
            <a:r>
              <a:rPr lang="en-US" dirty="0"/>
              <a:t>Use periodic and strategic motivational questions and statements to encourage movement toward appropriate therapeutic changes</a:t>
            </a:r>
          </a:p>
        </p:txBody>
      </p:sp>
    </p:spTree>
    <p:extLst>
      <p:ext uri="{BB962C8B-B14F-4D97-AF65-F5344CB8AC3E}">
        <p14:creationId xmlns:p14="http://schemas.microsoft.com/office/powerpoint/2010/main" val="396236658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patients are using both benzodiazepines and opioids </a:t>
            </a:r>
            <a:br>
              <a:rPr lang="en-US" dirty="0"/>
            </a:br>
            <a:endParaRPr lang="en-US" dirty="0"/>
          </a:p>
        </p:txBody>
      </p:sp>
      <p:sp>
        <p:nvSpPr>
          <p:cNvPr id="3" name="Text Placeholder 2"/>
          <p:cNvSpPr>
            <a:spLocks noGrp="1"/>
          </p:cNvSpPr>
          <p:nvPr>
            <p:ph type="body" sz="quarter" idx="10"/>
          </p:nvPr>
        </p:nvSpPr>
        <p:spPr>
          <a:xfrm>
            <a:off x="1343967" y="1158875"/>
            <a:ext cx="6511332" cy="3341688"/>
          </a:xfrm>
        </p:spPr>
        <p:txBody>
          <a:bodyPr/>
          <a:lstStyle/>
          <a:p>
            <a:r>
              <a:rPr lang="en-US" sz="2000" dirty="0"/>
              <a:t>Coordinate tapering decisions and plans with prescribers of both medications</a:t>
            </a:r>
          </a:p>
          <a:p>
            <a:endParaRPr lang="en-US" sz="800" dirty="0"/>
          </a:p>
          <a:p>
            <a:r>
              <a:rPr lang="en-US" sz="2000" dirty="0"/>
              <a:t>Taper benzodiazepines gradually due to withdrawal risks (which include anxiety, hallucinations, seizures, delirium tremens, and, in rare cases, death)</a:t>
            </a:r>
          </a:p>
          <a:p>
            <a:endParaRPr lang="en-US" sz="800" dirty="0"/>
          </a:p>
          <a:p>
            <a:r>
              <a:rPr lang="en-US" sz="2000" dirty="0"/>
              <a:t>Example benzodiazepine tapers are available, including from the VA PBM academic detailing service: </a:t>
            </a:r>
          </a:p>
          <a:p>
            <a:endParaRPr lang="en-US" sz="200" dirty="0"/>
          </a:p>
          <a:p>
            <a:pPr marL="300038" lvl="1" indent="0">
              <a:buNone/>
            </a:pPr>
            <a:r>
              <a:rPr lang="en-US" dirty="0"/>
              <a:t>pbm.va.gov/PBM/</a:t>
            </a:r>
            <a:r>
              <a:rPr lang="en-US" dirty="0" err="1"/>
              <a:t>AcademicDetailingService</a:t>
            </a:r>
            <a:r>
              <a:rPr lang="en-US" dirty="0"/>
              <a:t>/Documents/ Benzodiazepine_Provider_AD_%20Risk_Discussion_Guide.pdf </a:t>
            </a:r>
          </a:p>
        </p:txBody>
      </p:sp>
    </p:spTree>
    <p:extLst>
      <p:ext uri="{BB962C8B-B14F-4D97-AF65-F5344CB8AC3E}">
        <p14:creationId xmlns:p14="http://schemas.microsoft.com/office/powerpoint/2010/main" val="192719116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Text Placeholder 2"/>
          <p:cNvSpPr>
            <a:spLocks noGrp="1"/>
          </p:cNvSpPr>
          <p:nvPr>
            <p:ph type="body" sz="quarter" idx="10"/>
          </p:nvPr>
        </p:nvSpPr>
        <p:spPr>
          <a:xfrm>
            <a:off x="1485900" y="1028246"/>
            <a:ext cx="6172200" cy="3341688"/>
          </a:xfrm>
        </p:spPr>
        <p:txBody>
          <a:bodyPr/>
          <a:lstStyle/>
          <a:p>
            <a:r>
              <a:rPr lang="en-US" dirty="0"/>
              <a:t>Specific tapering practices associated with positive outcomes</a:t>
            </a:r>
          </a:p>
          <a:p>
            <a:pPr lvl="1"/>
            <a:r>
              <a:rPr lang="en-US" dirty="0"/>
              <a:t>Shared decision-making</a:t>
            </a:r>
          </a:p>
          <a:p>
            <a:pPr lvl="1"/>
            <a:r>
              <a:rPr lang="en-US" dirty="0"/>
              <a:t>Slow tapers </a:t>
            </a:r>
          </a:p>
          <a:p>
            <a:pPr lvl="1"/>
            <a:r>
              <a:rPr lang="en-US" dirty="0"/>
              <a:t>Patient support</a:t>
            </a:r>
          </a:p>
          <a:p>
            <a:endParaRPr lang="en-US" sz="400" dirty="0"/>
          </a:p>
          <a:p>
            <a:r>
              <a:rPr lang="en-US" dirty="0"/>
              <a:t>Harm has been reported with other tapering practices</a:t>
            </a:r>
          </a:p>
          <a:p>
            <a:endParaRPr lang="en-US" sz="400" dirty="0"/>
          </a:p>
          <a:p>
            <a:r>
              <a:rPr lang="en-US" dirty="0"/>
              <a:t>Benefits of rapidly tapering or abruptly discontinuing opioids unlikely to outweigh significant risks of these practices</a:t>
            </a:r>
            <a:endParaRPr lang="en-US" sz="800" dirty="0"/>
          </a:p>
          <a:p>
            <a:endParaRPr lang="en-US" sz="400" dirty="0"/>
          </a:p>
          <a:p>
            <a:r>
              <a:rPr lang="en-US" dirty="0"/>
              <a:t>Following slow, voluntary tapering, many patients report improved function, quality of life, anxiety, and mood without worsening pain</a:t>
            </a:r>
          </a:p>
        </p:txBody>
      </p:sp>
    </p:spTree>
    <p:extLst>
      <p:ext uri="{BB962C8B-B14F-4D97-AF65-F5344CB8AC3E}">
        <p14:creationId xmlns:p14="http://schemas.microsoft.com/office/powerpoint/2010/main" val="39105945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910538-ADDD-4E75-BC9A-8AA0A3624227}"/>
              </a:ext>
            </a:extLst>
          </p:cNvPr>
          <p:cNvSpPr>
            <a:spLocks noGrp="1"/>
          </p:cNvSpPr>
          <p:nvPr>
            <p:ph type="title"/>
          </p:nvPr>
        </p:nvSpPr>
        <p:spPr/>
        <p:txBody>
          <a:bodyPr/>
          <a:lstStyle/>
          <a:p>
            <a:r>
              <a:rPr lang="en-US" dirty="0"/>
              <a:t>Additional Resources</a:t>
            </a:r>
          </a:p>
        </p:txBody>
      </p:sp>
      <p:sp>
        <p:nvSpPr>
          <p:cNvPr id="5" name="Text Placeholder 4">
            <a:extLst>
              <a:ext uri="{FF2B5EF4-FFF2-40B4-BE49-F238E27FC236}">
                <a16:creationId xmlns:a16="http://schemas.microsoft.com/office/drawing/2014/main" id="{629D46B8-DE14-4585-AB03-E8A9A209467A}"/>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2772621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1384-1359-47A5-858D-D5E09C810773}"/>
              </a:ext>
            </a:extLst>
          </p:cNvPr>
          <p:cNvSpPr>
            <a:spLocks noGrp="1"/>
          </p:cNvSpPr>
          <p:nvPr>
            <p:ph type="title"/>
          </p:nvPr>
        </p:nvSpPr>
        <p:spPr/>
        <p:txBody>
          <a:bodyPr/>
          <a:lstStyle/>
          <a:p>
            <a:r>
              <a:rPr lang="en-US" dirty="0">
                <a:solidFill>
                  <a:srgbClr val="000000"/>
                </a:solidFill>
              </a:rPr>
              <a:t>Continuing Education Disclaimer </a:t>
            </a:r>
          </a:p>
        </p:txBody>
      </p:sp>
      <p:sp>
        <p:nvSpPr>
          <p:cNvPr id="3" name="Text Placeholder 2">
            <a:extLst>
              <a:ext uri="{FF2B5EF4-FFF2-40B4-BE49-F238E27FC236}">
                <a16:creationId xmlns:a16="http://schemas.microsoft.com/office/drawing/2014/main" id="{E4CFFAA1-D945-42C7-A290-2A5E29B8E9E3}"/>
              </a:ext>
            </a:extLst>
          </p:cNvPr>
          <p:cNvSpPr>
            <a:spLocks noGrp="1"/>
          </p:cNvSpPr>
          <p:nvPr>
            <p:ph type="body" sz="quarter" idx="10"/>
          </p:nvPr>
        </p:nvSpPr>
        <p:spPr>
          <a:xfrm>
            <a:off x="457200" y="1158875"/>
            <a:ext cx="8384292" cy="3729384"/>
          </a:xfrm>
        </p:spPr>
        <p:txBody>
          <a:bodyPr/>
          <a:lstStyle/>
          <a:p>
            <a:r>
              <a:rPr lang="en-US" sz="1800" dirty="0">
                <a:solidFill>
                  <a:srgbClr val="000000"/>
                </a:solidFill>
              </a:rPr>
              <a:t>In compliance with continuing education requirements, CDC, our planners, our presenters, and their spouses/partners wish to disclose they have no financial interests or other relationships with the manufacturers of commercial products, suppliers of commercial services, or commercial supporters. </a:t>
            </a:r>
          </a:p>
          <a:p>
            <a:r>
              <a:rPr lang="en-US" sz="1800" dirty="0">
                <a:solidFill>
                  <a:srgbClr val="000000"/>
                </a:solidFill>
              </a:rPr>
              <a:t>Planners have reviewed content to ensure there is no bias. </a:t>
            </a:r>
          </a:p>
          <a:p>
            <a:r>
              <a:rPr lang="en-US" sz="1800" dirty="0">
                <a:solidFill>
                  <a:srgbClr val="000000"/>
                </a:solidFill>
              </a:rPr>
              <a:t>The presentation will not include any discussion of the unlabeled use of a product or a product under investigational use.</a:t>
            </a:r>
          </a:p>
          <a:p>
            <a:r>
              <a:rPr lang="en-US" sz="1800" dirty="0">
                <a:solidFill>
                  <a:srgbClr val="000000"/>
                </a:solidFill>
              </a:rPr>
              <a:t>CDC did not accept commercial support for this continuing education activity.</a:t>
            </a:r>
          </a:p>
          <a:p>
            <a:endParaRPr lang="en-US" dirty="0"/>
          </a:p>
        </p:txBody>
      </p:sp>
    </p:spTree>
    <p:extLst>
      <p:ext uri="{BB962C8B-B14F-4D97-AF65-F5344CB8AC3E}">
        <p14:creationId xmlns:p14="http://schemas.microsoft.com/office/powerpoint/2010/main" val="1455651768"/>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77506-7540-4712-8441-CBAC49487091}"/>
              </a:ext>
            </a:extLst>
          </p:cNvPr>
          <p:cNvSpPr>
            <a:spLocks noGrp="1"/>
          </p:cNvSpPr>
          <p:nvPr>
            <p:ph type="title"/>
          </p:nvPr>
        </p:nvSpPr>
        <p:spPr>
          <a:xfrm>
            <a:off x="1779211" y="1857556"/>
            <a:ext cx="2445365" cy="1723844"/>
          </a:xfrm>
        </p:spPr>
        <p:txBody>
          <a:bodyPr/>
          <a:lstStyle/>
          <a:p>
            <a:r>
              <a:rPr lang="en-US" sz="2800" b="0" dirty="0"/>
              <a:t>2016 </a:t>
            </a:r>
            <a:r>
              <a:rPr lang="en-US" sz="2800" b="0" i="1" dirty="0"/>
              <a:t>CDC Guideline for Prescribing Opioids for Chronic Pain </a:t>
            </a:r>
            <a:endParaRPr lang="en-US" dirty="0"/>
          </a:p>
        </p:txBody>
      </p:sp>
      <p:pic>
        <p:nvPicPr>
          <p:cNvPr id="3" name="Picture 2"/>
          <p:cNvPicPr>
            <a:picLocks noChangeAspect="1"/>
          </p:cNvPicPr>
          <p:nvPr/>
        </p:nvPicPr>
        <p:blipFill>
          <a:blip r:embed="rId3"/>
          <a:stretch>
            <a:fillRect/>
          </a:stretch>
        </p:blipFill>
        <p:spPr>
          <a:xfrm>
            <a:off x="1559542" y="218104"/>
            <a:ext cx="2884705" cy="4350893"/>
          </a:xfrm>
          <a:prstGeom prst="rect">
            <a:avLst/>
          </a:prstGeom>
        </p:spPr>
      </p:pic>
      <p:pic>
        <p:nvPicPr>
          <p:cNvPr id="7" name="Picture 6"/>
          <p:cNvPicPr>
            <a:picLocks noChangeAspect="1"/>
          </p:cNvPicPr>
          <p:nvPr/>
        </p:nvPicPr>
        <p:blipFill>
          <a:blip r:embed="rId4"/>
          <a:stretch>
            <a:fillRect/>
          </a:stretch>
        </p:blipFill>
        <p:spPr>
          <a:xfrm>
            <a:off x="4702987" y="230639"/>
            <a:ext cx="3042615" cy="4316958"/>
          </a:xfrm>
          <a:prstGeom prst="rect">
            <a:avLst/>
          </a:prstGeom>
        </p:spPr>
      </p:pic>
      <p:sp>
        <p:nvSpPr>
          <p:cNvPr id="4" name="Text Placeholder 3">
            <a:extLst>
              <a:ext uri="{FF2B5EF4-FFF2-40B4-BE49-F238E27FC236}">
                <a16:creationId xmlns:a16="http://schemas.microsoft.com/office/drawing/2014/main" id="{BEAD3F83-F2DB-473B-BAB6-C48AA0B6CF50}"/>
              </a:ext>
            </a:extLst>
          </p:cNvPr>
          <p:cNvSpPr>
            <a:spLocks noGrp="1"/>
          </p:cNvSpPr>
          <p:nvPr>
            <p:ph type="body" idx="1"/>
          </p:nvPr>
        </p:nvSpPr>
        <p:spPr/>
        <p:txBody>
          <a:bodyPr/>
          <a:lstStyle/>
          <a:p>
            <a:r>
              <a:rPr lang="en-US" sz="1600" b="1" dirty="0"/>
              <a:t>cdc.gov/</a:t>
            </a:r>
            <a:r>
              <a:rPr lang="en-US" sz="1600" b="1" dirty="0" err="1"/>
              <a:t>drugoverdose</a:t>
            </a:r>
            <a:r>
              <a:rPr lang="en-US" sz="1600" b="1" dirty="0"/>
              <a:t>/prescribing</a:t>
            </a:r>
          </a:p>
        </p:txBody>
      </p:sp>
    </p:spTree>
    <p:extLst>
      <p:ext uri="{BB962C8B-B14F-4D97-AF65-F5344CB8AC3E}">
        <p14:creationId xmlns:p14="http://schemas.microsoft.com/office/powerpoint/2010/main" val="3460656263"/>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73B01A2-9ED9-4F1A-92E6-F99AEDB085A0}"/>
              </a:ext>
            </a:extLst>
          </p:cNvPr>
          <p:cNvSpPr>
            <a:spLocks noGrp="1"/>
          </p:cNvSpPr>
          <p:nvPr>
            <p:ph type="body" sz="quarter" idx="10"/>
          </p:nvPr>
        </p:nvSpPr>
        <p:spPr>
          <a:xfrm>
            <a:off x="1485901" y="1158876"/>
            <a:ext cx="2505075" cy="2759983"/>
          </a:xfrm>
        </p:spPr>
        <p:txBody>
          <a:bodyPr/>
          <a:lstStyle/>
          <a:p>
            <a:r>
              <a:rPr lang="en-US" dirty="0">
                <a:solidFill>
                  <a:srgbClr val="000308"/>
                </a:solidFill>
              </a:rPr>
              <a:t>Translational tools, including a tool for </a:t>
            </a:r>
            <a:r>
              <a:rPr lang="en-US" u="sng" dirty="0">
                <a:solidFill>
                  <a:srgbClr val="000308"/>
                </a:solidFill>
              </a:rPr>
              <a:t>Assessing Benefits and Harms of Opioid Therapy</a:t>
            </a:r>
            <a:r>
              <a:rPr lang="en-US" dirty="0">
                <a:solidFill>
                  <a:srgbClr val="000308"/>
                </a:solidFill>
              </a:rPr>
              <a:t>, and a Pocket Tapering Guide, are available on CDC’s website.</a:t>
            </a:r>
          </a:p>
          <a:p>
            <a:endParaRPr lang="en-US" dirty="0"/>
          </a:p>
        </p:txBody>
      </p:sp>
      <p:pic>
        <p:nvPicPr>
          <p:cNvPr id="5" name="Picture 4">
            <a:extLst>
              <a:ext uri="{FF2B5EF4-FFF2-40B4-BE49-F238E27FC236}">
                <a16:creationId xmlns:a16="http://schemas.microsoft.com/office/drawing/2014/main" id="{5E606B98-3F74-4ADB-BE75-E5066BA730CA}"/>
              </a:ext>
            </a:extLst>
          </p:cNvPr>
          <p:cNvPicPr>
            <a:picLocks noChangeAspect="1"/>
          </p:cNvPicPr>
          <p:nvPr/>
        </p:nvPicPr>
        <p:blipFill>
          <a:blip r:embed="rId3"/>
          <a:stretch>
            <a:fillRect/>
          </a:stretch>
        </p:blipFill>
        <p:spPr>
          <a:xfrm>
            <a:off x="1328571" y="48459"/>
            <a:ext cx="2818887" cy="4573784"/>
          </a:xfrm>
          <a:prstGeom prst="rect">
            <a:avLst/>
          </a:prstGeom>
        </p:spPr>
      </p:pic>
      <p:pic>
        <p:nvPicPr>
          <p:cNvPr id="2" name="Picture 1"/>
          <p:cNvPicPr>
            <a:picLocks noChangeAspect="1"/>
          </p:cNvPicPr>
          <p:nvPr/>
        </p:nvPicPr>
        <p:blipFill>
          <a:blip r:embed="rId4"/>
          <a:stretch>
            <a:fillRect/>
          </a:stretch>
        </p:blipFill>
        <p:spPr>
          <a:xfrm>
            <a:off x="4720214" y="70340"/>
            <a:ext cx="3140109" cy="633046"/>
          </a:xfrm>
          <a:prstGeom prst="rect">
            <a:avLst/>
          </a:prstGeom>
        </p:spPr>
      </p:pic>
      <p:pic>
        <p:nvPicPr>
          <p:cNvPr id="9" name="Picture 8"/>
          <p:cNvPicPr>
            <a:picLocks noChangeAspect="1"/>
          </p:cNvPicPr>
          <p:nvPr/>
        </p:nvPicPr>
        <p:blipFill>
          <a:blip r:embed="rId5"/>
          <a:stretch>
            <a:fillRect/>
          </a:stretch>
        </p:blipFill>
        <p:spPr>
          <a:xfrm>
            <a:off x="4795576" y="1031024"/>
            <a:ext cx="3114988" cy="1641838"/>
          </a:xfrm>
          <a:prstGeom prst="rect">
            <a:avLst/>
          </a:prstGeom>
        </p:spPr>
      </p:pic>
      <p:pic>
        <p:nvPicPr>
          <p:cNvPr id="10" name="Picture 9"/>
          <p:cNvPicPr>
            <a:picLocks noChangeAspect="1"/>
          </p:cNvPicPr>
          <p:nvPr/>
        </p:nvPicPr>
        <p:blipFill>
          <a:blip r:embed="rId6"/>
          <a:stretch>
            <a:fillRect/>
          </a:stretch>
        </p:blipFill>
        <p:spPr>
          <a:xfrm>
            <a:off x="4780503" y="3050781"/>
            <a:ext cx="3066489" cy="1513834"/>
          </a:xfrm>
          <a:prstGeom prst="rect">
            <a:avLst/>
          </a:prstGeom>
        </p:spPr>
      </p:pic>
      <p:pic>
        <p:nvPicPr>
          <p:cNvPr id="11" name="Picture 10"/>
          <p:cNvPicPr>
            <a:picLocks noChangeAspect="1"/>
          </p:cNvPicPr>
          <p:nvPr/>
        </p:nvPicPr>
        <p:blipFill>
          <a:blip r:embed="rId7"/>
          <a:stretch>
            <a:fillRect/>
          </a:stretch>
        </p:blipFill>
        <p:spPr>
          <a:xfrm>
            <a:off x="4839270" y="2685453"/>
            <a:ext cx="2995932" cy="298907"/>
          </a:xfrm>
          <a:prstGeom prst="rect">
            <a:avLst/>
          </a:prstGeom>
        </p:spPr>
      </p:pic>
      <p:pic>
        <p:nvPicPr>
          <p:cNvPr id="12" name="Picture 11"/>
          <p:cNvPicPr>
            <a:picLocks noChangeAspect="1"/>
          </p:cNvPicPr>
          <p:nvPr/>
        </p:nvPicPr>
        <p:blipFill>
          <a:blip r:embed="rId8"/>
          <a:stretch>
            <a:fillRect/>
          </a:stretch>
        </p:blipFill>
        <p:spPr>
          <a:xfrm>
            <a:off x="4790552" y="743826"/>
            <a:ext cx="3014505" cy="291157"/>
          </a:xfrm>
          <a:prstGeom prst="rect">
            <a:avLst/>
          </a:prstGeom>
        </p:spPr>
      </p:pic>
      <p:sp>
        <p:nvSpPr>
          <p:cNvPr id="13" name="TextBox 12"/>
          <p:cNvSpPr txBox="1"/>
          <p:nvPr/>
        </p:nvSpPr>
        <p:spPr>
          <a:xfrm>
            <a:off x="1213339" y="4561953"/>
            <a:ext cx="6787663" cy="461665"/>
          </a:xfrm>
          <a:prstGeom prst="rect">
            <a:avLst/>
          </a:prstGeom>
          <a:noFill/>
        </p:spPr>
        <p:txBody>
          <a:bodyPr wrap="square" rtlCol="0">
            <a:spAutoFit/>
          </a:bodyPr>
          <a:lstStyle/>
          <a:p>
            <a:pPr algn="r"/>
            <a:r>
              <a:rPr lang="en-US" sz="2400" dirty="0">
                <a:solidFill>
                  <a:srgbClr val="000308"/>
                </a:solidFill>
                <a:latin typeface="Calibri" panose="020F0502020204030204" pitchFamily="34" charset="0"/>
                <a:cs typeface="Calibri" panose="020F0502020204030204" pitchFamily="34" charset="0"/>
              </a:rPr>
              <a:t>cdc.gov/</a:t>
            </a:r>
            <a:r>
              <a:rPr lang="en-US" sz="2400" dirty="0" err="1">
                <a:solidFill>
                  <a:srgbClr val="000308"/>
                </a:solidFill>
                <a:latin typeface="Calibri" panose="020F0502020204030204" pitchFamily="34" charset="0"/>
                <a:cs typeface="Calibri" panose="020F0502020204030204" pitchFamily="34" charset="0"/>
              </a:rPr>
              <a:t>drugoverdose</a:t>
            </a:r>
            <a:r>
              <a:rPr lang="en-US" sz="2400" dirty="0">
                <a:solidFill>
                  <a:srgbClr val="000308"/>
                </a:solidFill>
                <a:latin typeface="Calibri" panose="020F0502020204030204" pitchFamily="34" charset="0"/>
                <a:cs typeface="Calibri" panose="020F0502020204030204" pitchFamily="34" charset="0"/>
              </a:rPr>
              <a:t>/prescribing/clinical-tools.html</a:t>
            </a:r>
          </a:p>
        </p:txBody>
      </p:sp>
      <p:pic>
        <p:nvPicPr>
          <p:cNvPr id="14" name="Picture 13"/>
          <p:cNvPicPr>
            <a:picLocks noChangeAspect="1"/>
          </p:cNvPicPr>
          <p:nvPr/>
        </p:nvPicPr>
        <p:blipFill>
          <a:blip r:embed="rId9"/>
          <a:stretch>
            <a:fillRect/>
          </a:stretch>
        </p:blipFill>
        <p:spPr>
          <a:xfrm>
            <a:off x="1323871" y="763676"/>
            <a:ext cx="2833635" cy="3155183"/>
          </a:xfrm>
          <a:prstGeom prst="rect">
            <a:avLst/>
          </a:prstGeom>
        </p:spPr>
      </p:pic>
    </p:spTree>
    <p:extLst>
      <p:ext uri="{BB962C8B-B14F-4D97-AF65-F5344CB8AC3E}">
        <p14:creationId xmlns:p14="http://schemas.microsoft.com/office/powerpoint/2010/main" val="591447945"/>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1D5B771-B098-4130-978A-BB43E1B39D3F}"/>
              </a:ext>
            </a:extLst>
          </p:cNvPr>
          <p:cNvSpPr>
            <a:spLocks noGrp="1"/>
          </p:cNvSpPr>
          <p:nvPr>
            <p:ph type="body" sz="quarter" idx="10"/>
          </p:nvPr>
        </p:nvSpPr>
        <p:spPr>
          <a:xfrm>
            <a:off x="4991128" y="806450"/>
            <a:ext cx="2676525" cy="2736850"/>
          </a:xfrm>
        </p:spPr>
        <p:txBody>
          <a:bodyPr/>
          <a:lstStyle/>
          <a:p>
            <a:r>
              <a:rPr lang="en-US" dirty="0"/>
              <a:t>You can find a taper decision tool on the VA’s website, including example opioid tapers, including slower and faster tapers, taper plan considerations, and tips for managing opioid withdrawal, at </a:t>
            </a:r>
            <a:r>
              <a:rPr lang="en-US" dirty="0">
                <a:hlinkClick r:id="rId3"/>
              </a:rPr>
              <a:t>va.gov/PAINMANAGEMENT/</a:t>
            </a:r>
            <a:r>
              <a:rPr lang="en-US" dirty="0" err="1">
                <a:hlinkClick r:id="rId3"/>
              </a:rPr>
              <a:t>Opioid_Safety</a:t>
            </a:r>
            <a:r>
              <a:rPr lang="en-US" dirty="0">
                <a:hlinkClick r:id="rId3"/>
              </a:rPr>
              <a:t>/Clinical_Tools.asp</a:t>
            </a:r>
            <a:endParaRPr lang="en-US" dirty="0"/>
          </a:p>
        </p:txBody>
      </p:sp>
      <p:pic>
        <p:nvPicPr>
          <p:cNvPr id="4" name="Picture 3"/>
          <p:cNvPicPr>
            <a:picLocks noChangeAspect="1"/>
          </p:cNvPicPr>
          <p:nvPr/>
        </p:nvPicPr>
        <p:blipFill>
          <a:blip r:embed="rId4"/>
          <a:stretch>
            <a:fillRect/>
          </a:stretch>
        </p:blipFill>
        <p:spPr>
          <a:xfrm>
            <a:off x="1230086" y="141515"/>
            <a:ext cx="3418114" cy="4510873"/>
          </a:xfrm>
          <a:prstGeom prst="rect">
            <a:avLst/>
          </a:prstGeom>
        </p:spPr>
      </p:pic>
      <p:pic>
        <p:nvPicPr>
          <p:cNvPr id="6" name="Picture 5"/>
          <p:cNvPicPr>
            <a:picLocks noChangeAspect="1"/>
          </p:cNvPicPr>
          <p:nvPr/>
        </p:nvPicPr>
        <p:blipFill>
          <a:blip r:embed="rId5"/>
          <a:stretch>
            <a:fillRect/>
          </a:stretch>
        </p:blipFill>
        <p:spPr>
          <a:xfrm>
            <a:off x="4811487" y="185058"/>
            <a:ext cx="3035806" cy="4447233"/>
          </a:xfrm>
          <a:prstGeom prst="rect">
            <a:avLst/>
          </a:prstGeom>
        </p:spPr>
      </p:pic>
      <p:sp>
        <p:nvSpPr>
          <p:cNvPr id="3" name="TextBox 2"/>
          <p:cNvSpPr txBox="1"/>
          <p:nvPr/>
        </p:nvSpPr>
        <p:spPr>
          <a:xfrm>
            <a:off x="2027255" y="4662435"/>
            <a:ext cx="5877635" cy="369332"/>
          </a:xfrm>
          <a:prstGeom prst="rect">
            <a:avLst/>
          </a:prstGeom>
          <a:noFill/>
        </p:spPr>
        <p:txBody>
          <a:bodyPr wrap="none" rtlCol="0">
            <a:spAutoFit/>
          </a:bodyPr>
          <a:lstStyle/>
          <a:p>
            <a:r>
              <a:rPr lang="en-US" dirty="0">
                <a:solidFill>
                  <a:srgbClr val="000000"/>
                </a:solidFill>
                <a:latin typeface="Calibri" panose="020F0502020204030204" pitchFamily="34" charset="0"/>
              </a:rPr>
              <a:t>va.gov/PAINMANAGEMENT/</a:t>
            </a:r>
            <a:r>
              <a:rPr lang="en-US" dirty="0" err="1">
                <a:solidFill>
                  <a:srgbClr val="000000"/>
                </a:solidFill>
                <a:latin typeface="Calibri" panose="020F0502020204030204" pitchFamily="34" charset="0"/>
              </a:rPr>
              <a:t>Opioid_Safety</a:t>
            </a:r>
            <a:r>
              <a:rPr lang="en-US" dirty="0">
                <a:solidFill>
                  <a:srgbClr val="000000"/>
                </a:solidFill>
                <a:latin typeface="Calibri" panose="020F0502020204030204" pitchFamily="34" charset="0"/>
              </a:rPr>
              <a:t>/Clinical_Tools.asp</a:t>
            </a:r>
          </a:p>
        </p:txBody>
      </p:sp>
    </p:spTree>
    <p:extLst>
      <p:ext uri="{BB962C8B-B14F-4D97-AF65-F5344CB8AC3E}">
        <p14:creationId xmlns:p14="http://schemas.microsoft.com/office/powerpoint/2010/main" val="1168692960"/>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79E862-7494-44C7-A45C-E166A132E960}"/>
              </a:ext>
            </a:extLst>
          </p:cNvPr>
          <p:cNvSpPr>
            <a:spLocks noGrp="1"/>
          </p:cNvSpPr>
          <p:nvPr>
            <p:ph type="title"/>
          </p:nvPr>
        </p:nvSpPr>
        <p:spPr/>
        <p:txBody>
          <a:bodyPr/>
          <a:lstStyle/>
          <a:p>
            <a:r>
              <a:rPr lang="en-US" dirty="0"/>
              <a:t>SAMHSA Providers Clinical Support System (PCSS)</a:t>
            </a:r>
          </a:p>
        </p:txBody>
      </p:sp>
      <p:pic>
        <p:nvPicPr>
          <p:cNvPr id="6" name="Picture 5"/>
          <p:cNvPicPr/>
          <p:nvPr/>
        </p:nvPicPr>
        <p:blipFill rotWithShape="1">
          <a:blip r:embed="rId3"/>
          <a:srcRect t="8806" r="1053" b="4561"/>
          <a:stretch/>
        </p:blipFill>
        <p:spPr bwMode="auto">
          <a:xfrm>
            <a:off x="516308" y="810829"/>
            <a:ext cx="6682154" cy="3521841"/>
          </a:xfrm>
          <a:prstGeom prst="rect">
            <a:avLst/>
          </a:prstGeom>
          <a:ln>
            <a:noFill/>
          </a:ln>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9F1A965E-8598-4580-8D35-B1D52FC4863D}"/>
              </a:ext>
            </a:extLst>
          </p:cNvPr>
          <p:cNvSpPr txBox="1"/>
          <p:nvPr/>
        </p:nvSpPr>
        <p:spPr>
          <a:xfrm>
            <a:off x="3624263" y="4680716"/>
            <a:ext cx="1895475" cy="369332"/>
          </a:xfrm>
          <a:prstGeom prst="rect">
            <a:avLst/>
          </a:prstGeom>
          <a:noFill/>
        </p:spPr>
        <p:txBody>
          <a:bodyPr wrap="square" rtlCol="0">
            <a:spAutoFit/>
          </a:bodyPr>
          <a:lstStyle/>
          <a:p>
            <a:r>
              <a:rPr lang="en-US" dirty="0">
                <a:solidFill>
                  <a:srgbClr val="000000"/>
                </a:solidFill>
                <a:latin typeface="Calibri" panose="020F0502020204030204" pitchFamily="34" charset="0"/>
              </a:rPr>
              <a:t>www.pcssnow.org</a:t>
            </a:r>
          </a:p>
        </p:txBody>
      </p:sp>
    </p:spTree>
    <p:extLst>
      <p:ext uri="{BB962C8B-B14F-4D97-AF65-F5344CB8AC3E}">
        <p14:creationId xmlns:p14="http://schemas.microsoft.com/office/powerpoint/2010/main" val="129415412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21C287D-1327-45DA-B37D-95E6F6BD9BD8}"/>
              </a:ext>
            </a:extLst>
          </p:cNvPr>
          <p:cNvSpPr>
            <a:spLocks noGrp="1"/>
          </p:cNvSpPr>
          <p:nvPr>
            <p:ph type="title"/>
          </p:nvPr>
        </p:nvSpPr>
        <p:spPr/>
        <p:txBody>
          <a:bodyPr/>
          <a:lstStyle/>
          <a:p>
            <a:r>
              <a:rPr lang="en-US" dirty="0"/>
              <a:t>SAMHSA: Additional Provider Resources</a:t>
            </a:r>
          </a:p>
        </p:txBody>
      </p:sp>
      <p:pic>
        <p:nvPicPr>
          <p:cNvPr id="5" name="Picture 4"/>
          <p:cNvPicPr/>
          <p:nvPr/>
        </p:nvPicPr>
        <p:blipFill rotWithShape="1">
          <a:blip r:embed="rId3"/>
          <a:srcRect t="7564" r="1053" b="6432"/>
          <a:stretch/>
        </p:blipFill>
        <p:spPr bwMode="auto">
          <a:xfrm>
            <a:off x="457200" y="782463"/>
            <a:ext cx="6904104" cy="3808785"/>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908A865C-8A78-4295-8F24-2D3F373378CA}"/>
              </a:ext>
            </a:extLst>
          </p:cNvPr>
          <p:cNvSpPr txBox="1"/>
          <p:nvPr/>
        </p:nvSpPr>
        <p:spPr>
          <a:xfrm>
            <a:off x="3055144" y="4681934"/>
            <a:ext cx="3033713" cy="369332"/>
          </a:xfrm>
          <a:prstGeom prst="rect">
            <a:avLst/>
          </a:prstGeom>
          <a:noFill/>
        </p:spPr>
        <p:txBody>
          <a:bodyPr wrap="square" rtlCol="0">
            <a:spAutoFit/>
          </a:bodyPr>
          <a:lstStyle/>
          <a:p>
            <a:r>
              <a:rPr lang="en-US" dirty="0">
                <a:solidFill>
                  <a:srgbClr val="000000"/>
                </a:solidFill>
                <a:latin typeface="Calibri" panose="020F0502020204030204" pitchFamily="34" charset="0"/>
              </a:rPr>
              <a:t>samhsa.gov/find-treatment</a:t>
            </a:r>
          </a:p>
        </p:txBody>
      </p:sp>
    </p:spTree>
    <p:extLst>
      <p:ext uri="{BB962C8B-B14F-4D97-AF65-F5344CB8AC3E}">
        <p14:creationId xmlns:p14="http://schemas.microsoft.com/office/powerpoint/2010/main" val="2924590187"/>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4E91781-AAE9-4DBE-86C9-3023349F404F}"/>
              </a:ext>
            </a:extLst>
          </p:cNvPr>
          <p:cNvSpPr>
            <a:spLocks noGrp="1"/>
          </p:cNvSpPr>
          <p:nvPr>
            <p:ph type="title"/>
          </p:nvPr>
        </p:nvSpPr>
        <p:spPr/>
        <p:txBody>
          <a:bodyPr/>
          <a:lstStyle/>
          <a:p>
            <a:r>
              <a:rPr lang="en-US" dirty="0"/>
              <a:t>Taper Resources on HHS.gov</a:t>
            </a:r>
          </a:p>
        </p:txBody>
      </p:sp>
      <p:pic>
        <p:nvPicPr>
          <p:cNvPr id="4" name="Picture 3"/>
          <p:cNvPicPr/>
          <p:nvPr/>
        </p:nvPicPr>
        <p:blipFill rotWithShape="1">
          <a:blip r:embed="rId3"/>
          <a:srcRect t="8116" r="1053" b="6432"/>
          <a:stretch/>
        </p:blipFill>
        <p:spPr bwMode="auto">
          <a:xfrm>
            <a:off x="687720" y="915968"/>
            <a:ext cx="7173046" cy="3817536"/>
          </a:xfrm>
          <a:prstGeom prst="rect">
            <a:avLst/>
          </a:prstGeom>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247790B0-7E3B-4BA6-8B23-3C129B18AB79}"/>
              </a:ext>
            </a:extLst>
          </p:cNvPr>
          <p:cNvSpPr txBox="1"/>
          <p:nvPr/>
        </p:nvSpPr>
        <p:spPr>
          <a:xfrm>
            <a:off x="3651647" y="4733504"/>
            <a:ext cx="1840707" cy="369332"/>
          </a:xfrm>
          <a:prstGeom prst="rect">
            <a:avLst/>
          </a:prstGeom>
          <a:noFill/>
        </p:spPr>
        <p:txBody>
          <a:bodyPr wrap="square" rtlCol="0">
            <a:spAutoFit/>
          </a:bodyPr>
          <a:lstStyle/>
          <a:p>
            <a:r>
              <a:rPr lang="en-US" dirty="0">
                <a:solidFill>
                  <a:srgbClr val="000000"/>
                </a:solidFill>
                <a:latin typeface="Calibri" panose="020F0502020204030204" pitchFamily="34" charset="0"/>
              </a:rPr>
              <a:t>hhs.gov/opioids</a:t>
            </a:r>
          </a:p>
        </p:txBody>
      </p:sp>
    </p:spTree>
    <p:extLst>
      <p:ext uri="{BB962C8B-B14F-4D97-AF65-F5344CB8AC3E}">
        <p14:creationId xmlns:p14="http://schemas.microsoft.com/office/powerpoint/2010/main" val="214744678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3A4043-D89F-4AE0-BE13-E7217A26A4ED}"/>
              </a:ext>
            </a:extLst>
          </p:cNvPr>
          <p:cNvSpPr>
            <a:spLocks noGrp="1"/>
          </p:cNvSpPr>
          <p:nvPr>
            <p:ph type="title"/>
          </p:nvPr>
        </p:nvSpPr>
        <p:spPr/>
        <p:txBody>
          <a:bodyPr/>
          <a:lstStyle/>
          <a:p>
            <a:r>
              <a:rPr lang="en-US" dirty="0"/>
              <a:t>Link to HHS Taper Guide</a:t>
            </a:r>
          </a:p>
        </p:txBody>
      </p:sp>
      <p:sp>
        <p:nvSpPr>
          <p:cNvPr id="6" name="Text Placeholder 5">
            <a:extLst>
              <a:ext uri="{FF2B5EF4-FFF2-40B4-BE49-F238E27FC236}">
                <a16:creationId xmlns:a16="http://schemas.microsoft.com/office/drawing/2014/main" id="{613815C7-F6CB-45F8-A118-87B2F6C4600B}"/>
              </a:ext>
            </a:extLst>
          </p:cNvPr>
          <p:cNvSpPr>
            <a:spLocks noGrp="1"/>
          </p:cNvSpPr>
          <p:nvPr>
            <p:ph type="body" sz="quarter" idx="10"/>
          </p:nvPr>
        </p:nvSpPr>
        <p:spPr/>
        <p:txBody>
          <a:bodyPr/>
          <a:lstStyle/>
          <a:p>
            <a:r>
              <a:rPr lang="en-US" dirty="0">
                <a:solidFill>
                  <a:srgbClr val="000308"/>
                </a:solidFill>
                <a:cs typeface="Calibri" panose="020F0502020204030204" pitchFamily="34" charset="0"/>
              </a:rPr>
              <a:t>hhs.gov/opioids/sites/default/files/2019-10/Dosage_Reduction_Discontinuation.pdf</a:t>
            </a:r>
          </a:p>
        </p:txBody>
      </p:sp>
      <p:pic>
        <p:nvPicPr>
          <p:cNvPr id="5" name="Picture 4"/>
          <p:cNvPicPr/>
          <p:nvPr/>
        </p:nvPicPr>
        <p:blipFill rotWithShape="1">
          <a:blip r:embed="rId3"/>
          <a:srcRect t="8457" r="1053" b="4560"/>
          <a:stretch/>
        </p:blipFill>
        <p:spPr bwMode="auto">
          <a:xfrm>
            <a:off x="525156" y="781051"/>
            <a:ext cx="6627202" cy="3841192"/>
          </a:xfrm>
          <a:prstGeom prst="rect">
            <a:avLst/>
          </a:prstGeom>
          <a:ln>
            <a:noFill/>
          </a:ln>
          <a:extLst>
            <a:ext uri="{53640926-AAD7-44D8-BBD7-CCE9431645EC}">
              <a14:shadowObscured xmlns:a14="http://schemas.microsoft.com/office/drawing/2010/main"/>
            </a:ext>
          </a:extLst>
        </p:spPr>
      </p:pic>
      <p:sp>
        <p:nvSpPr>
          <p:cNvPr id="2" name="TextBox 1"/>
          <p:cNvSpPr txBox="1"/>
          <p:nvPr/>
        </p:nvSpPr>
        <p:spPr>
          <a:xfrm>
            <a:off x="1192260" y="4622243"/>
            <a:ext cx="6759479" cy="323165"/>
          </a:xfrm>
          <a:prstGeom prst="rect">
            <a:avLst/>
          </a:prstGeom>
          <a:noFill/>
        </p:spPr>
        <p:txBody>
          <a:bodyPr wrap="none" rtlCol="0">
            <a:spAutoFit/>
          </a:bodyPr>
          <a:lstStyle/>
          <a:p>
            <a:r>
              <a:rPr lang="en-US" sz="1500" dirty="0">
                <a:solidFill>
                  <a:srgbClr val="000308"/>
                </a:solidFill>
                <a:latin typeface="Calibri" panose="020F0502020204030204" pitchFamily="34" charset="0"/>
                <a:cs typeface="Calibri" panose="020F0502020204030204" pitchFamily="34" charset="0"/>
              </a:rPr>
              <a:t>hhs.gov/opioids/sites/default/files/2019-10/Dosage_Reduction_Discontinuation.pdf</a:t>
            </a:r>
          </a:p>
        </p:txBody>
      </p:sp>
    </p:spTree>
    <p:extLst>
      <p:ext uri="{BB962C8B-B14F-4D97-AF65-F5344CB8AC3E}">
        <p14:creationId xmlns:p14="http://schemas.microsoft.com/office/powerpoint/2010/main" val="2208528071"/>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1384-1359-47A5-858D-D5E09C810773}"/>
              </a:ext>
            </a:extLst>
          </p:cNvPr>
          <p:cNvSpPr>
            <a:spLocks noGrp="1"/>
          </p:cNvSpPr>
          <p:nvPr>
            <p:ph type="title"/>
          </p:nvPr>
        </p:nvSpPr>
        <p:spPr/>
        <p:txBody>
          <a:bodyPr/>
          <a:lstStyle/>
          <a:p>
            <a:r>
              <a:rPr lang="en-US" dirty="0"/>
              <a:t>To Ask a Question  </a:t>
            </a:r>
          </a:p>
        </p:txBody>
      </p:sp>
      <p:sp>
        <p:nvSpPr>
          <p:cNvPr id="3" name="Text Placeholder 2">
            <a:extLst>
              <a:ext uri="{FF2B5EF4-FFF2-40B4-BE49-F238E27FC236}">
                <a16:creationId xmlns:a16="http://schemas.microsoft.com/office/drawing/2014/main" id="{E4CFFAA1-D945-42C7-A290-2A5E29B8E9E3}"/>
              </a:ext>
            </a:extLst>
          </p:cNvPr>
          <p:cNvSpPr>
            <a:spLocks noGrp="1"/>
          </p:cNvSpPr>
          <p:nvPr>
            <p:ph type="body" sz="quarter" idx="10"/>
          </p:nvPr>
        </p:nvSpPr>
        <p:spPr/>
        <p:txBody>
          <a:bodyPr/>
          <a:lstStyle/>
          <a:p>
            <a:pPr eaLnBrk="1" hangingPunct="1"/>
            <a:r>
              <a:rPr lang="en-US" altLang="en-US" sz="1867" dirty="0">
                <a:solidFill>
                  <a:srgbClr val="000000"/>
                </a:solidFill>
              </a:rPr>
              <a:t>Using the Webinar System</a:t>
            </a:r>
          </a:p>
          <a:p>
            <a:pPr lvl="1" eaLnBrk="1" hangingPunct="1">
              <a:buSzTx/>
            </a:pPr>
            <a:r>
              <a:rPr lang="en-US" altLang="en-US" sz="1867" dirty="0">
                <a:solidFill>
                  <a:srgbClr val="000000"/>
                </a:solidFill>
              </a:rPr>
              <a:t>Click on the </a:t>
            </a:r>
            <a:r>
              <a:rPr lang="en-US" altLang="en-US" sz="1867" b="1" dirty="0">
                <a:solidFill>
                  <a:srgbClr val="0000FF"/>
                </a:solidFill>
              </a:rPr>
              <a:t>Q&amp;A</a:t>
            </a:r>
            <a:r>
              <a:rPr lang="en-US" altLang="en-US" sz="1867" dirty="0">
                <a:solidFill>
                  <a:srgbClr val="0000FF"/>
                </a:solidFill>
              </a:rPr>
              <a:t> </a:t>
            </a:r>
            <a:r>
              <a:rPr lang="en-US" altLang="en-US" sz="1867" dirty="0">
                <a:solidFill>
                  <a:srgbClr val="000000"/>
                </a:solidFill>
              </a:rPr>
              <a:t>button in the Zoom webinar system.</a:t>
            </a:r>
          </a:p>
          <a:p>
            <a:pPr lvl="1" eaLnBrk="1" hangingPunct="1">
              <a:buSzTx/>
            </a:pPr>
            <a:r>
              <a:rPr lang="en-US" altLang="en-US" sz="1867" dirty="0">
                <a:solidFill>
                  <a:srgbClr val="000000"/>
                </a:solidFill>
              </a:rPr>
              <a:t>Type your question in the </a:t>
            </a:r>
            <a:r>
              <a:rPr lang="en-US" altLang="en-US" sz="1867" b="1" dirty="0">
                <a:solidFill>
                  <a:srgbClr val="0000FF"/>
                </a:solidFill>
              </a:rPr>
              <a:t>Q&amp;A </a:t>
            </a:r>
            <a:r>
              <a:rPr lang="en-US" altLang="en-US" sz="1867" dirty="0">
                <a:solidFill>
                  <a:srgbClr val="000000"/>
                </a:solidFill>
              </a:rPr>
              <a:t>box.</a:t>
            </a:r>
          </a:p>
          <a:p>
            <a:pPr lvl="1" eaLnBrk="1" hangingPunct="1">
              <a:buSzTx/>
            </a:pPr>
            <a:r>
              <a:rPr lang="en-US" altLang="en-US" sz="1867" dirty="0">
                <a:solidFill>
                  <a:srgbClr val="000000"/>
                </a:solidFill>
              </a:rPr>
              <a:t>Submit your question.</a:t>
            </a:r>
          </a:p>
          <a:p>
            <a:pPr lvl="1" eaLnBrk="1" hangingPunct="1">
              <a:buSzTx/>
            </a:pPr>
            <a:r>
              <a:rPr lang="en-US" altLang="en-US" sz="1867" dirty="0">
                <a:solidFill>
                  <a:srgbClr val="000000"/>
                </a:solidFill>
              </a:rPr>
              <a:t>Please do not submit a question using the chat button.</a:t>
            </a:r>
          </a:p>
          <a:p>
            <a:pPr eaLnBrk="1" hangingPunct="1"/>
            <a:r>
              <a:rPr lang="en-US" altLang="en-US" sz="1867" dirty="0">
                <a:solidFill>
                  <a:srgbClr val="000000"/>
                </a:solidFill>
              </a:rPr>
              <a:t>For media questions, please contact CDC Media Relations at </a:t>
            </a:r>
          </a:p>
          <a:p>
            <a:pPr marL="0" indent="0" eaLnBrk="1" hangingPunct="1">
              <a:buNone/>
            </a:pPr>
            <a:r>
              <a:rPr lang="en-US" altLang="en-US" sz="1867" dirty="0">
                <a:solidFill>
                  <a:srgbClr val="000000"/>
                </a:solidFill>
              </a:rPr>
              <a:t>       404-639-3286 or send an email to </a:t>
            </a:r>
            <a:r>
              <a:rPr lang="en-US" altLang="en-US" sz="1867" dirty="0">
                <a:solidFill>
                  <a:srgbClr val="0000FF"/>
                </a:solidFill>
                <a:hlinkClick r:id="rId3">
                  <a:extLst>
                    <a:ext uri="{A12FA001-AC4F-418D-AE19-62706E023703}">
                      <ahyp:hlinkClr xmlns:ahyp="http://schemas.microsoft.com/office/drawing/2018/hyperlinkcolor" val="tx"/>
                    </a:ext>
                  </a:extLst>
                </a:hlinkClick>
              </a:rPr>
              <a:t>media@cdc.gov</a:t>
            </a:r>
            <a:r>
              <a:rPr lang="en-US" altLang="en-US" sz="1867" dirty="0">
                <a:solidFill>
                  <a:srgbClr val="000000"/>
                </a:solidFill>
              </a:rPr>
              <a:t>.</a:t>
            </a:r>
          </a:p>
          <a:p>
            <a:pPr eaLnBrk="1" hangingPunct="1"/>
            <a:r>
              <a:rPr lang="en-US" altLang="en-US" sz="1867" dirty="0">
                <a:solidFill>
                  <a:srgbClr val="000000"/>
                </a:solidFill>
              </a:rPr>
              <a:t>If you are a patient, please refer your questions to your healthcare provider. </a:t>
            </a:r>
          </a:p>
          <a:p>
            <a:pPr marL="0" indent="0">
              <a:buNone/>
            </a:pPr>
            <a:endParaRPr lang="en-US" dirty="0"/>
          </a:p>
        </p:txBody>
      </p:sp>
    </p:spTree>
    <p:extLst>
      <p:ext uri="{BB962C8B-B14F-4D97-AF65-F5344CB8AC3E}">
        <p14:creationId xmlns:p14="http://schemas.microsoft.com/office/powerpoint/2010/main" val="4122141326"/>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1384-1359-47A5-858D-D5E09C810773}"/>
              </a:ext>
            </a:extLst>
          </p:cNvPr>
          <p:cNvSpPr>
            <a:spLocks noGrp="1"/>
          </p:cNvSpPr>
          <p:nvPr>
            <p:ph type="title"/>
          </p:nvPr>
        </p:nvSpPr>
        <p:spPr/>
        <p:txBody>
          <a:bodyPr/>
          <a:lstStyle/>
          <a:p>
            <a:r>
              <a:rPr lang="en-US" dirty="0"/>
              <a:t>Today’s Webinar Will Be Available On-Demand</a:t>
            </a:r>
          </a:p>
        </p:txBody>
      </p:sp>
      <p:sp>
        <p:nvSpPr>
          <p:cNvPr id="3" name="Text Placeholder 2">
            <a:extLst>
              <a:ext uri="{FF2B5EF4-FFF2-40B4-BE49-F238E27FC236}">
                <a16:creationId xmlns:a16="http://schemas.microsoft.com/office/drawing/2014/main" id="{E4CFFAA1-D945-42C7-A290-2A5E29B8E9E3}"/>
              </a:ext>
            </a:extLst>
          </p:cNvPr>
          <p:cNvSpPr>
            <a:spLocks noGrp="1"/>
          </p:cNvSpPr>
          <p:nvPr>
            <p:ph type="body" sz="quarter" idx="10"/>
          </p:nvPr>
        </p:nvSpPr>
        <p:spPr/>
        <p:txBody>
          <a:bodyPr/>
          <a:lstStyle/>
          <a:p>
            <a:pPr marL="0" indent="0" defTabSz="513114" fontAlgn="auto">
              <a:buNone/>
              <a:defRPr/>
            </a:pPr>
            <a:r>
              <a:rPr lang="en-US" b="1" dirty="0">
                <a:solidFill>
                  <a:srgbClr val="000000"/>
                </a:solidFill>
                <a:latin typeface="Myriad Web Pro" pitchFamily="34" charset="0"/>
                <a:ea typeface="ＭＳ Ｐゴシック" pitchFamily="34" charset="-128"/>
              </a:rPr>
              <a:t>When:  </a:t>
            </a:r>
            <a:r>
              <a:rPr lang="en-US" dirty="0">
                <a:solidFill>
                  <a:srgbClr val="000000"/>
                </a:solidFill>
                <a:latin typeface="Myriad Web Pro" pitchFamily="34" charset="0"/>
                <a:ea typeface="ＭＳ Ｐゴシック" pitchFamily="34" charset="-128"/>
              </a:rPr>
              <a:t>A few days after the live call</a:t>
            </a:r>
          </a:p>
          <a:p>
            <a:pPr marL="0" indent="0" defTabSz="513114" fontAlgn="auto">
              <a:buNone/>
              <a:defRPr/>
            </a:pPr>
            <a:endParaRPr lang="en-US" b="1" dirty="0">
              <a:solidFill>
                <a:srgbClr val="000000"/>
              </a:solidFill>
              <a:latin typeface="Myriad Web Pro" pitchFamily="34" charset="0"/>
              <a:ea typeface="ＭＳ Ｐゴシック" pitchFamily="34" charset="-128"/>
            </a:endParaRPr>
          </a:p>
          <a:p>
            <a:pPr marL="0" indent="0" defTabSz="513114" fontAlgn="auto">
              <a:buNone/>
              <a:defRPr/>
            </a:pPr>
            <a:r>
              <a:rPr lang="en-US" b="1" dirty="0">
                <a:solidFill>
                  <a:srgbClr val="000000"/>
                </a:solidFill>
                <a:latin typeface="Myriad Web Pro" pitchFamily="34" charset="0"/>
                <a:ea typeface="ＭＳ Ｐゴシック" pitchFamily="34" charset="-128"/>
              </a:rPr>
              <a:t>What:  </a:t>
            </a:r>
            <a:r>
              <a:rPr lang="en-US" dirty="0">
                <a:solidFill>
                  <a:srgbClr val="000000"/>
                </a:solidFill>
                <a:latin typeface="Myriad Web Pro" pitchFamily="34" charset="0"/>
                <a:ea typeface="ＭＳ Ｐゴシック" pitchFamily="34" charset="-128"/>
              </a:rPr>
              <a:t>Video with closed captioning</a:t>
            </a:r>
          </a:p>
          <a:p>
            <a:pPr marL="0" indent="0" defTabSz="513114" fontAlgn="auto">
              <a:buNone/>
              <a:defRPr/>
            </a:pPr>
            <a:endParaRPr lang="en-US" b="1" dirty="0">
              <a:solidFill>
                <a:srgbClr val="000000"/>
              </a:solidFill>
              <a:latin typeface="Myriad Web Pro" pitchFamily="34" charset="0"/>
              <a:ea typeface="ＭＳ Ｐゴシック" pitchFamily="34" charset="-128"/>
            </a:endParaRPr>
          </a:p>
          <a:p>
            <a:pPr marL="0" indent="0" defTabSz="513114" fontAlgn="auto">
              <a:buNone/>
              <a:defRPr/>
            </a:pPr>
            <a:r>
              <a:rPr lang="en-US" b="1" dirty="0">
                <a:solidFill>
                  <a:srgbClr val="000000"/>
                </a:solidFill>
                <a:latin typeface="Myriad Web Pro" pitchFamily="34" charset="0"/>
                <a:ea typeface="ＭＳ Ｐゴシック" pitchFamily="34" charset="-128"/>
              </a:rPr>
              <a:t>Where:  </a:t>
            </a:r>
            <a:r>
              <a:rPr lang="en-US" dirty="0">
                <a:solidFill>
                  <a:srgbClr val="000000"/>
                </a:solidFill>
                <a:latin typeface="Myriad Web Pro" pitchFamily="34" charset="0"/>
                <a:ea typeface="ＭＳ Ｐゴシック" pitchFamily="34" charset="-128"/>
              </a:rPr>
              <a:t>On the COCA Call webpage at</a:t>
            </a:r>
          </a:p>
          <a:p>
            <a:pPr marL="0" indent="0" defTabSz="513114" fontAlgn="auto">
              <a:buNone/>
              <a:defRPr/>
            </a:pPr>
            <a:r>
              <a:rPr lang="en-US" dirty="0">
                <a:solidFill>
                  <a:schemeClr val="accent1">
                    <a:lumMod val="75000"/>
                  </a:schemeClr>
                </a:solidFill>
                <a:latin typeface="Myriad Web Pro" pitchFamily="34" charset="0"/>
                <a:ea typeface="ＭＳ Ｐゴシック" pitchFamily="34" charset="-128"/>
                <a:hlinkClick r:id="rId3"/>
              </a:rPr>
              <a:t>https://emergency.cdc.gov/coca/calls/2020/callinfo_013020.asp</a:t>
            </a:r>
            <a:endParaRPr lang="en-US" dirty="0">
              <a:solidFill>
                <a:schemeClr val="accent1">
                  <a:lumMod val="75000"/>
                </a:schemeClr>
              </a:solidFill>
              <a:latin typeface="Myriad Web Pro" pitchFamily="34" charset="0"/>
              <a:ea typeface="ＭＳ Ｐゴシック" pitchFamily="34" charset="-128"/>
            </a:endParaRPr>
          </a:p>
          <a:p>
            <a:pPr marL="0" indent="0" defTabSz="513114" fontAlgn="auto">
              <a:buNone/>
              <a:defRPr/>
            </a:pPr>
            <a:endParaRPr lang="en-US" dirty="0">
              <a:solidFill>
                <a:schemeClr val="accent1">
                  <a:lumMod val="75000"/>
                </a:schemeClr>
              </a:solidFill>
              <a:latin typeface="Myriad Web Pro" pitchFamily="34" charset="0"/>
              <a:ea typeface="ＭＳ Ｐゴシック" pitchFamily="34" charset="-128"/>
            </a:endParaRPr>
          </a:p>
          <a:p>
            <a:pPr marL="0" indent="0">
              <a:buNone/>
            </a:pPr>
            <a:endParaRPr lang="en-US" dirty="0"/>
          </a:p>
        </p:txBody>
      </p:sp>
    </p:spTree>
    <p:extLst>
      <p:ext uri="{BB962C8B-B14F-4D97-AF65-F5344CB8AC3E}">
        <p14:creationId xmlns:p14="http://schemas.microsoft.com/office/powerpoint/2010/main" val="2293926018"/>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03412" y="0"/>
            <a:ext cx="8229600" cy="857250"/>
          </a:xfrm>
        </p:spPr>
        <p:txBody>
          <a:bodyPr/>
          <a:lstStyle/>
          <a:p>
            <a:r>
              <a:rPr lang="en-US" dirty="0"/>
              <a:t>Continuing Education  </a:t>
            </a:r>
          </a:p>
        </p:txBody>
      </p:sp>
      <p:sp>
        <p:nvSpPr>
          <p:cNvPr id="3" name="Content Placeholder 2"/>
          <p:cNvSpPr>
            <a:spLocks noGrp="1"/>
          </p:cNvSpPr>
          <p:nvPr>
            <p:ph type="body" sz="quarter" idx="10"/>
          </p:nvPr>
        </p:nvSpPr>
        <p:spPr>
          <a:xfrm>
            <a:off x="437989" y="857250"/>
            <a:ext cx="8483173" cy="4068216"/>
          </a:xfrm>
        </p:spPr>
        <p:txBody>
          <a:bodyPr/>
          <a:lstStyle/>
          <a:p>
            <a:pPr marL="0" indent="0" defTabSz="384917" fontAlgn="auto">
              <a:buNone/>
              <a:defRPr/>
            </a:pPr>
            <a:r>
              <a:rPr lang="en-US" sz="1700" dirty="0">
                <a:solidFill>
                  <a:srgbClr val="000000"/>
                </a:solidFill>
                <a:latin typeface="Myriad Web Pro" pitchFamily="34" charset="0"/>
                <a:ea typeface="ＭＳ Ｐゴシック" pitchFamily="34" charset="-128"/>
              </a:rPr>
              <a:t>All continuing education for COCA Calls are issued online through the CDC Training &amp; Continuing Education Online system at </a:t>
            </a:r>
            <a:r>
              <a:rPr lang="en-US" sz="1700" u="sng" dirty="0">
                <a:solidFill>
                  <a:srgbClr val="0000FF"/>
                </a:solidFill>
                <a:latin typeface="Myriad Web Pro" pitchFamily="34" charset="0"/>
                <a:ea typeface="ＭＳ Ｐゴシック" pitchFamily="34" charset="-128"/>
                <a:hlinkClick r:id="rId3">
                  <a:extLst>
                    <a:ext uri="{A12FA001-AC4F-418D-AE19-62706E023703}">
                      <ahyp:hlinkClr xmlns:ahyp="http://schemas.microsoft.com/office/drawing/2018/hyperlinkcolor" val="tx"/>
                    </a:ext>
                  </a:extLst>
                </a:hlinkClick>
              </a:rPr>
              <a:t>https://tceols.cdc.gov/</a:t>
            </a:r>
            <a:endParaRPr lang="en-US" sz="1700" dirty="0">
              <a:solidFill>
                <a:srgbClr val="0000FF"/>
              </a:solidFill>
              <a:latin typeface="Myriad Web Pro" pitchFamily="34" charset="0"/>
              <a:ea typeface="ＭＳ Ｐゴシック" pitchFamily="34" charset="-128"/>
            </a:endParaRPr>
          </a:p>
          <a:p>
            <a:pPr marL="0" indent="0" defTabSz="384917" fontAlgn="auto">
              <a:buNone/>
              <a:defRPr/>
            </a:pPr>
            <a:endParaRPr lang="en-US" sz="1700" dirty="0">
              <a:solidFill>
                <a:srgbClr val="000000"/>
              </a:solidFill>
            </a:endParaRPr>
          </a:p>
          <a:p>
            <a:pPr marL="0" indent="0" defTabSz="384917" fontAlgn="auto">
              <a:buNone/>
              <a:defRPr/>
            </a:pPr>
            <a:r>
              <a:rPr lang="en-US" sz="1700" dirty="0">
                <a:solidFill>
                  <a:srgbClr val="000000"/>
                </a:solidFill>
                <a:latin typeface="Myriad Web Pro" pitchFamily="34" charset="0"/>
                <a:ea typeface="ＭＳ Ｐゴシック" pitchFamily="34" charset="-128"/>
              </a:rPr>
              <a:t>Those who participated in today’s COCA Call and who wish to receive continuing education should complete the online evaluation by </a:t>
            </a:r>
            <a:r>
              <a:rPr lang="en-US" sz="1700" b="1" dirty="0">
                <a:solidFill>
                  <a:srgbClr val="000000"/>
                </a:solidFill>
                <a:latin typeface="Myriad Web Pro" pitchFamily="34" charset="0"/>
                <a:ea typeface="ＭＳ Ｐゴシック" pitchFamily="34" charset="-128"/>
              </a:rPr>
              <a:t>March 2, 2020, </a:t>
            </a:r>
            <a:r>
              <a:rPr lang="en-US" sz="1700" dirty="0">
                <a:solidFill>
                  <a:srgbClr val="000000"/>
                </a:solidFill>
                <a:latin typeface="Myriad Web Pro" pitchFamily="34" charset="0"/>
                <a:ea typeface="ＭＳ Ｐゴシック" pitchFamily="34" charset="-128"/>
              </a:rPr>
              <a:t>with the course code </a:t>
            </a:r>
            <a:r>
              <a:rPr lang="en-US" sz="1700" b="1" dirty="0">
                <a:solidFill>
                  <a:srgbClr val="000000"/>
                </a:solidFill>
                <a:latin typeface="Myriad Web Pro" pitchFamily="34" charset="0"/>
                <a:ea typeface="ＭＳ Ｐゴシック" pitchFamily="34" charset="-128"/>
              </a:rPr>
              <a:t>WC2922</a:t>
            </a:r>
            <a:r>
              <a:rPr lang="en-US" sz="1700" dirty="0">
                <a:solidFill>
                  <a:srgbClr val="000000"/>
                </a:solidFill>
                <a:latin typeface="Myriad Web Pro" pitchFamily="34" charset="0"/>
                <a:ea typeface="ＭＳ Ｐゴシック" pitchFamily="34" charset="-128"/>
              </a:rPr>
              <a:t>.  The access code is </a:t>
            </a:r>
            <a:r>
              <a:rPr lang="en-US" sz="1700" b="1" dirty="0">
                <a:solidFill>
                  <a:srgbClr val="000000"/>
                </a:solidFill>
                <a:latin typeface="Myriad Web Pro" pitchFamily="34" charset="0"/>
                <a:ea typeface="ＭＳ Ｐゴシック" pitchFamily="34" charset="-128"/>
              </a:rPr>
              <a:t>COCA013020. </a:t>
            </a:r>
            <a:r>
              <a:rPr lang="en-US" sz="1700" dirty="0">
                <a:solidFill>
                  <a:srgbClr val="000000"/>
                </a:solidFill>
                <a:latin typeface="Myriad Web Pro" pitchFamily="34" charset="0"/>
                <a:ea typeface="ＭＳ Ｐゴシック" pitchFamily="34" charset="-128"/>
              </a:rPr>
              <a:t>Those who will participate in the on demand activity and wish to receive continuing education should complete the online evaluation between </a:t>
            </a:r>
            <a:r>
              <a:rPr lang="en-US" sz="1700" b="1" dirty="0">
                <a:solidFill>
                  <a:srgbClr val="000000"/>
                </a:solidFill>
                <a:latin typeface="Myriad Web Pro" pitchFamily="34" charset="0"/>
                <a:ea typeface="ＭＳ Ｐゴシック" pitchFamily="34" charset="-128"/>
              </a:rPr>
              <a:t>March 2, 2020, </a:t>
            </a:r>
            <a:r>
              <a:rPr lang="en-US" sz="1700" dirty="0">
                <a:solidFill>
                  <a:srgbClr val="000000"/>
                </a:solidFill>
                <a:latin typeface="Myriad Web Pro" pitchFamily="34" charset="0"/>
                <a:ea typeface="ＭＳ Ｐゴシック" pitchFamily="34" charset="-128"/>
              </a:rPr>
              <a:t>and </a:t>
            </a:r>
            <a:r>
              <a:rPr lang="en-US" sz="1700" b="1" dirty="0">
                <a:solidFill>
                  <a:srgbClr val="000000"/>
                </a:solidFill>
                <a:latin typeface="Myriad Web Pro" pitchFamily="34" charset="0"/>
                <a:ea typeface="ＭＳ Ｐゴシック" pitchFamily="34" charset="-128"/>
              </a:rPr>
              <a:t>March 3, 2022, </a:t>
            </a:r>
            <a:r>
              <a:rPr lang="en-US" sz="1700" dirty="0">
                <a:solidFill>
                  <a:srgbClr val="000000"/>
                </a:solidFill>
                <a:latin typeface="Myriad Web Pro" pitchFamily="34" charset="0"/>
                <a:ea typeface="ＭＳ Ｐゴシック" pitchFamily="34" charset="-128"/>
              </a:rPr>
              <a:t>and use course code </a:t>
            </a:r>
            <a:r>
              <a:rPr lang="en-US" sz="1700" b="1" dirty="0">
                <a:solidFill>
                  <a:srgbClr val="000000"/>
                </a:solidFill>
                <a:latin typeface="Myriad Web Pro" pitchFamily="34" charset="0"/>
                <a:ea typeface="ＭＳ Ｐゴシック" pitchFamily="34" charset="-128"/>
              </a:rPr>
              <a:t>WD2922</a:t>
            </a:r>
            <a:r>
              <a:rPr lang="en-US" sz="1700" dirty="0">
                <a:solidFill>
                  <a:srgbClr val="000000"/>
                </a:solidFill>
                <a:latin typeface="Myriad Web Pro" pitchFamily="34" charset="0"/>
                <a:ea typeface="ＭＳ Ｐゴシック" pitchFamily="34" charset="-128"/>
              </a:rPr>
              <a:t>. The access code is </a:t>
            </a:r>
            <a:r>
              <a:rPr lang="en-US" sz="1700" b="1" dirty="0">
                <a:solidFill>
                  <a:srgbClr val="000000"/>
                </a:solidFill>
                <a:latin typeface="Myriad Web Pro" pitchFamily="34" charset="0"/>
                <a:ea typeface="ＭＳ Ｐゴシック" pitchFamily="34" charset="-128"/>
              </a:rPr>
              <a:t>COCA013020</a:t>
            </a:r>
            <a:r>
              <a:rPr lang="en-US" sz="1700" dirty="0">
                <a:solidFill>
                  <a:srgbClr val="000000"/>
                </a:solidFill>
                <a:latin typeface="Myriad Web Pro" pitchFamily="34" charset="0"/>
                <a:ea typeface="ＭＳ Ｐゴシック" pitchFamily="34" charset="-128"/>
              </a:rPr>
              <a:t>.  </a:t>
            </a:r>
          </a:p>
          <a:p>
            <a:pPr marL="0" indent="0" defTabSz="384917" fontAlgn="auto">
              <a:buNone/>
              <a:defRPr/>
            </a:pPr>
            <a:endParaRPr lang="en-US" sz="1700" dirty="0">
              <a:solidFill>
                <a:srgbClr val="000000"/>
              </a:solidFill>
              <a:latin typeface="Myriad Web Pro" pitchFamily="34" charset="0"/>
              <a:ea typeface="ＭＳ Ｐゴシック" pitchFamily="34" charset="-128"/>
            </a:endParaRPr>
          </a:p>
          <a:p>
            <a:pPr marL="0" indent="0" defTabSz="384917" fontAlgn="auto">
              <a:buNone/>
              <a:defRPr/>
            </a:pPr>
            <a:r>
              <a:rPr lang="en-US" sz="1700" dirty="0">
                <a:solidFill>
                  <a:srgbClr val="000000"/>
                </a:solidFill>
                <a:latin typeface="Myriad Web Pro" pitchFamily="34" charset="0"/>
                <a:ea typeface="ＭＳ Ｐゴシック" pitchFamily="34" charset="-128"/>
              </a:rPr>
              <a:t>Continuing education certificates can be printed immediately upon completion of your online evaluation. A cumulative transcript of all CDC/ATSDR CE</a:t>
            </a:r>
            <a:r>
              <a:rPr lang="en-US" altLang="ja-JP" sz="1700" dirty="0">
                <a:solidFill>
                  <a:srgbClr val="000000"/>
                </a:solidFill>
                <a:latin typeface="Myriad Web Pro" pitchFamily="34" charset="0"/>
                <a:ea typeface="ＭＳ Ｐゴシック" pitchFamily="34" charset="-128"/>
              </a:rPr>
              <a:t>s obtained through the CDC Training &amp; Continuing Education Online System will be maintained for each user. </a:t>
            </a:r>
          </a:p>
        </p:txBody>
      </p:sp>
    </p:spTree>
    <p:extLst>
      <p:ext uri="{BB962C8B-B14F-4D97-AF65-F5344CB8AC3E}">
        <p14:creationId xmlns:p14="http://schemas.microsoft.com/office/powerpoint/2010/main" val="427807268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1384-1359-47A5-858D-D5E09C810773}"/>
              </a:ext>
            </a:extLst>
          </p:cNvPr>
          <p:cNvSpPr>
            <a:spLocks noGrp="1"/>
          </p:cNvSpPr>
          <p:nvPr>
            <p:ph type="title"/>
          </p:nvPr>
        </p:nvSpPr>
        <p:spPr/>
        <p:txBody>
          <a:bodyPr/>
          <a:lstStyle/>
          <a:p>
            <a:r>
              <a:rPr lang="en-US" dirty="0">
                <a:solidFill>
                  <a:srgbClr val="000000"/>
                </a:solidFill>
              </a:rPr>
              <a:t>To Ask a Question</a:t>
            </a:r>
          </a:p>
        </p:txBody>
      </p:sp>
      <p:sp>
        <p:nvSpPr>
          <p:cNvPr id="3" name="Text Placeholder 2">
            <a:extLst>
              <a:ext uri="{FF2B5EF4-FFF2-40B4-BE49-F238E27FC236}">
                <a16:creationId xmlns:a16="http://schemas.microsoft.com/office/drawing/2014/main" id="{E4CFFAA1-D945-42C7-A290-2A5E29B8E9E3}"/>
              </a:ext>
            </a:extLst>
          </p:cNvPr>
          <p:cNvSpPr>
            <a:spLocks noGrp="1"/>
          </p:cNvSpPr>
          <p:nvPr>
            <p:ph type="body" sz="quarter" idx="10"/>
          </p:nvPr>
        </p:nvSpPr>
        <p:spPr/>
        <p:txBody>
          <a:bodyPr/>
          <a:lstStyle/>
          <a:p>
            <a:pPr eaLnBrk="1" hangingPunct="1"/>
            <a:r>
              <a:rPr lang="en-US" altLang="en-US" sz="1867" dirty="0">
                <a:solidFill>
                  <a:srgbClr val="000000"/>
                </a:solidFill>
              </a:rPr>
              <a:t>Using the Webinar System</a:t>
            </a:r>
          </a:p>
          <a:p>
            <a:pPr lvl="1" eaLnBrk="1" hangingPunct="1">
              <a:buSzTx/>
            </a:pPr>
            <a:r>
              <a:rPr lang="en-US" altLang="en-US" sz="1867" dirty="0">
                <a:solidFill>
                  <a:srgbClr val="000000"/>
                </a:solidFill>
              </a:rPr>
              <a:t>Click on the </a:t>
            </a:r>
            <a:r>
              <a:rPr lang="en-US" altLang="en-US" sz="1867" b="1" dirty="0">
                <a:solidFill>
                  <a:srgbClr val="0000FF"/>
                </a:solidFill>
              </a:rPr>
              <a:t>Q&amp;A</a:t>
            </a:r>
            <a:r>
              <a:rPr lang="en-US" altLang="en-US" sz="1867" dirty="0">
                <a:solidFill>
                  <a:srgbClr val="0000FF"/>
                </a:solidFill>
              </a:rPr>
              <a:t> </a:t>
            </a:r>
            <a:r>
              <a:rPr lang="en-US" altLang="en-US" sz="1867" dirty="0">
                <a:solidFill>
                  <a:srgbClr val="000000"/>
                </a:solidFill>
              </a:rPr>
              <a:t>button in the Zoom webinar system.</a:t>
            </a:r>
          </a:p>
          <a:p>
            <a:pPr lvl="1" eaLnBrk="1" hangingPunct="1">
              <a:buSzTx/>
            </a:pPr>
            <a:r>
              <a:rPr lang="en-US" altLang="en-US" sz="1867" dirty="0">
                <a:solidFill>
                  <a:srgbClr val="000000"/>
                </a:solidFill>
              </a:rPr>
              <a:t>Type your question in the </a:t>
            </a:r>
            <a:r>
              <a:rPr lang="en-US" altLang="en-US" sz="1867" b="1" dirty="0">
                <a:solidFill>
                  <a:srgbClr val="0000FF"/>
                </a:solidFill>
              </a:rPr>
              <a:t>Q&amp;A </a:t>
            </a:r>
            <a:r>
              <a:rPr lang="en-US" altLang="en-US" sz="1867" dirty="0">
                <a:solidFill>
                  <a:srgbClr val="000000"/>
                </a:solidFill>
              </a:rPr>
              <a:t>box.</a:t>
            </a:r>
          </a:p>
          <a:p>
            <a:pPr lvl="1" eaLnBrk="1" hangingPunct="1">
              <a:buSzTx/>
            </a:pPr>
            <a:r>
              <a:rPr lang="en-US" altLang="en-US" sz="1867" dirty="0">
                <a:solidFill>
                  <a:srgbClr val="000000"/>
                </a:solidFill>
              </a:rPr>
              <a:t>Submit your question.</a:t>
            </a:r>
          </a:p>
          <a:p>
            <a:pPr lvl="1" eaLnBrk="1" hangingPunct="1">
              <a:buSzTx/>
            </a:pPr>
            <a:r>
              <a:rPr lang="en-US" altLang="en-US" sz="1867" dirty="0">
                <a:solidFill>
                  <a:srgbClr val="000000"/>
                </a:solidFill>
              </a:rPr>
              <a:t>Please do not submit a question using the chat button.</a:t>
            </a:r>
          </a:p>
          <a:p>
            <a:pPr eaLnBrk="1" hangingPunct="1"/>
            <a:r>
              <a:rPr lang="en-US" altLang="en-US" sz="1867" dirty="0">
                <a:solidFill>
                  <a:srgbClr val="000000"/>
                </a:solidFill>
              </a:rPr>
              <a:t>For media questions, please contact CDC Media Relations at </a:t>
            </a:r>
          </a:p>
          <a:p>
            <a:pPr marL="0" indent="0" eaLnBrk="1" hangingPunct="1">
              <a:buNone/>
            </a:pPr>
            <a:r>
              <a:rPr lang="en-US" altLang="en-US" sz="1867" dirty="0"/>
              <a:t>       </a:t>
            </a:r>
            <a:r>
              <a:rPr lang="en-US" altLang="en-US" sz="1867" dirty="0">
                <a:solidFill>
                  <a:srgbClr val="000000"/>
                </a:solidFill>
              </a:rPr>
              <a:t>404-639-3286 or send an email to </a:t>
            </a:r>
            <a:r>
              <a:rPr lang="en-US" altLang="en-US" sz="1867" dirty="0">
                <a:solidFill>
                  <a:srgbClr val="0000FF"/>
                </a:solidFill>
                <a:hlinkClick r:id="rId3">
                  <a:extLst>
                    <a:ext uri="{A12FA001-AC4F-418D-AE19-62706E023703}">
                      <ahyp:hlinkClr xmlns:ahyp="http://schemas.microsoft.com/office/drawing/2018/hyperlinkcolor" val="tx"/>
                    </a:ext>
                  </a:extLst>
                </a:hlinkClick>
              </a:rPr>
              <a:t>media@cdc.gov</a:t>
            </a:r>
            <a:r>
              <a:rPr lang="en-US" altLang="en-US" sz="1867" dirty="0"/>
              <a:t>.</a:t>
            </a:r>
          </a:p>
          <a:p>
            <a:pPr eaLnBrk="1" hangingPunct="1"/>
            <a:r>
              <a:rPr lang="en-US" altLang="en-US" sz="1867" dirty="0">
                <a:solidFill>
                  <a:srgbClr val="000000"/>
                </a:solidFill>
              </a:rPr>
              <a:t>If you are a patient, please refer your questions to your healthcare provider. </a:t>
            </a:r>
          </a:p>
          <a:p>
            <a:pPr marL="0" indent="0">
              <a:buNone/>
            </a:pPr>
            <a:endParaRPr lang="en-US" dirty="0"/>
          </a:p>
        </p:txBody>
      </p:sp>
    </p:spTree>
    <p:extLst>
      <p:ext uri="{BB962C8B-B14F-4D97-AF65-F5344CB8AC3E}">
        <p14:creationId xmlns:p14="http://schemas.microsoft.com/office/powerpoint/2010/main" val="3063435876"/>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20701" y="-224444"/>
            <a:ext cx="8229600" cy="857250"/>
          </a:xfrm>
        </p:spPr>
        <p:txBody>
          <a:bodyPr/>
          <a:lstStyle/>
          <a:p>
            <a:pPr algn="ctr"/>
            <a:r>
              <a:rPr lang="en-US" dirty="0">
                <a:solidFill>
                  <a:srgbClr val="D50100"/>
                </a:solidFill>
              </a:rPr>
              <a:t>Upcoming COCA Call Tomorrow, January 31, 2020</a:t>
            </a:r>
          </a:p>
        </p:txBody>
      </p:sp>
      <p:sp>
        <p:nvSpPr>
          <p:cNvPr id="3" name="Content Placeholder 2"/>
          <p:cNvSpPr>
            <a:spLocks noGrp="1"/>
          </p:cNvSpPr>
          <p:nvPr>
            <p:ph type="body" sz="quarter" idx="10"/>
          </p:nvPr>
        </p:nvSpPr>
        <p:spPr>
          <a:xfrm>
            <a:off x="167522" y="623806"/>
            <a:ext cx="8808955" cy="3895887"/>
          </a:xfrm>
        </p:spPr>
        <p:txBody>
          <a:bodyPr/>
          <a:lstStyle/>
          <a:p>
            <a:pPr marL="0" indent="0" defTabSz="384917" fontAlgn="auto">
              <a:buNone/>
              <a:defRPr/>
            </a:pPr>
            <a:r>
              <a:rPr lang="en-US" altLang="ja-JP" dirty="0">
                <a:solidFill>
                  <a:srgbClr val="000000"/>
                </a:solidFill>
                <a:latin typeface="Myriad Web Pro" pitchFamily="34" charset="0"/>
                <a:ea typeface="ＭＳ Ｐゴシック" pitchFamily="34" charset="-128"/>
              </a:rPr>
              <a:t>					</a:t>
            </a:r>
          </a:p>
          <a:p>
            <a:pPr marL="0" indent="0" defTabSz="384917" fontAlgn="auto">
              <a:buNone/>
              <a:defRPr/>
            </a:pPr>
            <a:endParaRPr lang="en-US" b="1" dirty="0">
              <a:solidFill>
                <a:srgbClr val="000000"/>
              </a:solidFill>
            </a:endParaRPr>
          </a:p>
          <a:p>
            <a:pPr marL="0" indent="0" defTabSz="384917" fontAlgn="auto">
              <a:buNone/>
              <a:defRPr/>
            </a:pPr>
            <a:r>
              <a:rPr lang="en-US" b="1" dirty="0">
                <a:solidFill>
                  <a:srgbClr val="000000"/>
                </a:solidFill>
              </a:rPr>
              <a:t>Topic:   	</a:t>
            </a:r>
            <a:r>
              <a:rPr lang="en-US" b="1" dirty="0">
                <a:solidFill>
                  <a:schemeClr val="tx1"/>
                </a:solidFill>
              </a:rPr>
              <a:t>Outbreak of 2019 Novel Coronavirus (2019-nCoV)—Interim Guidance 				for Clinicians 			 			  			 				  		</a:t>
            </a:r>
          </a:p>
          <a:p>
            <a:pPr marL="0" indent="0" defTabSz="384917" fontAlgn="auto">
              <a:buNone/>
              <a:defRPr/>
            </a:pPr>
            <a:r>
              <a:rPr lang="en-US" altLang="ja-JP" b="1" dirty="0">
                <a:solidFill>
                  <a:srgbClr val="000000"/>
                </a:solidFill>
                <a:ea typeface="ＭＳ Ｐゴシック" pitchFamily="34" charset="-128"/>
              </a:rPr>
              <a:t>Date:    	</a:t>
            </a:r>
            <a:r>
              <a:rPr lang="en-US" altLang="ja-JP" b="1" dirty="0">
                <a:solidFill>
                  <a:schemeClr val="tx1"/>
                </a:solidFill>
                <a:ea typeface="ＭＳ Ｐゴシック" pitchFamily="34" charset="-128"/>
              </a:rPr>
              <a:t>Friday, January 31, 2020</a:t>
            </a:r>
          </a:p>
          <a:p>
            <a:pPr marL="0" indent="0" defTabSz="384917" fontAlgn="auto">
              <a:buNone/>
              <a:defRPr/>
            </a:pPr>
            <a:r>
              <a:rPr lang="en-US" altLang="ja-JP" b="1" dirty="0">
                <a:solidFill>
                  <a:srgbClr val="000000"/>
                </a:solidFill>
                <a:ea typeface="ＭＳ Ｐゴシック" pitchFamily="34" charset="-128"/>
                <a:cs typeface="Calibri" panose="020F0502020204030204" pitchFamily="34" charset="0"/>
              </a:rPr>
              <a:t>Time:   		</a:t>
            </a:r>
            <a:r>
              <a:rPr lang="en-US" altLang="ja-JP" b="1" dirty="0">
                <a:solidFill>
                  <a:schemeClr val="tx1"/>
                </a:solidFill>
                <a:ea typeface="ＭＳ Ｐゴシック" pitchFamily="34" charset="-128"/>
              </a:rPr>
              <a:t>2:00-3:00 PM EST</a:t>
            </a:r>
          </a:p>
          <a:p>
            <a:pPr marL="0" indent="0" defTabSz="384917" fontAlgn="auto">
              <a:buNone/>
              <a:defRPr/>
            </a:pPr>
            <a:r>
              <a:rPr lang="en-US" b="1" dirty="0">
                <a:solidFill>
                  <a:srgbClr val="000000"/>
                </a:solidFill>
              </a:rPr>
              <a:t>		</a:t>
            </a:r>
          </a:p>
          <a:p>
            <a:pPr marL="0" indent="0" algn="ctr" defTabSz="384917" fontAlgn="auto">
              <a:buNone/>
              <a:defRPr/>
            </a:pPr>
            <a:r>
              <a:rPr lang="en-US" b="1" dirty="0">
                <a:solidFill>
                  <a:srgbClr val="000000"/>
                </a:solidFill>
              </a:rPr>
              <a:t>		</a:t>
            </a:r>
            <a:r>
              <a:rPr lang="en-US" b="1" dirty="0">
                <a:solidFill>
                  <a:srgbClr val="D50100"/>
                </a:solidFill>
              </a:rPr>
              <a:t>*For more information, please visit*</a:t>
            </a:r>
            <a:r>
              <a:rPr lang="en-US" b="1" dirty="0">
                <a:solidFill>
                  <a:srgbClr val="000000"/>
                </a:solidFill>
              </a:rPr>
              <a:t> 	</a:t>
            </a:r>
            <a:r>
              <a:rPr lang="en-US" b="1" dirty="0">
                <a:solidFill>
                  <a:srgbClr val="0000FF"/>
                </a:solidFill>
                <a:hlinkClick r:id="rId3"/>
              </a:rPr>
              <a:t>https://emergency.cdc.gov/coca/calls/2020/callinfo_013120.asp</a:t>
            </a:r>
            <a:endParaRPr lang="en-US" b="1" dirty="0">
              <a:solidFill>
                <a:srgbClr val="0000FF"/>
              </a:solidFill>
            </a:endParaRPr>
          </a:p>
          <a:p>
            <a:pPr marL="0" indent="0" defTabSz="384917" fontAlgn="auto">
              <a:buNone/>
              <a:defRPr/>
            </a:pPr>
            <a:r>
              <a:rPr lang="en-US" b="1" dirty="0">
                <a:solidFill>
                  <a:srgbClr val="000000"/>
                </a:solidFill>
              </a:rPr>
              <a:t>				</a:t>
            </a:r>
            <a:endParaRPr lang="en-US" altLang="ja-JP" b="1" dirty="0">
              <a:solidFill>
                <a:schemeClr val="tx1"/>
              </a:solidFill>
              <a:latin typeface="Myriad Web Pro" pitchFamily="34" charset="0"/>
              <a:ea typeface="ＭＳ Ｐゴシック" pitchFamily="34" charset="-128"/>
            </a:endParaRPr>
          </a:p>
        </p:txBody>
      </p:sp>
    </p:spTree>
    <p:extLst>
      <p:ext uri="{BB962C8B-B14F-4D97-AF65-F5344CB8AC3E}">
        <p14:creationId xmlns:p14="http://schemas.microsoft.com/office/powerpoint/2010/main" val="2145814642"/>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5680E-2613-4806-9432-9D76E27ED083}"/>
              </a:ext>
            </a:extLst>
          </p:cNvPr>
          <p:cNvSpPr>
            <a:spLocks noGrp="1"/>
          </p:cNvSpPr>
          <p:nvPr>
            <p:ph type="title"/>
          </p:nvPr>
        </p:nvSpPr>
        <p:spPr>
          <a:xfrm>
            <a:off x="457200" y="-72905"/>
            <a:ext cx="8229600" cy="857250"/>
          </a:xfrm>
        </p:spPr>
        <p:txBody>
          <a:bodyPr/>
          <a:lstStyle/>
          <a:p>
            <a:r>
              <a:rPr lang="en-US" dirty="0"/>
              <a:t>COCA Products &amp; Services</a:t>
            </a:r>
          </a:p>
        </p:txBody>
      </p:sp>
      <p:sp>
        <p:nvSpPr>
          <p:cNvPr id="3" name="Text Placeholder 2">
            <a:extLst>
              <a:ext uri="{FF2B5EF4-FFF2-40B4-BE49-F238E27FC236}">
                <a16:creationId xmlns:a16="http://schemas.microsoft.com/office/drawing/2014/main" id="{C3FFB65C-364D-437F-B872-8DD0EB7481D2}"/>
              </a:ext>
            </a:extLst>
          </p:cNvPr>
          <p:cNvSpPr>
            <a:spLocks noGrp="1"/>
          </p:cNvSpPr>
          <p:nvPr>
            <p:ph type="body" sz="quarter" idx="10"/>
          </p:nvPr>
        </p:nvSpPr>
        <p:spPr>
          <a:xfrm>
            <a:off x="457200" y="853083"/>
            <a:ext cx="4483634" cy="3437334"/>
          </a:xfrm>
        </p:spPr>
        <p:txBody>
          <a:bodyPr/>
          <a:lstStyle/>
          <a:p>
            <a:r>
              <a:rPr lang="en-US" b="1" dirty="0">
                <a:solidFill>
                  <a:srgbClr val="FFFFFF"/>
                </a:solidFill>
                <a:latin typeface="Myriad Web Pro" pitchFamily="34" charset="0"/>
                <a:ea typeface="ＭＳ Ｐゴシック" pitchFamily="34" charset="-128"/>
              </a:rPr>
              <a:t>COCA Call Announcements contain all information subscribers need to participate in COCA Calls. COCA </a:t>
            </a:r>
            <a:r>
              <a:rPr lang="en-US" b="1" dirty="0" err="1">
                <a:solidFill>
                  <a:srgbClr val="FFFFFF"/>
                </a:solidFill>
                <a:latin typeface="Myriad Web Pro" pitchFamily="34" charset="0"/>
                <a:ea typeface="ＭＳ Ｐゴシック" pitchFamily="34" charset="-128"/>
              </a:rPr>
              <a:t>CallCOCA</a:t>
            </a:r>
            <a:r>
              <a:rPr lang="en-US" b="1" dirty="0">
                <a:solidFill>
                  <a:srgbClr val="FFFFFF"/>
                </a:solidFill>
                <a:latin typeface="Myriad Web Pro" pitchFamily="34" charset="0"/>
                <a:ea typeface="ＭＳ Ｐゴシック" pitchFamily="34" charset="-128"/>
              </a:rPr>
              <a:t> Call Announcements contain all information subscribers need to participate in COCA Calls. COCA Calls are held as needed</a:t>
            </a:r>
            <a:r>
              <a:rPr lang="en-US" sz="2400" dirty="0">
                <a:solidFill>
                  <a:prstClr val="white"/>
                </a:solidFill>
                <a:latin typeface="Myriad Web Pro"/>
                <a:ea typeface="ＭＳ Ｐゴシック" charset="-128"/>
              </a:rPr>
              <a:t>.</a:t>
            </a:r>
            <a:endParaRPr lang="en-US" dirty="0">
              <a:solidFill>
                <a:prstClr val="white"/>
              </a:solidFill>
              <a:latin typeface="Myriad Web Pro"/>
              <a:ea typeface="ＭＳ Ｐゴシック" charset="-128"/>
            </a:endParaRPr>
          </a:p>
          <a:p>
            <a:r>
              <a:rPr lang="en-US" b="1" dirty="0">
                <a:solidFill>
                  <a:srgbClr val="FFFFFF"/>
                </a:solidFill>
                <a:latin typeface="Myriad Web Pro" pitchFamily="34" charset="0"/>
                <a:ea typeface="ＭＳ Ｐゴシック" pitchFamily="34" charset="-128"/>
              </a:rPr>
              <a:t>s are held as needed</a:t>
            </a:r>
            <a:r>
              <a:rPr lang="en-US" sz="2400" dirty="0">
                <a:solidFill>
                  <a:prstClr val="white"/>
                </a:solidFill>
                <a:latin typeface="Myriad Web Pro"/>
                <a:ea typeface="ＭＳ Ｐゴシック" charset="-128"/>
              </a:rPr>
              <a:t>.</a:t>
            </a:r>
            <a:endParaRPr lang="en-US" dirty="0">
              <a:solidFill>
                <a:prstClr val="white"/>
              </a:solidFill>
              <a:latin typeface="Myriad Web Pro"/>
              <a:ea typeface="ＭＳ Ｐゴシック" charset="-128"/>
            </a:endParaRPr>
          </a:p>
          <a:p>
            <a:endParaRPr lang="en-US" dirty="0"/>
          </a:p>
        </p:txBody>
      </p:sp>
      <p:pic>
        <p:nvPicPr>
          <p:cNvPr id="4" name="Picture 3" descr="COCA Call design element">
            <a:extLst>
              <a:ext uri="{FF2B5EF4-FFF2-40B4-BE49-F238E27FC236}">
                <a16:creationId xmlns:a16="http://schemas.microsoft.com/office/drawing/2014/main" id="{DDD46007-B9B1-45E5-BD00-99FAA47AC009}"/>
              </a:ext>
            </a:extLst>
          </p:cNvPr>
          <p:cNvPicPr/>
          <p:nvPr/>
        </p:nvPicPr>
        <p:blipFill>
          <a:blip r:embed="rId3">
            <a:extLst>
              <a:ext uri="{28A0092B-C50C-407E-A947-70E740481C1C}">
                <a14:useLocalDpi xmlns:a14="http://schemas.microsoft.com/office/drawing/2010/main" val="0"/>
              </a:ext>
            </a:extLst>
          </a:blip>
          <a:stretch>
            <a:fillRect/>
          </a:stretch>
        </p:blipFill>
        <p:spPr>
          <a:xfrm>
            <a:off x="374698" y="853083"/>
            <a:ext cx="4389120" cy="1243584"/>
          </a:xfrm>
          <a:prstGeom prst="rect">
            <a:avLst/>
          </a:prstGeom>
        </p:spPr>
      </p:pic>
      <p:pic>
        <p:nvPicPr>
          <p:cNvPr id="5" name="Picture 4" descr="COCA Learn design element">
            <a:extLst>
              <a:ext uri="{FF2B5EF4-FFF2-40B4-BE49-F238E27FC236}">
                <a16:creationId xmlns:a16="http://schemas.microsoft.com/office/drawing/2014/main" id="{DF717FC5-12B6-4DB8-BCB4-904E90FA74EB}"/>
              </a:ext>
            </a:extLst>
          </p:cNvPr>
          <p:cNvPicPr/>
          <p:nvPr/>
        </p:nvPicPr>
        <p:blipFill>
          <a:blip r:embed="rId4">
            <a:extLst>
              <a:ext uri="{28A0092B-C50C-407E-A947-70E740481C1C}">
                <a14:useLocalDpi xmlns:a14="http://schemas.microsoft.com/office/drawing/2010/main" val="0"/>
              </a:ext>
            </a:extLst>
          </a:blip>
          <a:stretch>
            <a:fillRect/>
          </a:stretch>
        </p:blipFill>
        <p:spPr>
          <a:xfrm>
            <a:off x="374698" y="2293804"/>
            <a:ext cx="4389120" cy="1243584"/>
          </a:xfrm>
          <a:prstGeom prst="rect">
            <a:avLst/>
          </a:prstGeom>
        </p:spPr>
      </p:pic>
      <p:pic>
        <p:nvPicPr>
          <p:cNvPr id="6" name="Picture 5" descr="Clinical Action design element">
            <a:extLst>
              <a:ext uri="{FF2B5EF4-FFF2-40B4-BE49-F238E27FC236}">
                <a16:creationId xmlns:a16="http://schemas.microsoft.com/office/drawing/2014/main" id="{8734166E-8B86-487E-940B-E52440C90519}"/>
              </a:ext>
            </a:extLst>
          </p:cNvPr>
          <p:cNvPicPr>
            <a:picLocks noChangeAspect="1"/>
          </p:cNvPicPr>
          <p:nvPr/>
        </p:nvPicPr>
        <p:blipFill>
          <a:blip r:embed="rId5"/>
          <a:stretch>
            <a:fillRect/>
          </a:stretch>
        </p:blipFill>
        <p:spPr>
          <a:xfrm>
            <a:off x="374698" y="3652256"/>
            <a:ext cx="4389120" cy="1200307"/>
          </a:xfrm>
          <a:prstGeom prst="rect">
            <a:avLst/>
          </a:prstGeom>
        </p:spPr>
      </p:pic>
      <p:sp>
        <p:nvSpPr>
          <p:cNvPr id="7" name="Rectangle 6">
            <a:extLst>
              <a:ext uri="{FF2B5EF4-FFF2-40B4-BE49-F238E27FC236}">
                <a16:creationId xmlns:a16="http://schemas.microsoft.com/office/drawing/2014/main" id="{7D41A5C2-D846-4CEB-A8B8-05240DFC873E}"/>
              </a:ext>
            </a:extLst>
          </p:cNvPr>
          <p:cNvSpPr/>
          <p:nvPr/>
        </p:nvSpPr>
        <p:spPr>
          <a:xfrm>
            <a:off x="4114800" y="853083"/>
            <a:ext cx="4572000" cy="769441"/>
          </a:xfrm>
          <a:prstGeom prst="rect">
            <a:avLst/>
          </a:prstGeom>
        </p:spPr>
        <p:txBody>
          <a:bodyPr>
            <a:spAutoFit/>
          </a:bodyPr>
          <a:lstStyle/>
          <a:p>
            <a:pPr marL="914377" lvl="2" defTabSz="457189" eaLnBrk="1" hangingPunct="1">
              <a:defRPr/>
            </a:pPr>
            <a:r>
              <a:rPr lang="en-US" sz="1400" dirty="0">
                <a:solidFill>
                  <a:srgbClr val="000000"/>
                </a:solidFill>
                <a:ea typeface="ＭＳ Ｐゴシック" pitchFamily="34" charset="-128"/>
              </a:rPr>
              <a:t>COCA Call Announcements contain all information subscribers need to participate in COCA Calls. COCA Calls are held as needed</a:t>
            </a:r>
            <a:r>
              <a:rPr lang="en-US" sz="1600" dirty="0">
                <a:solidFill>
                  <a:srgbClr val="000000"/>
                </a:solidFill>
                <a:latin typeface="Myriad Web Pro"/>
                <a:ea typeface="ＭＳ Ｐゴシック" charset="-128"/>
              </a:rPr>
              <a:t>.</a:t>
            </a:r>
            <a:endParaRPr lang="en-US" sz="1400" dirty="0">
              <a:solidFill>
                <a:srgbClr val="000000"/>
              </a:solidFill>
              <a:latin typeface="Myriad Web Pro"/>
              <a:ea typeface="ＭＳ Ｐゴシック" charset="-128"/>
            </a:endParaRPr>
          </a:p>
        </p:txBody>
      </p:sp>
      <p:sp>
        <p:nvSpPr>
          <p:cNvPr id="8" name="Rectangle 7">
            <a:extLst>
              <a:ext uri="{FF2B5EF4-FFF2-40B4-BE49-F238E27FC236}">
                <a16:creationId xmlns:a16="http://schemas.microsoft.com/office/drawing/2014/main" id="{48D23A0D-40A4-42D7-8ACA-DE8EACE645E0}"/>
              </a:ext>
            </a:extLst>
          </p:cNvPr>
          <p:cNvSpPr/>
          <p:nvPr/>
        </p:nvSpPr>
        <p:spPr>
          <a:xfrm>
            <a:off x="4114800" y="2271430"/>
            <a:ext cx="4572000" cy="984885"/>
          </a:xfrm>
          <a:prstGeom prst="rect">
            <a:avLst/>
          </a:prstGeom>
        </p:spPr>
        <p:txBody>
          <a:bodyPr>
            <a:spAutoFit/>
          </a:bodyPr>
          <a:lstStyle/>
          <a:p>
            <a:pPr marL="914377" lvl="2" defTabSz="457189" eaLnBrk="1" hangingPunct="1">
              <a:defRPr/>
            </a:pPr>
            <a:r>
              <a:rPr lang="en-US" sz="1400" dirty="0">
                <a:solidFill>
                  <a:srgbClr val="000000"/>
                </a:solidFill>
                <a:ea typeface="ＭＳ Ｐゴシック" pitchFamily="34" charset="-128"/>
              </a:rPr>
              <a:t>Monthly newsletter that provides information on CDC training opportunities, conference and training resources, the COCA Partner Spotlight, and the Clinician Corner</a:t>
            </a:r>
            <a:r>
              <a:rPr lang="en-US" sz="1600" dirty="0">
                <a:solidFill>
                  <a:srgbClr val="000000"/>
                </a:solidFill>
                <a:latin typeface="Myriad Web Pro"/>
                <a:ea typeface="ＭＳ Ｐゴシック" charset="-128"/>
              </a:rPr>
              <a:t>. </a:t>
            </a:r>
            <a:endParaRPr lang="en-US" sz="1400" dirty="0">
              <a:solidFill>
                <a:srgbClr val="000000"/>
              </a:solidFill>
              <a:latin typeface="Myriad Web Pro"/>
              <a:ea typeface="ＭＳ Ｐゴシック" charset="-128"/>
            </a:endParaRPr>
          </a:p>
        </p:txBody>
      </p:sp>
      <p:sp>
        <p:nvSpPr>
          <p:cNvPr id="10" name="Rectangle 9">
            <a:extLst>
              <a:ext uri="{FF2B5EF4-FFF2-40B4-BE49-F238E27FC236}">
                <a16:creationId xmlns:a16="http://schemas.microsoft.com/office/drawing/2014/main" id="{BC587D63-4355-4BEC-BFC8-C22F794C8D9A}"/>
              </a:ext>
            </a:extLst>
          </p:cNvPr>
          <p:cNvSpPr/>
          <p:nvPr/>
        </p:nvSpPr>
        <p:spPr>
          <a:xfrm>
            <a:off x="4114800" y="3652234"/>
            <a:ext cx="4572000" cy="1200329"/>
          </a:xfrm>
          <a:prstGeom prst="rect">
            <a:avLst/>
          </a:prstGeom>
        </p:spPr>
        <p:txBody>
          <a:bodyPr>
            <a:spAutoFit/>
          </a:bodyPr>
          <a:lstStyle/>
          <a:p>
            <a:pPr marL="914377" lvl="2" defTabSz="457189" eaLnBrk="1" hangingPunct="1">
              <a:defRPr/>
            </a:pPr>
            <a:r>
              <a:rPr lang="en-US" sz="1400" dirty="0">
                <a:solidFill>
                  <a:srgbClr val="000000"/>
                </a:solidFill>
                <a:ea typeface="ＭＳ Ｐゴシック" pitchFamily="34" charset="-128"/>
              </a:rPr>
              <a:t>As-needed messages that provide specific, immediate action clinicians should take. Contains comprehensive CDC guidance so clinicians can easily follow recommended actions</a:t>
            </a:r>
            <a:r>
              <a:rPr lang="en-US" sz="1600" dirty="0">
                <a:solidFill>
                  <a:srgbClr val="000000"/>
                </a:solidFill>
                <a:latin typeface="Myriad Web Pro"/>
                <a:ea typeface="ＭＳ Ｐゴシック" charset="-128"/>
              </a:rPr>
              <a:t>.</a:t>
            </a:r>
            <a:endParaRPr lang="en-US" sz="1400" dirty="0">
              <a:solidFill>
                <a:srgbClr val="000000"/>
              </a:solidFill>
              <a:latin typeface="Myriad Web Pro"/>
              <a:ea typeface="ＭＳ Ｐゴシック" charset="-128"/>
            </a:endParaRPr>
          </a:p>
        </p:txBody>
      </p:sp>
    </p:spTree>
    <p:extLst>
      <p:ext uri="{BB962C8B-B14F-4D97-AF65-F5344CB8AC3E}">
        <p14:creationId xmlns:p14="http://schemas.microsoft.com/office/powerpoint/2010/main" val="214808676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22ED6-FD29-4D03-8F5B-03E7803E4F27}"/>
              </a:ext>
            </a:extLst>
          </p:cNvPr>
          <p:cNvSpPr>
            <a:spLocks noGrp="1"/>
          </p:cNvSpPr>
          <p:nvPr>
            <p:ph type="title"/>
          </p:nvPr>
        </p:nvSpPr>
        <p:spPr>
          <a:xfrm>
            <a:off x="457200" y="0"/>
            <a:ext cx="8229600" cy="737057"/>
          </a:xfrm>
        </p:spPr>
        <p:txBody>
          <a:bodyPr/>
          <a:lstStyle/>
          <a:p>
            <a:r>
              <a:rPr lang="en-US" dirty="0"/>
              <a:t>COCA Products &amp; Services </a:t>
            </a:r>
          </a:p>
        </p:txBody>
      </p:sp>
      <p:pic>
        <p:nvPicPr>
          <p:cNvPr id="4" name="Picture 3" descr="COCA Digest design element">
            <a:extLst>
              <a:ext uri="{FF2B5EF4-FFF2-40B4-BE49-F238E27FC236}">
                <a16:creationId xmlns:a16="http://schemas.microsoft.com/office/drawing/2014/main" id="{81386807-7D1F-4955-9DAA-3E96462AD5F1}"/>
              </a:ext>
            </a:extLst>
          </p:cNvPr>
          <p:cNvPicPr/>
          <p:nvPr/>
        </p:nvPicPr>
        <p:blipFill>
          <a:blip r:embed="rId3">
            <a:extLst>
              <a:ext uri="{28A0092B-C50C-407E-A947-70E740481C1C}">
                <a14:useLocalDpi xmlns:a14="http://schemas.microsoft.com/office/drawing/2010/main" val="0"/>
              </a:ext>
            </a:extLst>
          </a:blip>
          <a:stretch>
            <a:fillRect/>
          </a:stretch>
        </p:blipFill>
        <p:spPr>
          <a:xfrm>
            <a:off x="457200" y="847390"/>
            <a:ext cx="4391025" cy="1240791"/>
          </a:xfrm>
          <a:prstGeom prst="rect">
            <a:avLst/>
          </a:prstGeom>
        </p:spPr>
      </p:pic>
      <p:pic>
        <p:nvPicPr>
          <p:cNvPr id="5" name="Picture 4" descr="COCA Now design element">
            <a:extLst>
              <a:ext uri="{FF2B5EF4-FFF2-40B4-BE49-F238E27FC236}">
                <a16:creationId xmlns:a16="http://schemas.microsoft.com/office/drawing/2014/main" id="{E4CC8C05-7CAA-48E0-9630-65C3F95650E1}"/>
              </a:ext>
            </a:extLst>
          </p:cNvPr>
          <p:cNvPicPr/>
          <p:nvPr/>
        </p:nvPicPr>
        <p:blipFill>
          <a:blip r:embed="rId4">
            <a:extLst>
              <a:ext uri="{28A0092B-C50C-407E-A947-70E740481C1C}">
                <a14:useLocalDpi xmlns:a14="http://schemas.microsoft.com/office/drawing/2010/main" val="0"/>
              </a:ext>
            </a:extLst>
          </a:blip>
          <a:stretch>
            <a:fillRect/>
          </a:stretch>
        </p:blipFill>
        <p:spPr>
          <a:xfrm>
            <a:off x="443130" y="2318707"/>
            <a:ext cx="4303395" cy="1243584"/>
          </a:xfrm>
          <a:prstGeom prst="rect">
            <a:avLst/>
          </a:prstGeom>
        </p:spPr>
      </p:pic>
      <p:pic>
        <p:nvPicPr>
          <p:cNvPr id="6" name="Picture 5" descr="Health Alert Network (HAN) design element">
            <a:extLst>
              <a:ext uri="{FF2B5EF4-FFF2-40B4-BE49-F238E27FC236}">
                <a16:creationId xmlns:a16="http://schemas.microsoft.com/office/drawing/2014/main" id="{359597DE-59FB-4748-AC74-AFF956BAA0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1974" y="3672624"/>
            <a:ext cx="2585705" cy="1249757"/>
          </a:xfrm>
          <a:prstGeom prst="rect">
            <a:avLst/>
          </a:prstGeom>
        </p:spPr>
      </p:pic>
      <p:sp>
        <p:nvSpPr>
          <p:cNvPr id="7" name="Rectangle 6">
            <a:extLst>
              <a:ext uri="{FF2B5EF4-FFF2-40B4-BE49-F238E27FC236}">
                <a16:creationId xmlns:a16="http://schemas.microsoft.com/office/drawing/2014/main" id="{C89CBA29-7C1E-489F-A53D-A93FE626339E}"/>
              </a:ext>
            </a:extLst>
          </p:cNvPr>
          <p:cNvSpPr/>
          <p:nvPr/>
        </p:nvSpPr>
        <p:spPr>
          <a:xfrm>
            <a:off x="3887679" y="819996"/>
            <a:ext cx="5125692" cy="1415772"/>
          </a:xfrm>
          <a:prstGeom prst="rect">
            <a:avLst/>
          </a:prstGeom>
        </p:spPr>
        <p:txBody>
          <a:bodyPr wrap="square">
            <a:spAutoFit/>
          </a:bodyPr>
          <a:lstStyle/>
          <a:p>
            <a:pPr marL="914354" lvl="2" defTabSz="457178">
              <a:defRPr/>
            </a:pPr>
            <a:r>
              <a:rPr lang="en-US" sz="1400" dirty="0">
                <a:solidFill>
                  <a:srgbClr val="000000"/>
                </a:solidFill>
                <a:ea typeface="ＭＳ Ｐゴシック" pitchFamily="34" charset="-128"/>
              </a:rPr>
              <a:t>Monthly newsletter that provides updates on emergency preparedness and response topics, emerging public health threat literature, resources for health professionals, and additional information important during public health emergencies and disasters</a:t>
            </a:r>
            <a:r>
              <a:rPr lang="en-US" sz="1600" dirty="0">
                <a:solidFill>
                  <a:srgbClr val="000000"/>
                </a:solidFill>
                <a:latin typeface="Candara" charset="0"/>
                <a:ea typeface="ＭＳ Ｐゴシック" charset="-128"/>
              </a:rPr>
              <a:t>.</a:t>
            </a:r>
            <a:endParaRPr lang="en-US" sz="1400" dirty="0">
              <a:solidFill>
                <a:srgbClr val="000000"/>
              </a:solidFill>
              <a:latin typeface="Candara" charset="0"/>
              <a:ea typeface="ＭＳ Ｐゴシック" charset="-128"/>
            </a:endParaRPr>
          </a:p>
        </p:txBody>
      </p:sp>
      <p:sp>
        <p:nvSpPr>
          <p:cNvPr id="8" name="Rectangle 7">
            <a:extLst>
              <a:ext uri="{FF2B5EF4-FFF2-40B4-BE49-F238E27FC236}">
                <a16:creationId xmlns:a16="http://schemas.microsoft.com/office/drawing/2014/main" id="{6127B5F4-9180-404E-B549-9CF01A837976}"/>
              </a:ext>
            </a:extLst>
          </p:cNvPr>
          <p:cNvSpPr/>
          <p:nvPr/>
        </p:nvSpPr>
        <p:spPr>
          <a:xfrm>
            <a:off x="3887679" y="2346101"/>
            <a:ext cx="5018116" cy="984885"/>
          </a:xfrm>
          <a:prstGeom prst="rect">
            <a:avLst/>
          </a:prstGeom>
        </p:spPr>
        <p:txBody>
          <a:bodyPr wrap="square">
            <a:spAutoFit/>
          </a:bodyPr>
          <a:lstStyle/>
          <a:p>
            <a:pPr marL="914354" lvl="2" defTabSz="457178">
              <a:defRPr/>
            </a:pPr>
            <a:r>
              <a:rPr lang="en-US" sz="1400" dirty="0">
                <a:solidFill>
                  <a:srgbClr val="000000"/>
                </a:solidFill>
                <a:ea typeface="ＭＳ Ｐゴシック" pitchFamily="34" charset="-128"/>
              </a:rPr>
              <a:t>Informs clinicians of new CDC resources and guidance related to emergency preparedness and response. This email is sent as soon as possible after CDC publishes new content</a:t>
            </a:r>
            <a:r>
              <a:rPr lang="en-US" sz="1600" dirty="0">
                <a:solidFill>
                  <a:srgbClr val="000000"/>
                </a:solidFill>
                <a:latin typeface="Candara" charset="0"/>
                <a:ea typeface="ＭＳ Ｐゴシック" charset="-128"/>
              </a:rPr>
              <a:t>.</a:t>
            </a:r>
            <a:endParaRPr lang="en-US" sz="1400" dirty="0">
              <a:solidFill>
                <a:srgbClr val="000000"/>
              </a:solidFill>
              <a:latin typeface="Candara" charset="0"/>
              <a:ea typeface="ＭＳ Ｐゴシック" charset="-128"/>
            </a:endParaRPr>
          </a:p>
        </p:txBody>
      </p:sp>
      <p:sp>
        <p:nvSpPr>
          <p:cNvPr id="9" name="Rectangle 8">
            <a:extLst>
              <a:ext uri="{FF2B5EF4-FFF2-40B4-BE49-F238E27FC236}">
                <a16:creationId xmlns:a16="http://schemas.microsoft.com/office/drawing/2014/main" id="{DF9C937A-F9D0-4352-8C03-75B76C94B76C}"/>
              </a:ext>
            </a:extLst>
          </p:cNvPr>
          <p:cNvSpPr/>
          <p:nvPr/>
        </p:nvSpPr>
        <p:spPr>
          <a:xfrm>
            <a:off x="4333795" y="3550317"/>
            <a:ext cx="4572000" cy="1169551"/>
          </a:xfrm>
          <a:prstGeom prst="rect">
            <a:avLst/>
          </a:prstGeom>
        </p:spPr>
        <p:txBody>
          <a:bodyPr>
            <a:spAutoFit/>
          </a:bodyPr>
          <a:lstStyle/>
          <a:p>
            <a:pPr marL="457166" lvl="1" defTabSz="457178">
              <a:defRPr/>
            </a:pPr>
            <a:r>
              <a:rPr lang="en-US" sz="1400" dirty="0">
                <a:solidFill>
                  <a:srgbClr val="000000"/>
                </a:solidFill>
                <a:ea typeface="ＭＳ Ｐゴシック" pitchFamily="34" charset="-128"/>
              </a:rPr>
              <a:t>CDC's primary method of sharing information about urgent public health incidents with public information officers; federal, state, territorial, and local public health practitioners; clinicians; and public health laboratories</a:t>
            </a:r>
            <a:r>
              <a:rPr lang="en-US" sz="1400" dirty="0">
                <a:solidFill>
                  <a:srgbClr val="000000"/>
                </a:solidFill>
                <a:latin typeface="Candara" charset="0"/>
                <a:ea typeface="ＭＳ Ｐゴシック" charset="0"/>
              </a:rPr>
              <a:t>.</a:t>
            </a:r>
            <a:endParaRPr lang="en-US" sz="1400" dirty="0">
              <a:solidFill>
                <a:srgbClr val="000000"/>
              </a:solidFill>
              <a:latin typeface="Candara" charset="0"/>
              <a:ea typeface="ＭＳ Ｐゴシック" charset="-128"/>
            </a:endParaRPr>
          </a:p>
        </p:txBody>
      </p:sp>
    </p:spTree>
    <p:extLst>
      <p:ext uri="{BB962C8B-B14F-4D97-AF65-F5344CB8AC3E}">
        <p14:creationId xmlns:p14="http://schemas.microsoft.com/office/powerpoint/2010/main" val="227128518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FBEC4-0EBD-4588-93F4-95DA634C179E}"/>
              </a:ext>
            </a:extLst>
          </p:cNvPr>
          <p:cNvSpPr>
            <a:spLocks noGrp="1"/>
          </p:cNvSpPr>
          <p:nvPr>
            <p:ph type="title"/>
          </p:nvPr>
        </p:nvSpPr>
        <p:spPr/>
        <p:txBody>
          <a:bodyPr/>
          <a:lstStyle/>
          <a:p>
            <a:r>
              <a:rPr lang="en-US" dirty="0"/>
              <a:t>Join COCA’s Mailing List</a:t>
            </a:r>
          </a:p>
        </p:txBody>
      </p:sp>
      <p:sp>
        <p:nvSpPr>
          <p:cNvPr id="3" name="Text Placeholder 2">
            <a:extLst>
              <a:ext uri="{FF2B5EF4-FFF2-40B4-BE49-F238E27FC236}">
                <a16:creationId xmlns:a16="http://schemas.microsoft.com/office/drawing/2014/main" id="{66978F0B-BA9E-4801-BEC4-149CA98A720B}"/>
              </a:ext>
            </a:extLst>
          </p:cNvPr>
          <p:cNvSpPr>
            <a:spLocks noGrp="1"/>
          </p:cNvSpPr>
          <p:nvPr>
            <p:ph type="body" sz="quarter" idx="10"/>
          </p:nvPr>
        </p:nvSpPr>
        <p:spPr>
          <a:xfrm>
            <a:off x="457200" y="1158875"/>
            <a:ext cx="4913939" cy="3341688"/>
          </a:xfrm>
        </p:spPr>
        <p:txBody>
          <a:bodyPr/>
          <a:lstStyle/>
          <a:p>
            <a:r>
              <a:rPr lang="en-US" b="1" dirty="0">
                <a:solidFill>
                  <a:srgbClr val="000000"/>
                </a:solidFill>
              </a:rPr>
              <a:t>Receive information about:</a:t>
            </a:r>
          </a:p>
          <a:p>
            <a:pPr lvl="1"/>
            <a:r>
              <a:rPr lang="en-US" b="1" dirty="0">
                <a:solidFill>
                  <a:srgbClr val="000000"/>
                </a:solidFill>
              </a:rPr>
              <a:t>Upcoming COCA Calls</a:t>
            </a:r>
          </a:p>
          <a:p>
            <a:pPr lvl="1"/>
            <a:r>
              <a:rPr lang="en-US" b="1" dirty="0">
                <a:solidFill>
                  <a:srgbClr val="000000"/>
                </a:solidFill>
              </a:rPr>
              <a:t>Health Alert Network (HAN) messages</a:t>
            </a:r>
          </a:p>
          <a:p>
            <a:pPr lvl="1"/>
            <a:r>
              <a:rPr lang="en-US" b="1" dirty="0">
                <a:solidFill>
                  <a:srgbClr val="000000"/>
                </a:solidFill>
              </a:rPr>
              <a:t>CDC emergency response activations</a:t>
            </a:r>
          </a:p>
          <a:p>
            <a:pPr lvl="1"/>
            <a:r>
              <a:rPr lang="en-US" b="1" dirty="0">
                <a:solidFill>
                  <a:srgbClr val="000000"/>
                </a:solidFill>
              </a:rPr>
              <a:t>Emerging public health threats</a:t>
            </a:r>
          </a:p>
          <a:p>
            <a:pPr lvl="1"/>
            <a:r>
              <a:rPr lang="en-US" b="1" dirty="0">
                <a:solidFill>
                  <a:srgbClr val="000000"/>
                </a:solidFill>
              </a:rPr>
              <a:t>Emergency preparedness and response conferences and training opportunities</a:t>
            </a:r>
          </a:p>
          <a:p>
            <a:endParaRPr lang="en-US" dirty="0"/>
          </a:p>
        </p:txBody>
      </p:sp>
      <p:pic>
        <p:nvPicPr>
          <p:cNvPr id="4" name="Picture 3" descr="COCA design element">
            <a:extLst>
              <a:ext uri="{FF2B5EF4-FFF2-40B4-BE49-F238E27FC236}">
                <a16:creationId xmlns:a16="http://schemas.microsoft.com/office/drawing/2014/main" id="{6A291112-38C3-40DF-9913-6129B1B6E8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3315" y="1454150"/>
            <a:ext cx="2586549" cy="2523971"/>
          </a:xfrm>
          <a:prstGeom prst="rect">
            <a:avLst/>
          </a:prstGeom>
        </p:spPr>
      </p:pic>
      <p:sp>
        <p:nvSpPr>
          <p:cNvPr id="5" name="Rectangle 4">
            <a:extLst>
              <a:ext uri="{FF2B5EF4-FFF2-40B4-BE49-F238E27FC236}">
                <a16:creationId xmlns:a16="http://schemas.microsoft.com/office/drawing/2014/main" id="{EFC251DB-A168-4714-8229-5D6A7215F507}"/>
              </a:ext>
            </a:extLst>
          </p:cNvPr>
          <p:cNvSpPr/>
          <p:nvPr/>
        </p:nvSpPr>
        <p:spPr>
          <a:xfrm>
            <a:off x="2824510" y="4369042"/>
            <a:ext cx="3863815" cy="400110"/>
          </a:xfrm>
          <a:prstGeom prst="rect">
            <a:avLst/>
          </a:prstGeom>
        </p:spPr>
        <p:txBody>
          <a:bodyPr wrap="none">
            <a:spAutoFit/>
          </a:bodyPr>
          <a:lstStyle/>
          <a:p>
            <a:pPr algn="ctr" defTabSz="392689"/>
            <a:r>
              <a:rPr lang="en-US" altLang="en-US" sz="2000" b="1" dirty="0">
                <a:solidFill>
                  <a:srgbClr val="FFC000"/>
                </a:solidFill>
                <a:ea typeface="MS PGothic" pitchFamily="34" charset="-128"/>
                <a:hlinkClick r:id="rId4" tooltip="web homepage for CDC Clinician Outreach and Communication Activity"/>
              </a:rPr>
              <a:t>http://emergency.cdc.gov/coca </a:t>
            </a:r>
            <a:endParaRPr lang="en-US" altLang="en-US" sz="2000" b="1" dirty="0">
              <a:solidFill>
                <a:srgbClr val="FFC000"/>
              </a:solidFill>
              <a:ea typeface="MS PGothic" pitchFamily="34" charset="-128"/>
            </a:endParaRPr>
          </a:p>
        </p:txBody>
      </p:sp>
    </p:spTree>
    <p:extLst>
      <p:ext uri="{BB962C8B-B14F-4D97-AF65-F5344CB8AC3E}">
        <p14:creationId xmlns:p14="http://schemas.microsoft.com/office/powerpoint/2010/main" val="1583864846"/>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A4550-D73A-4893-8348-3F1CB0295DC1}"/>
              </a:ext>
            </a:extLst>
          </p:cNvPr>
          <p:cNvSpPr>
            <a:spLocks noGrp="1"/>
          </p:cNvSpPr>
          <p:nvPr>
            <p:ph type="title"/>
          </p:nvPr>
        </p:nvSpPr>
        <p:spPr/>
        <p:txBody>
          <a:bodyPr/>
          <a:lstStyle/>
          <a:p>
            <a:r>
              <a:rPr lang="en-US" dirty="0"/>
              <a:t>Join Us on Facebook</a:t>
            </a:r>
          </a:p>
        </p:txBody>
      </p:sp>
      <p:pic>
        <p:nvPicPr>
          <p:cNvPr id="4" name="Picture 3" descr="Facebook logo">
            <a:extLst>
              <a:ext uri="{FF2B5EF4-FFF2-40B4-BE49-F238E27FC236}">
                <a16:creationId xmlns:a16="http://schemas.microsoft.com/office/drawing/2014/main" id="{DEEA7468-0CA5-4F5D-96A6-15B9C31760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146" y="1735325"/>
            <a:ext cx="2657980" cy="2657980"/>
          </a:xfrm>
          <a:prstGeom prst="rect">
            <a:avLst/>
          </a:prstGeom>
        </p:spPr>
      </p:pic>
      <p:pic>
        <p:nvPicPr>
          <p:cNvPr id="5" name="Picture 4" descr="Screenshot of COCA Facebook page">
            <a:extLst>
              <a:ext uri="{FF2B5EF4-FFF2-40B4-BE49-F238E27FC236}">
                <a16:creationId xmlns:a16="http://schemas.microsoft.com/office/drawing/2014/main" id="{C3096C8C-DF98-4E44-B452-14D630C375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9914" y="617303"/>
            <a:ext cx="5398319" cy="3739983"/>
          </a:xfrm>
          <a:prstGeom prst="rect">
            <a:avLst/>
          </a:prstGeom>
        </p:spPr>
      </p:pic>
    </p:spTree>
    <p:extLst>
      <p:ext uri="{BB962C8B-B14F-4D97-AF65-F5344CB8AC3E}">
        <p14:creationId xmlns:p14="http://schemas.microsoft.com/office/powerpoint/2010/main" val="4145770419"/>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EA748-18BD-4064-A153-96A3A35D1A5A}"/>
              </a:ext>
            </a:extLst>
          </p:cNvPr>
          <p:cNvSpPr>
            <a:spLocks noGrp="1"/>
          </p:cNvSpPr>
          <p:nvPr>
            <p:ph type="title"/>
          </p:nvPr>
        </p:nvSpPr>
        <p:spPr>
          <a:xfrm>
            <a:off x="402205" y="238497"/>
            <a:ext cx="8229600" cy="857250"/>
          </a:xfrm>
        </p:spPr>
        <p:txBody>
          <a:bodyPr/>
          <a:lstStyle/>
          <a:p>
            <a:pPr algn="ctr"/>
            <a:r>
              <a:rPr lang="en-US" dirty="0"/>
              <a:t>Thank you for joining us today! </a:t>
            </a:r>
          </a:p>
        </p:txBody>
      </p:sp>
      <p:pic>
        <p:nvPicPr>
          <p:cNvPr id="4" name="Picture Placeholder 10" descr="CDC Campus in Atlanta, Georgia">
            <a:extLst>
              <a:ext uri="{FF2B5EF4-FFF2-40B4-BE49-F238E27FC236}">
                <a16:creationId xmlns:a16="http://schemas.microsoft.com/office/drawing/2014/main" id="{CF78C536-CA51-40FF-B6E8-7887516AF937}"/>
              </a:ext>
            </a:extLst>
          </p:cNvPr>
          <p:cNvPicPr>
            <a:picLocks noGrp="1" noChangeAspect="1"/>
          </p:cNvPicPr>
          <p:nvPr>
            <p:ph idx="1"/>
          </p:nvPr>
        </p:nvPicPr>
        <p:blipFill>
          <a:blip r:embed="rId3"/>
          <a:stretch>
            <a:fillRect/>
          </a:stretch>
        </p:blipFill>
        <p:spPr bwMode="auto">
          <a:xfrm>
            <a:off x="2714103" y="1413717"/>
            <a:ext cx="3449458" cy="2316065"/>
          </a:xfrm>
          <a:ln>
            <a:miter lim="800000"/>
            <a:headEnd/>
            <a:tailEnd/>
          </a:ln>
          <a:effectLst>
            <a:outerShdw blurRad="44450" dist="27940" dir="5400000" algn="ctr" rotWithShape="0">
              <a:srgbClr val="808080">
                <a:alpha val="31998"/>
              </a:srgbClr>
            </a:outerShdw>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A446CB7-4832-49EB-A99C-FBC5052BB673}"/>
              </a:ext>
            </a:extLst>
          </p:cNvPr>
          <p:cNvSpPr/>
          <p:nvPr/>
        </p:nvSpPr>
        <p:spPr>
          <a:xfrm>
            <a:off x="2767679" y="3931575"/>
            <a:ext cx="3498650" cy="369332"/>
          </a:xfrm>
          <a:prstGeom prst="rect">
            <a:avLst/>
          </a:prstGeom>
        </p:spPr>
        <p:txBody>
          <a:bodyPr wrap="none">
            <a:spAutoFit/>
          </a:bodyPr>
          <a:lstStyle/>
          <a:p>
            <a:pPr algn="ctr" defTabSz="392689"/>
            <a:r>
              <a:rPr lang="en-US" altLang="en-US" b="1" dirty="0">
                <a:solidFill>
                  <a:srgbClr val="FFC000"/>
                </a:solidFill>
                <a:ea typeface="MS PGothic" pitchFamily="34" charset="-128"/>
                <a:hlinkClick r:id="rId4" tooltip="web homepage for CDC Clinician Outreach and Communication Activity"/>
              </a:rPr>
              <a:t>http://emergency.cdc.gov/coca </a:t>
            </a:r>
            <a:endParaRPr lang="en-US" altLang="en-US" b="1" dirty="0">
              <a:solidFill>
                <a:srgbClr val="FFC000"/>
              </a:solidFill>
              <a:ea typeface="MS PGothic" pitchFamily="34" charset="-128"/>
            </a:endParaRPr>
          </a:p>
        </p:txBody>
      </p:sp>
      <p:pic>
        <p:nvPicPr>
          <p:cNvPr id="6" name="Picture Placeholder 10" descr="CDC Campus in Atlanta, Georgia">
            <a:extLst>
              <a:ext uri="{FF2B5EF4-FFF2-40B4-BE49-F238E27FC236}">
                <a16:creationId xmlns:a16="http://schemas.microsoft.com/office/drawing/2014/main" id="{B61EBB45-83AB-43DB-8642-72CF7ADB2067}"/>
              </a:ext>
            </a:extLst>
          </p:cNvPr>
          <p:cNvPicPr>
            <a:picLocks noChangeAspect="1"/>
          </p:cNvPicPr>
          <p:nvPr/>
        </p:nvPicPr>
        <p:blipFill>
          <a:blip r:embed="rId3"/>
          <a:stretch>
            <a:fillRect/>
          </a:stretch>
        </p:blipFill>
        <p:spPr bwMode="auto">
          <a:xfrm>
            <a:off x="3004846" y="1413717"/>
            <a:ext cx="3024317" cy="2030613"/>
          </a:xfrm>
          <a:prstGeom prst="rect">
            <a:avLst/>
          </a:prstGeom>
          <a:ln>
            <a:miter lim="800000"/>
            <a:headEnd/>
            <a:tailEnd/>
          </a:ln>
          <a:effectLst>
            <a:outerShdw blurRad="44450" dist="27940" dir="5400000" algn="ctr" rotWithShape="0">
              <a:srgbClr val="808080">
                <a:alpha val="31998"/>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0403612"/>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015844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C486F-319B-4588-B2D6-8A51D292F17D}"/>
              </a:ext>
            </a:extLst>
          </p:cNvPr>
          <p:cNvSpPr>
            <a:spLocks noGrp="1"/>
          </p:cNvSpPr>
          <p:nvPr>
            <p:ph type="title"/>
          </p:nvPr>
        </p:nvSpPr>
        <p:spPr>
          <a:xfrm>
            <a:off x="457200" y="882174"/>
            <a:ext cx="8229600" cy="857250"/>
          </a:xfrm>
        </p:spPr>
        <p:txBody>
          <a:bodyPr/>
          <a:lstStyle/>
          <a:p>
            <a:r>
              <a:rPr lang="en-US" dirty="0">
                <a:solidFill>
                  <a:srgbClr val="000000"/>
                </a:solidFill>
              </a:rPr>
              <a:t>Objectives</a:t>
            </a:r>
            <a:br>
              <a:rPr lang="en-US" dirty="0">
                <a:solidFill>
                  <a:srgbClr val="000000"/>
                </a:solidFill>
              </a:rPr>
            </a:br>
            <a:r>
              <a:rPr lang="en-US" sz="1800" b="0" dirty="0">
                <a:solidFill>
                  <a:srgbClr val="000000"/>
                </a:solidFill>
                <a:latin typeface="Open Sans"/>
              </a:rPr>
              <a:t>At the conclusion of the session, the participant will be able to accomplish the following—</a:t>
            </a:r>
            <a:endParaRPr lang="en-US" sz="1800" dirty="0">
              <a:solidFill>
                <a:srgbClr val="000000"/>
              </a:solidFill>
            </a:endParaRPr>
          </a:p>
        </p:txBody>
      </p:sp>
      <p:sp>
        <p:nvSpPr>
          <p:cNvPr id="3" name="Text Placeholder 2">
            <a:extLst>
              <a:ext uri="{FF2B5EF4-FFF2-40B4-BE49-F238E27FC236}">
                <a16:creationId xmlns:a16="http://schemas.microsoft.com/office/drawing/2014/main" id="{8B179469-8B2E-44B8-B06B-B0DD942E7B7D}"/>
              </a:ext>
            </a:extLst>
          </p:cNvPr>
          <p:cNvSpPr>
            <a:spLocks noGrp="1"/>
          </p:cNvSpPr>
          <p:nvPr>
            <p:ph type="body" sz="quarter" idx="10"/>
          </p:nvPr>
        </p:nvSpPr>
        <p:spPr>
          <a:xfrm>
            <a:off x="457200" y="1904982"/>
            <a:ext cx="8563855" cy="3843431"/>
          </a:xfrm>
        </p:spPr>
        <p:txBody>
          <a:bodyPr/>
          <a:lstStyle/>
          <a:p>
            <a:pPr>
              <a:buFont typeface="+mj-lt"/>
              <a:buAutoNum type="arabicPeriod"/>
            </a:pPr>
            <a:r>
              <a:rPr lang="en-US" dirty="0">
                <a:solidFill>
                  <a:srgbClr val="000000"/>
                </a:solidFill>
                <a:latin typeface="Open Sans"/>
              </a:rPr>
              <a:t>Identify criteria for considering reducing or discontinuing opioid therapy.</a:t>
            </a:r>
          </a:p>
          <a:p>
            <a:pPr>
              <a:buFont typeface="+mj-lt"/>
              <a:buAutoNum type="arabicPeriod"/>
            </a:pPr>
            <a:r>
              <a:rPr lang="en-US" dirty="0">
                <a:solidFill>
                  <a:srgbClr val="000000"/>
                </a:solidFill>
                <a:latin typeface="Open Sans"/>
              </a:rPr>
              <a:t>Discuss important issues to consider prior to deciding to taper opioids.</a:t>
            </a:r>
          </a:p>
          <a:p>
            <a:pPr>
              <a:buFont typeface="+mj-lt"/>
              <a:buAutoNum type="arabicPeriod"/>
            </a:pPr>
            <a:r>
              <a:rPr lang="en-US" dirty="0">
                <a:solidFill>
                  <a:srgbClr val="000000"/>
                </a:solidFill>
                <a:latin typeface="Open Sans"/>
              </a:rPr>
              <a:t>Describe steps to promote patient safety prior to initiating a taper.</a:t>
            </a:r>
          </a:p>
          <a:p>
            <a:pPr>
              <a:buFont typeface="+mj-lt"/>
              <a:buAutoNum type="arabicPeriod"/>
            </a:pPr>
            <a:r>
              <a:rPr lang="en-US" dirty="0">
                <a:solidFill>
                  <a:srgbClr val="000000"/>
                </a:solidFill>
                <a:latin typeface="Open Sans"/>
              </a:rPr>
              <a:t>Identify practices associated with improved outcomes when opioids are tapered.</a:t>
            </a:r>
          </a:p>
          <a:p>
            <a:pPr>
              <a:buFont typeface="+mj-lt"/>
              <a:buAutoNum type="arabicPeriod"/>
            </a:pPr>
            <a:r>
              <a:rPr lang="en-US" dirty="0">
                <a:solidFill>
                  <a:srgbClr val="000000"/>
                </a:solidFill>
                <a:latin typeface="Open Sans"/>
              </a:rPr>
              <a:t>Discuss management approaches to consider when there are challenges to tapering.</a:t>
            </a:r>
          </a:p>
          <a:p>
            <a:pPr marL="0" indent="0">
              <a:buNone/>
            </a:pPr>
            <a:endParaRPr lang="en-US" dirty="0"/>
          </a:p>
        </p:txBody>
      </p:sp>
    </p:spTree>
    <p:extLst>
      <p:ext uri="{BB962C8B-B14F-4D97-AF65-F5344CB8AC3E}">
        <p14:creationId xmlns:p14="http://schemas.microsoft.com/office/powerpoint/2010/main" val="24362833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781" y="445672"/>
            <a:ext cx="3765176" cy="568097"/>
          </a:xfrm>
        </p:spPr>
        <p:txBody>
          <a:bodyPr/>
          <a:lstStyle/>
          <a:p>
            <a:r>
              <a:rPr lang="en-US" dirty="0"/>
              <a:t>Today’s First Presenter </a:t>
            </a:r>
          </a:p>
        </p:txBody>
      </p:sp>
      <p:sp>
        <p:nvSpPr>
          <p:cNvPr id="3" name="Content Placeholder 2"/>
          <p:cNvSpPr>
            <a:spLocks noGrp="1"/>
          </p:cNvSpPr>
          <p:nvPr>
            <p:ph idx="1"/>
          </p:nvPr>
        </p:nvSpPr>
        <p:spPr>
          <a:xfrm>
            <a:off x="1379349" y="1717498"/>
            <a:ext cx="3564610" cy="1429325"/>
          </a:xfrm>
        </p:spPr>
        <p:txBody>
          <a:bodyPr/>
          <a:lstStyle/>
          <a:p>
            <a:pPr marL="0" indent="0">
              <a:spcBef>
                <a:spcPts val="0"/>
              </a:spcBef>
              <a:buNone/>
            </a:pPr>
            <a:r>
              <a:rPr lang="en-US" sz="1800" dirty="0">
                <a:solidFill>
                  <a:schemeClr val="tx1">
                    <a:lumMod val="60000"/>
                    <a:lumOff val="40000"/>
                  </a:schemeClr>
                </a:solidFill>
                <a:cs typeface="Calibri" panose="020F0502020204030204" pitchFamily="34" charset="0"/>
              </a:rPr>
              <a:t>ADM Brett P. Giroir, MD (USPHS)</a:t>
            </a:r>
            <a:br>
              <a:rPr lang="en-US" dirty="0"/>
            </a:br>
            <a:r>
              <a:rPr lang="en-US" sz="1800" b="0" dirty="0">
                <a:cs typeface="Calibri" panose="020F0502020204030204" pitchFamily="34" charset="0"/>
              </a:rPr>
              <a:t>Assistant Secretary for Health</a:t>
            </a:r>
            <a:br>
              <a:rPr lang="en-US" sz="1800" dirty="0">
                <a:cs typeface="Calibri" panose="020F0502020204030204" pitchFamily="34" charset="0"/>
              </a:rPr>
            </a:br>
            <a:r>
              <a:rPr lang="en-US" sz="1800" b="0" dirty="0">
                <a:cs typeface="Calibri" panose="020F0502020204030204" pitchFamily="34" charset="0"/>
              </a:rPr>
              <a:t>Department of Health </a:t>
            </a:r>
          </a:p>
          <a:p>
            <a:pPr marL="0" indent="0">
              <a:spcBef>
                <a:spcPts val="0"/>
              </a:spcBef>
              <a:buNone/>
            </a:pPr>
            <a:r>
              <a:rPr lang="en-US" sz="1800" b="0" dirty="0">
                <a:cs typeface="Calibri" panose="020F0502020204030204" pitchFamily="34" charset="0"/>
              </a:rPr>
              <a:t>and Human Services</a:t>
            </a:r>
            <a:endParaRPr lang="en-US" sz="1800" b="0" dirty="0">
              <a:solidFill>
                <a:srgbClr val="58595B"/>
              </a:solidFill>
              <a:cs typeface="Calibri" panose="020F0502020204030204" pitchFamily="34" charset="0"/>
            </a:endParaRPr>
          </a:p>
        </p:txBody>
      </p:sp>
      <p:pic>
        <p:nvPicPr>
          <p:cNvPr id="9" name="Content Placeholder 8">
            <a:extLst>
              <a:ext uri="{FF2B5EF4-FFF2-40B4-BE49-F238E27FC236}">
                <a16:creationId xmlns:a16="http://schemas.microsoft.com/office/drawing/2014/main" id="{B3D29350-E8F7-494B-ABFB-3CE13A634771}"/>
              </a:ext>
            </a:extLst>
          </p:cNvPr>
          <p:cNvPicPr>
            <a:picLocks noGrp="1" noChangeAspect="1"/>
          </p:cNvPicPr>
          <p:nvPr>
            <p:ph idx="10"/>
          </p:nvPr>
        </p:nvPicPr>
        <p:blipFill>
          <a:blip r:embed="rId3" cstate="print">
            <a:extLst>
              <a:ext uri="{28A0092B-C50C-407E-A947-70E740481C1C}">
                <a14:useLocalDpi xmlns:a14="http://schemas.microsoft.com/office/drawing/2010/main" val="0"/>
              </a:ext>
            </a:extLst>
          </a:blip>
          <a:stretch>
            <a:fillRect/>
          </a:stretch>
        </p:blipFill>
        <p:spPr>
          <a:xfrm>
            <a:off x="5668147" y="1096680"/>
            <a:ext cx="2360112" cy="2950140"/>
          </a:xfrm>
        </p:spPr>
      </p:pic>
    </p:spTree>
    <p:extLst>
      <p:ext uri="{BB962C8B-B14F-4D97-AF65-F5344CB8AC3E}">
        <p14:creationId xmlns:p14="http://schemas.microsoft.com/office/powerpoint/2010/main" val="296204558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781" y="445672"/>
            <a:ext cx="3972646" cy="568097"/>
          </a:xfrm>
        </p:spPr>
        <p:txBody>
          <a:bodyPr/>
          <a:lstStyle/>
          <a:p>
            <a:r>
              <a:rPr lang="en-US" dirty="0"/>
              <a:t>Today’s Second Presenter </a:t>
            </a:r>
          </a:p>
        </p:txBody>
      </p:sp>
      <p:sp>
        <p:nvSpPr>
          <p:cNvPr id="3" name="Content Placeholder 2"/>
          <p:cNvSpPr>
            <a:spLocks noGrp="1"/>
          </p:cNvSpPr>
          <p:nvPr>
            <p:ph idx="1"/>
          </p:nvPr>
        </p:nvSpPr>
        <p:spPr>
          <a:xfrm>
            <a:off x="1232115" y="1729165"/>
            <a:ext cx="3603355" cy="2072617"/>
          </a:xfrm>
        </p:spPr>
        <p:txBody>
          <a:bodyPr/>
          <a:lstStyle/>
          <a:p>
            <a:pPr marL="0" indent="0">
              <a:spcBef>
                <a:spcPts val="0"/>
              </a:spcBef>
              <a:buNone/>
            </a:pPr>
            <a:r>
              <a:rPr lang="en-US" sz="2000" dirty="0">
                <a:solidFill>
                  <a:schemeClr val="tx1">
                    <a:lumMod val="60000"/>
                    <a:lumOff val="40000"/>
                  </a:schemeClr>
                </a:solidFill>
                <a:cs typeface="Calibri" panose="020F0502020204030204" pitchFamily="34" charset="0"/>
              </a:rPr>
              <a:t>Wilson M. Compton, MD, MPE</a:t>
            </a:r>
            <a:br>
              <a:rPr lang="en-US" dirty="0">
                <a:cs typeface="Calibri" panose="020F0502020204030204" pitchFamily="34" charset="0"/>
              </a:rPr>
            </a:br>
            <a:r>
              <a:rPr lang="en-US" sz="1800" b="0" dirty="0">
                <a:cs typeface="Calibri" panose="020F0502020204030204" pitchFamily="34" charset="0"/>
              </a:rPr>
              <a:t>Deputy Director</a:t>
            </a:r>
            <a:br>
              <a:rPr lang="en-US" sz="1800" dirty="0">
                <a:cs typeface="Calibri" panose="020F0502020204030204" pitchFamily="34" charset="0"/>
              </a:rPr>
            </a:br>
            <a:r>
              <a:rPr lang="en-US" sz="1800" b="0" dirty="0">
                <a:cs typeface="Calibri" panose="020F0502020204030204" pitchFamily="34" charset="0"/>
              </a:rPr>
              <a:t>National Institute on Drug Abuse</a:t>
            </a:r>
          </a:p>
          <a:p>
            <a:pPr marL="0" indent="0">
              <a:spcBef>
                <a:spcPts val="0"/>
              </a:spcBef>
              <a:buNone/>
            </a:pPr>
            <a:r>
              <a:rPr lang="en-US" sz="1800" b="0" dirty="0">
                <a:cs typeface="Calibri" panose="020F0502020204030204" pitchFamily="34" charset="0"/>
              </a:rPr>
              <a:t>National Institutes of Health</a:t>
            </a:r>
          </a:p>
        </p:txBody>
      </p:sp>
      <p:pic>
        <p:nvPicPr>
          <p:cNvPr id="9" name="Content Placeholder 8">
            <a:extLst>
              <a:ext uri="{FF2B5EF4-FFF2-40B4-BE49-F238E27FC236}">
                <a16:creationId xmlns:a16="http://schemas.microsoft.com/office/drawing/2014/main" id="{B3D29350-E8F7-494B-ABFB-3CE13A634771}"/>
              </a:ext>
            </a:extLst>
          </p:cNvPr>
          <p:cNvPicPr>
            <a:picLocks noGrp="1" noChangeAspect="1"/>
          </p:cNvPicPr>
          <p:nvPr>
            <p:ph idx="10"/>
          </p:nvPr>
        </p:nvPicPr>
        <p:blipFill rotWithShape="1">
          <a:blip r:embed="rId3" cstate="print">
            <a:extLst>
              <a:ext uri="{28A0092B-C50C-407E-A947-70E740481C1C}">
                <a14:useLocalDpi xmlns:a14="http://schemas.microsoft.com/office/drawing/2010/main" val="0"/>
              </a:ext>
            </a:extLst>
          </a:blip>
          <a:srcRect l="25310" r="5012"/>
          <a:stretch/>
        </p:blipFill>
        <p:spPr>
          <a:xfrm>
            <a:off x="5257179" y="1190605"/>
            <a:ext cx="2592711" cy="2762289"/>
          </a:xfrm>
        </p:spPr>
      </p:pic>
    </p:spTree>
    <p:extLst>
      <p:ext uri="{BB962C8B-B14F-4D97-AF65-F5344CB8AC3E}">
        <p14:creationId xmlns:p14="http://schemas.microsoft.com/office/powerpoint/2010/main" val="93016703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5781" y="445672"/>
            <a:ext cx="3765176" cy="568097"/>
          </a:xfrm>
        </p:spPr>
        <p:txBody>
          <a:bodyPr/>
          <a:lstStyle/>
          <a:p>
            <a:r>
              <a:rPr lang="en-US" dirty="0"/>
              <a:t>Today’s Third Presenter </a:t>
            </a:r>
          </a:p>
        </p:txBody>
      </p:sp>
      <p:sp>
        <p:nvSpPr>
          <p:cNvPr id="3" name="Content Placeholder 2"/>
          <p:cNvSpPr>
            <a:spLocks noGrp="1"/>
          </p:cNvSpPr>
          <p:nvPr>
            <p:ph idx="1"/>
          </p:nvPr>
        </p:nvSpPr>
        <p:spPr>
          <a:xfrm>
            <a:off x="903720" y="1603303"/>
            <a:ext cx="4688499" cy="2515967"/>
          </a:xfrm>
        </p:spPr>
        <p:txBody>
          <a:bodyPr/>
          <a:lstStyle/>
          <a:p>
            <a:pPr marL="0" indent="0">
              <a:buNone/>
            </a:pPr>
            <a:r>
              <a:rPr lang="en-US" sz="2000" dirty="0">
                <a:solidFill>
                  <a:schemeClr val="tx1">
                    <a:lumMod val="60000"/>
                    <a:lumOff val="40000"/>
                  </a:schemeClr>
                </a:solidFill>
                <a:cs typeface="Calibri" panose="020F0502020204030204" pitchFamily="34" charset="0"/>
              </a:rPr>
              <a:t>CAPT Deborah Dowell, MD, MPH (USPHS)</a:t>
            </a:r>
            <a:br>
              <a:rPr lang="en-US" dirty="0"/>
            </a:br>
            <a:r>
              <a:rPr lang="en-US" sz="1800" b="0" dirty="0">
                <a:cs typeface="Calibri" panose="020F0502020204030204" pitchFamily="34" charset="0"/>
              </a:rPr>
              <a:t>Chief Medical Officer</a:t>
            </a:r>
            <a:br>
              <a:rPr lang="en-US" sz="1800" dirty="0">
                <a:cs typeface="Calibri" panose="020F0502020204030204" pitchFamily="34" charset="0"/>
              </a:rPr>
            </a:br>
            <a:r>
              <a:rPr lang="en-US" sz="1800" b="0" dirty="0">
                <a:cs typeface="Calibri" panose="020F0502020204030204" pitchFamily="34" charset="0"/>
              </a:rPr>
              <a:t>National Center for Injury Prevention and Control</a:t>
            </a:r>
            <a:br>
              <a:rPr lang="en-US" sz="1800" dirty="0">
                <a:cs typeface="Calibri" panose="020F0502020204030204" pitchFamily="34" charset="0"/>
              </a:rPr>
            </a:br>
            <a:r>
              <a:rPr lang="en-US" sz="1800" b="0" dirty="0">
                <a:cs typeface="Calibri" panose="020F0502020204030204" pitchFamily="34" charset="0"/>
              </a:rPr>
              <a:t>Centers for Disease Control and Prevention</a:t>
            </a:r>
            <a:endParaRPr lang="en-US" sz="1800" b="0" dirty="0">
              <a:solidFill>
                <a:srgbClr val="58595B"/>
              </a:solidFill>
              <a:cs typeface="Calibri" panose="020F0502020204030204" pitchFamily="34" charset="0"/>
            </a:endParaRPr>
          </a:p>
        </p:txBody>
      </p:sp>
      <p:pic>
        <p:nvPicPr>
          <p:cNvPr id="9" name="Content Placeholder 8">
            <a:extLst>
              <a:ext uri="{FF2B5EF4-FFF2-40B4-BE49-F238E27FC236}">
                <a16:creationId xmlns:a16="http://schemas.microsoft.com/office/drawing/2014/main" id="{B3D29350-E8F7-494B-ABFB-3CE13A634771}"/>
              </a:ext>
            </a:extLst>
          </p:cNvPr>
          <p:cNvPicPr>
            <a:picLocks noGrp="1" noChangeAspect="1"/>
          </p:cNvPicPr>
          <p:nvPr>
            <p:ph idx="10"/>
          </p:nvPr>
        </p:nvPicPr>
        <p:blipFill>
          <a:blip r:embed="rId3" cstate="print">
            <a:extLst>
              <a:ext uri="{28A0092B-C50C-407E-A947-70E740481C1C}">
                <a14:useLocalDpi xmlns:a14="http://schemas.microsoft.com/office/drawing/2010/main" val="0"/>
              </a:ext>
            </a:extLst>
          </a:blip>
          <a:stretch>
            <a:fillRect/>
          </a:stretch>
        </p:blipFill>
        <p:spPr>
          <a:xfrm>
            <a:off x="5695619" y="1298833"/>
            <a:ext cx="2544661" cy="2545833"/>
          </a:xfrm>
        </p:spPr>
      </p:pic>
    </p:spTree>
    <p:extLst>
      <p:ext uri="{BB962C8B-B14F-4D97-AF65-F5344CB8AC3E}">
        <p14:creationId xmlns:p14="http://schemas.microsoft.com/office/powerpoint/2010/main" val="2828344244"/>
      </p:ext>
    </p:extLst>
  </p:cSld>
  <p:clrMapOvr>
    <a:masterClrMapping/>
  </p:clrMapOvr>
  <p:transition>
    <p:fade/>
  </p:transition>
</p:sld>
</file>

<file path=ppt/theme/theme1.xml><?xml version="1.0" encoding="utf-8"?>
<a:theme xmlns:a="http://schemas.openxmlformats.org/drawingml/2006/main" name="NCEH_ATSDR_combined">
  <a:themeElements>
    <a:clrScheme name="Custom 2">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2.xml><?xml version="1.0" encoding="utf-8"?>
<a:theme xmlns:a="http://schemas.openxmlformats.org/drawingml/2006/main" name="1_NCEH_ATSDR_combined">
  <a:themeElements>
    <a:clrScheme name="Custom 8">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3.xml><?xml version="1.0" encoding="utf-8"?>
<a:theme xmlns:a="http://schemas.openxmlformats.org/drawingml/2006/main" name="2_NCEH_ATSDR_combined">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4.xml><?xml version="1.0" encoding="utf-8"?>
<a:theme xmlns:a="http://schemas.openxmlformats.org/drawingml/2006/main" name="3_NCEH_ATSDR_combined">
  <a:themeElements>
    <a:clrScheme name="Custom 1">
      <a:dk1>
        <a:srgbClr val="0F56DC"/>
      </a:dk1>
      <a:lt1>
        <a:srgbClr val="FFC000"/>
      </a:lt1>
      <a:dk2>
        <a:srgbClr val="FFFFFF"/>
      </a:dk2>
      <a:lt2>
        <a:srgbClr val="FFFFFF"/>
      </a:lt2>
      <a:accent1>
        <a:srgbClr val="4983F2"/>
      </a:accent1>
      <a:accent2>
        <a:srgbClr val="007D57"/>
      </a:accent2>
      <a:accent3>
        <a:srgbClr val="9A3B26"/>
      </a:accent3>
      <a:accent4>
        <a:srgbClr val="7F7F7F"/>
      </a:accent4>
      <a:accent5>
        <a:srgbClr val="0F56DC"/>
      </a:accent5>
      <a:accent6>
        <a:srgbClr val="002060"/>
      </a:accent6>
      <a:hlink>
        <a:srgbClr val="0F56DC"/>
      </a:hlink>
      <a:folHlink>
        <a:srgbClr val="3077FF"/>
      </a:folHlink>
    </a:clrScheme>
    <a:fontScheme name="CDC Myriad Web Pro">
      <a:majorFont>
        <a:latin typeface="Myriad Web Pro"/>
        <a:ea typeface=""/>
        <a:cs typeface=""/>
      </a:majorFont>
      <a:minorFont>
        <a:latin typeface="Myriad Web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dirty="0" smtClean="0">
            <a:solidFill>
              <a:srgbClr val="000000"/>
            </a:solidFill>
            <a:latin typeface="Calibri" panose="020F0502020204030204" pitchFamily="34" charset="0"/>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4370</TotalTime>
  <Words>6391</Words>
  <Application>Microsoft Office PowerPoint</Application>
  <PresentationFormat>On-screen Show (16:9)</PresentationFormat>
  <Paragraphs>560</Paragraphs>
  <Slides>56</Slides>
  <Notes>55</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56</vt:i4>
      </vt:variant>
    </vt:vector>
  </HeadingPairs>
  <TitlesOfParts>
    <vt:vector size="68" baseType="lpstr">
      <vt:lpstr>Arial</vt:lpstr>
      <vt:lpstr>Open Sans</vt:lpstr>
      <vt:lpstr>Myriad Web Pro</vt:lpstr>
      <vt:lpstr>Calibri</vt:lpstr>
      <vt:lpstr>Candara</vt:lpstr>
      <vt:lpstr>Wingdings</vt:lpstr>
      <vt:lpstr>Merriweather</vt:lpstr>
      <vt:lpstr>Courier New</vt:lpstr>
      <vt:lpstr>NCEH_ATSDR_combined</vt:lpstr>
      <vt:lpstr>1_NCEH_ATSDR_combined</vt:lpstr>
      <vt:lpstr>2_NCEH_ATSDR_combined</vt:lpstr>
      <vt:lpstr>3_NCEH_ATSDR_combined</vt:lpstr>
      <vt:lpstr>COCA Call Access Information</vt:lpstr>
      <vt:lpstr>HHS Guide for Clinicians on the Appropriate Dosage Reduction or Discontinuation of Long-Term Opioid Analgesics</vt:lpstr>
      <vt:lpstr>Continuing Education</vt:lpstr>
      <vt:lpstr>Continuing Education Disclaimer </vt:lpstr>
      <vt:lpstr>To Ask a Question</vt:lpstr>
      <vt:lpstr>Objectives At the conclusion of the session, the participant will be able to accomplish the following—</vt:lpstr>
      <vt:lpstr>Today’s First Presenter </vt:lpstr>
      <vt:lpstr>Today’s Second Presenter </vt:lpstr>
      <vt:lpstr>Today’s Third Presenter </vt:lpstr>
      <vt:lpstr> Patient-Centered Dosage Reduction or Discontinuation of Long-Term Opioid Analgesics: HHS Guidance</vt:lpstr>
      <vt:lpstr>Chronic pain and prescription opioid use in the United States</vt:lpstr>
      <vt:lpstr>Potential benefits of tapering opioids</vt:lpstr>
      <vt:lpstr>Potential risks of tapering opioids</vt:lpstr>
      <vt:lpstr>Risks of rapid opioid taper</vt:lpstr>
      <vt:lpstr>Certain practices may improve tapering outcomes</vt:lpstr>
      <vt:lpstr>PowerPoint Presentation</vt:lpstr>
      <vt:lpstr>PowerPoint Presentation</vt:lpstr>
      <vt:lpstr>Topics covered in the HHS Guide</vt:lpstr>
      <vt:lpstr>Consider opioid tapering when </vt:lpstr>
      <vt:lpstr>PowerPoint Presentation</vt:lpstr>
      <vt:lpstr>1st step: assess benefits and risks of continuing opioids at current dose </vt:lpstr>
      <vt:lpstr>Important considerations prior to deciding to taper </vt:lpstr>
      <vt:lpstr>When benefits outweigh risks of continuing opioids at current dose </vt:lpstr>
      <vt:lpstr>When risks outweigh benefits of continuing opioids at current dose </vt:lpstr>
      <vt:lpstr>Important steps prior to initiating a taper</vt:lpstr>
      <vt:lpstr>Opioid use disorder</vt:lpstr>
      <vt:lpstr>Opioid Use Disorder diagnostic criteria  [first 9 of 11 criteria]</vt:lpstr>
      <vt:lpstr>Opioid Use Disorder diagnostic criteria [last 2 of 11 criteria]</vt:lpstr>
      <vt:lpstr>Shared decision-making improves outcomes</vt:lpstr>
      <vt:lpstr>Rate of opioid taper should be individualized</vt:lpstr>
      <vt:lpstr>Opioid withdrawal management</vt:lpstr>
      <vt:lpstr>Behavioral health support</vt:lpstr>
      <vt:lpstr>Challenges to tapering: Assess for OUD</vt:lpstr>
      <vt:lpstr>Challenges to tapering: Consider Buprenorphine </vt:lpstr>
      <vt:lpstr>Buprenorphine</vt:lpstr>
      <vt:lpstr>When patients are unable or unwilling to taper</vt:lpstr>
      <vt:lpstr>When patients are using both benzodiazepines and opioids  </vt:lpstr>
      <vt:lpstr>Summary</vt:lpstr>
      <vt:lpstr>Additional Resources</vt:lpstr>
      <vt:lpstr>2016 CDC Guideline for Prescribing Opioids for Chronic Pain </vt:lpstr>
      <vt:lpstr>PowerPoint Presentation</vt:lpstr>
      <vt:lpstr>PowerPoint Presentation</vt:lpstr>
      <vt:lpstr>SAMHSA Providers Clinical Support System (PCSS)</vt:lpstr>
      <vt:lpstr>SAMHSA: Additional Provider Resources</vt:lpstr>
      <vt:lpstr>Taper Resources on HHS.gov</vt:lpstr>
      <vt:lpstr>Link to HHS Taper Guide</vt:lpstr>
      <vt:lpstr>To Ask a Question  </vt:lpstr>
      <vt:lpstr>Today’s Webinar Will Be Available On-Demand</vt:lpstr>
      <vt:lpstr>Continuing Education  </vt:lpstr>
      <vt:lpstr>Upcoming COCA Call Tomorrow, January 31, 2020</vt:lpstr>
      <vt:lpstr>COCA Products &amp; Services</vt:lpstr>
      <vt:lpstr>COCA Products &amp; Services </vt:lpstr>
      <vt:lpstr>Join COCA’s Mailing List</vt:lpstr>
      <vt:lpstr>Join Us on Facebook</vt:lpstr>
      <vt:lpstr>Thank you for joining us today! </vt:lpstr>
      <vt:lpstr>PowerPoint Presentation</vt:lpstr>
    </vt:vector>
  </TitlesOfParts>
  <Company>CDC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CDC Presentation</dc:title>
  <dc:creator>Centers for Disease Control and Prevention</dc:creator>
  <cp:lastModifiedBy>Grimsley, Nikki (CDC/DDPHSIS/CPR/DEO)</cp:lastModifiedBy>
  <cp:revision>350</cp:revision>
  <cp:lastPrinted>2019-12-16T18:00:41Z</cp:lastPrinted>
  <dcterms:created xsi:type="dcterms:W3CDTF">2011-03-17T17:43:16Z</dcterms:created>
  <dcterms:modified xsi:type="dcterms:W3CDTF">2020-01-30T15:18:55Z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uage">
    <vt:lpwstr>English</vt:lpwstr>
  </property>
</Properties>
</file>