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1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808" r:id="rId1"/>
    <p:sldMasterId id="2147483825" r:id="rId2"/>
    <p:sldMasterId id="2147483831" r:id="rId3"/>
  </p:sldMasterIdLst>
  <p:notesMasterIdLst>
    <p:notesMasterId r:id="rId78"/>
  </p:notesMasterIdLst>
  <p:sldIdLst>
    <p:sldId id="276" r:id="rId4"/>
    <p:sldId id="257" r:id="rId5"/>
    <p:sldId id="258" r:id="rId6"/>
    <p:sldId id="275" r:id="rId7"/>
    <p:sldId id="277" r:id="rId8"/>
    <p:sldId id="366" r:id="rId9"/>
    <p:sldId id="259" r:id="rId10"/>
    <p:sldId id="288" r:id="rId11"/>
    <p:sldId id="605" r:id="rId12"/>
    <p:sldId id="606" r:id="rId13"/>
    <p:sldId id="583" r:id="rId14"/>
    <p:sldId id="584" r:id="rId15"/>
    <p:sldId id="474" r:id="rId16"/>
    <p:sldId id="607" r:id="rId17"/>
    <p:sldId id="514" r:id="rId18"/>
    <p:sldId id="515" r:id="rId19"/>
    <p:sldId id="305" r:id="rId20"/>
    <p:sldId id="512" r:id="rId21"/>
    <p:sldId id="256" r:id="rId22"/>
    <p:sldId id="513" r:id="rId23"/>
    <p:sldId id="618" r:id="rId24"/>
    <p:sldId id="503" r:id="rId25"/>
    <p:sldId id="415" r:id="rId26"/>
    <p:sldId id="481" r:id="rId27"/>
    <p:sldId id="505" r:id="rId28"/>
    <p:sldId id="420" r:id="rId29"/>
    <p:sldId id="486" r:id="rId30"/>
    <p:sldId id="469" r:id="rId31"/>
    <p:sldId id="507" r:id="rId32"/>
    <p:sldId id="508" r:id="rId33"/>
    <p:sldId id="509" r:id="rId34"/>
    <p:sldId id="510" r:id="rId35"/>
    <p:sldId id="619" r:id="rId36"/>
    <p:sldId id="608" r:id="rId37"/>
    <p:sldId id="612" r:id="rId38"/>
    <p:sldId id="613" r:id="rId39"/>
    <p:sldId id="617" r:id="rId40"/>
    <p:sldId id="614" r:id="rId41"/>
    <p:sldId id="610" r:id="rId42"/>
    <p:sldId id="555" r:id="rId43"/>
    <p:sldId id="519" r:id="rId44"/>
    <p:sldId id="399" r:id="rId45"/>
    <p:sldId id="602" r:id="rId46"/>
    <p:sldId id="603" r:id="rId47"/>
    <p:sldId id="556" r:id="rId48"/>
    <p:sldId id="552" r:id="rId49"/>
    <p:sldId id="566" r:id="rId50"/>
    <p:sldId id="567" r:id="rId51"/>
    <p:sldId id="571" r:id="rId52"/>
    <p:sldId id="572" r:id="rId53"/>
    <p:sldId id="557" r:id="rId54"/>
    <p:sldId id="578" r:id="rId55"/>
    <p:sldId id="577" r:id="rId56"/>
    <p:sldId id="536" r:id="rId57"/>
    <p:sldId id="582" r:id="rId58"/>
    <p:sldId id="581" r:id="rId59"/>
    <p:sldId id="538" r:id="rId60"/>
    <p:sldId id="616" r:id="rId61"/>
    <p:sldId id="573" r:id="rId62"/>
    <p:sldId id="575" r:id="rId63"/>
    <p:sldId id="579" r:id="rId64"/>
    <p:sldId id="580" r:id="rId65"/>
    <p:sldId id="615" r:id="rId66"/>
    <p:sldId id="542" r:id="rId67"/>
    <p:sldId id="279" r:id="rId68"/>
    <p:sldId id="280" r:id="rId69"/>
    <p:sldId id="281" r:id="rId70"/>
    <p:sldId id="282" r:id="rId71"/>
    <p:sldId id="283" r:id="rId72"/>
    <p:sldId id="284" r:id="rId73"/>
    <p:sldId id="285" r:id="rId74"/>
    <p:sldId id="286" r:id="rId75"/>
    <p:sldId id="287" r:id="rId76"/>
    <p:sldId id="273" r:id="rId77"/>
  </p:sldIdLst>
  <p:sldSz cx="9144000" cy="5143500" type="screen16x9"/>
  <p:notesSz cx="6950075" cy="9236075"/>
  <p:embeddedFontLst>
    <p:embeddedFont>
      <p:font typeface="Calibri" panose="020F0502020204030204" pitchFamily="34" charset="0"/>
      <p:regular r:id="rId79"/>
      <p:bold r:id="rId80"/>
      <p:italic r:id="rId81"/>
      <p:boldItalic r:id="rId82"/>
    </p:embeddedFont>
    <p:embeddedFont>
      <p:font typeface="Candara" panose="020E0502030303020204" pitchFamily="34" charset="0"/>
      <p:regular r:id="rId83"/>
      <p:bold r:id="rId84"/>
      <p:italic r:id="rId85"/>
      <p:boldItalic r:id="rId86"/>
    </p:embeddedFont>
    <p:embeddedFont>
      <p:font typeface="Myriad Web Pro" panose="020B0604020202020204" charset="0"/>
      <p:regular r:id="rId87"/>
      <p:bold r:id="rId88"/>
      <p:italic r:id="rId89"/>
    </p:embeddedFont>
  </p:embeddedFontLst>
  <p:defaultTextStyle>
    <a:defPPr>
      <a:defRPr lang="en-US"/>
    </a:defPPr>
    <a:lvl1pPr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1pPr>
    <a:lvl2pPr marL="45720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2pPr>
    <a:lvl3pPr marL="91440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3pPr>
    <a:lvl4pPr marL="137160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4pPr>
    <a:lvl5pPr marL="182880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5pPr>
    <a:lvl6pPr marL="2286000" algn="l" defTabSz="914400" rtl="0" eaLnBrk="1" latinLnBrk="0" hangingPunct="1">
      <a:defRPr kern="1200">
        <a:solidFill>
          <a:schemeClr val="tx1"/>
        </a:solidFill>
        <a:latin typeface="Myriad Web Pro" panose="020B0503030403020204" pitchFamily="34" charset="0"/>
        <a:ea typeface="+mn-ea"/>
        <a:cs typeface="+mn-cs"/>
      </a:defRPr>
    </a:lvl6pPr>
    <a:lvl7pPr marL="2743200" algn="l" defTabSz="914400" rtl="0" eaLnBrk="1" latinLnBrk="0" hangingPunct="1">
      <a:defRPr kern="1200">
        <a:solidFill>
          <a:schemeClr val="tx1"/>
        </a:solidFill>
        <a:latin typeface="Myriad Web Pro" panose="020B0503030403020204" pitchFamily="34" charset="0"/>
        <a:ea typeface="+mn-ea"/>
        <a:cs typeface="+mn-cs"/>
      </a:defRPr>
    </a:lvl7pPr>
    <a:lvl8pPr marL="3200400" algn="l" defTabSz="914400" rtl="0" eaLnBrk="1" latinLnBrk="0" hangingPunct="1">
      <a:defRPr kern="1200">
        <a:solidFill>
          <a:schemeClr val="tx1"/>
        </a:solidFill>
        <a:latin typeface="Myriad Web Pro" panose="020B0503030403020204" pitchFamily="34" charset="0"/>
        <a:ea typeface="+mn-ea"/>
        <a:cs typeface="+mn-cs"/>
      </a:defRPr>
    </a:lvl8pPr>
    <a:lvl9pPr marL="3657600" algn="l" defTabSz="914400" rtl="0" eaLnBrk="1" latinLnBrk="0" hangingPunct="1">
      <a:defRPr kern="1200">
        <a:solidFill>
          <a:schemeClr val="tx1"/>
        </a:solidFill>
        <a:latin typeface="Myriad Web Pro" panose="020B0503030403020204" pitchFamily="34" charset="0"/>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cGurn, Amanda (CDC/DDID/NCEZID/DHCPP)" initials="MA(" lastIdx="13" clrIdx="0">
    <p:extLst>
      <p:ext uri="{19B8F6BF-5375-455C-9EA6-DF929625EA0E}">
        <p15:presenceInfo xmlns:p15="http://schemas.microsoft.com/office/powerpoint/2012/main" userId="S::wmh9@cdc.gov::f4abede7-31f8-43f3-a675-941cbe3b2239" providerId="AD"/>
      </p:ext>
    </p:extLst>
  </p:cmAuthor>
  <p:cmAuthor id="2" name="Villanueva, Julie M. (CDC/DDID/NCEZID/DPEI)" initials="VJM(" lastIdx="13" clrIdx="1">
    <p:extLst>
      <p:ext uri="{19B8F6BF-5375-455C-9EA6-DF929625EA0E}">
        <p15:presenceInfo xmlns:p15="http://schemas.microsoft.com/office/powerpoint/2012/main" userId="S::jfv3@cdc.gov::27d9cbd6-ea8c-4c4f-8448-2f6d8215d86d" providerId="AD"/>
      </p:ext>
    </p:extLst>
  </p:cmAuthor>
  <p:cmAuthor id="3" name="Montgomery, Joel M. (CDC/DDID/NCEZID/DHCPP)" initials="MJM(" lastIdx="1" clrIdx="2">
    <p:extLst>
      <p:ext uri="{19B8F6BF-5375-455C-9EA6-DF929625EA0E}">
        <p15:presenceInfo xmlns:p15="http://schemas.microsoft.com/office/powerpoint/2012/main" userId="S::ztq9@cdc.gov::e1cdf8eb-bc9e-4a65-9033-d2037c583041" providerId="AD"/>
      </p:ext>
    </p:extLst>
  </p:cmAuthor>
  <p:cmAuthor id="4" name="Cossaboom, Caitlin (CDC/DDID/NCEZID/DHCPP)" initials="CC(" lastIdx="14" clrIdx="3">
    <p:extLst>
      <p:ext uri="{19B8F6BF-5375-455C-9EA6-DF929625EA0E}">
        <p15:presenceInfo xmlns:p15="http://schemas.microsoft.com/office/powerpoint/2012/main" userId="S::nrm9@cdc.gov::c09dfd26-b290-4803-9948-85c5087bb6a3" providerId="AD"/>
      </p:ext>
    </p:extLst>
  </p:cmAuthor>
  <p:cmAuthor id="5" name="Allen, Elizabeth (CDC/DDID/NCEZID/DPEI)" initials="AE(" lastIdx="41" clrIdx="4">
    <p:extLst>
      <p:ext uri="{19B8F6BF-5375-455C-9EA6-DF929625EA0E}">
        <p15:presenceInfo xmlns:p15="http://schemas.microsoft.com/office/powerpoint/2012/main" userId="S::lrk5@cdc.gov::24353ebf-5eb5-4186-97ca-33d65e30703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00"/>
    <a:srgbClr val="343E48"/>
    <a:srgbClr val="D50100"/>
    <a:srgbClr val="009FD9"/>
    <a:srgbClr val="58595B"/>
    <a:srgbClr val="59595B"/>
    <a:srgbClr val="353D48"/>
    <a:srgbClr val="343E47"/>
    <a:srgbClr val="0039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32" autoAdjust="0"/>
    <p:restoredTop sz="96357" autoAdjust="0"/>
  </p:normalViewPr>
  <p:slideViewPr>
    <p:cSldViewPr snapToGrid="0">
      <p:cViewPr varScale="1">
        <p:scale>
          <a:sx n="115" d="100"/>
          <a:sy n="115" d="100"/>
        </p:scale>
        <p:origin x="108" y="516"/>
      </p:cViewPr>
      <p:guideLst>
        <p:guide orient="horz" pos="1620"/>
        <p:guide pos="2880"/>
      </p:guideLst>
    </p:cSldViewPr>
  </p:slideViewPr>
  <p:outlineViewPr>
    <p:cViewPr>
      <p:scale>
        <a:sx n="33" d="100"/>
        <a:sy n="33" d="100"/>
      </p:scale>
      <p:origin x="0" y="-16464"/>
    </p:cViewPr>
  </p:outlineViewPr>
  <p:notesTextViewPr>
    <p:cViewPr>
      <p:scale>
        <a:sx n="100" d="100"/>
        <a:sy n="100" d="100"/>
      </p:scale>
      <p:origin x="0" y="0"/>
    </p:cViewPr>
  </p:notesTextViewPr>
  <p:sorterViewPr>
    <p:cViewPr>
      <p:scale>
        <a:sx n="120" d="100"/>
        <a:sy n="12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font" Target="fonts/font6.fntdata"/><Relationship Id="rId89" Type="http://schemas.openxmlformats.org/officeDocument/2006/relationships/font" Target="fonts/font11.fntdata"/><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font" Target="fonts/font1.fntdata"/><Relationship Id="rId5" Type="http://schemas.openxmlformats.org/officeDocument/2006/relationships/slide" Target="slides/slide2.xml"/><Relationship Id="rId90" Type="http://schemas.openxmlformats.org/officeDocument/2006/relationships/commentAuthors" Target="commentAuthors.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font" Target="fonts/font2.fntdata"/><Relationship Id="rId85" Type="http://schemas.openxmlformats.org/officeDocument/2006/relationships/font" Target="fonts/font7.fntdata"/><Relationship Id="rId93"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font" Target="fonts/font5.fntdata"/><Relationship Id="rId88" Type="http://schemas.openxmlformats.org/officeDocument/2006/relationships/font" Target="fonts/font10.fntdata"/><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notesMaster" Target="notesMasters/notesMaster1.xml"/><Relationship Id="rId81" Type="http://schemas.openxmlformats.org/officeDocument/2006/relationships/font" Target="fonts/font3.fntdata"/><Relationship Id="rId86" Type="http://schemas.openxmlformats.org/officeDocument/2006/relationships/font" Target="fonts/font8.fntdata"/><Relationship Id="rId9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viewProps" Target="viewProps.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font" Target="fonts/font9.fntdata"/><Relationship Id="rId61" Type="http://schemas.openxmlformats.org/officeDocument/2006/relationships/slide" Target="slides/slide58.xml"/><Relationship Id="rId82" Type="http://schemas.openxmlformats.org/officeDocument/2006/relationships/font" Target="fonts/font4.fntdata"/><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Book2"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Book2"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2000-2001 Season</a:t>
            </a:r>
          </a:p>
        </c:rich>
      </c:tx>
      <c:layout>
        <c:manualLayout>
          <c:xMode val="edge"/>
          <c:yMode val="edge"/>
          <c:x val="0.3043334635666991"/>
          <c:y val="5.107609181430221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Sheet1!$J$2</c:f>
              <c:strCache>
                <c:ptCount val="1"/>
                <c:pt idx="0">
                  <c:v>A</c:v>
                </c:pt>
              </c:strCache>
            </c:strRef>
          </c:tx>
          <c:spPr>
            <a:ln w="28575" cap="rnd">
              <a:solidFill>
                <a:schemeClr val="accent1"/>
              </a:solidFill>
              <a:round/>
            </a:ln>
            <a:effectLst/>
          </c:spPr>
          <c:marker>
            <c:symbol val="none"/>
          </c:marker>
          <c:val>
            <c:numRef>
              <c:f>Sheet1!$J$3:$J$47</c:f>
              <c:numCache>
                <c:formatCode>General</c:formatCode>
                <c:ptCount val="45"/>
                <c:pt idx="0">
                  <c:v>0</c:v>
                </c:pt>
                <c:pt idx="1">
                  <c:v>4</c:v>
                </c:pt>
                <c:pt idx="2">
                  <c:v>2</c:v>
                </c:pt>
                <c:pt idx="3">
                  <c:v>12</c:v>
                </c:pt>
                <c:pt idx="4">
                  <c:v>13</c:v>
                </c:pt>
                <c:pt idx="5">
                  <c:v>30</c:v>
                </c:pt>
                <c:pt idx="6">
                  <c:v>30</c:v>
                </c:pt>
                <c:pt idx="7">
                  <c:v>53</c:v>
                </c:pt>
                <c:pt idx="8">
                  <c:v>62</c:v>
                </c:pt>
                <c:pt idx="9">
                  <c:v>120</c:v>
                </c:pt>
                <c:pt idx="10">
                  <c:v>171</c:v>
                </c:pt>
                <c:pt idx="11">
                  <c:v>291</c:v>
                </c:pt>
                <c:pt idx="12">
                  <c:v>327</c:v>
                </c:pt>
                <c:pt idx="13">
                  <c:v>344</c:v>
                </c:pt>
                <c:pt idx="14">
                  <c:v>537</c:v>
                </c:pt>
                <c:pt idx="15">
                  <c:v>759</c:v>
                </c:pt>
                <c:pt idx="16">
                  <c:v>841</c:v>
                </c:pt>
                <c:pt idx="17">
                  <c:v>714</c:v>
                </c:pt>
                <c:pt idx="18">
                  <c:v>480</c:v>
                </c:pt>
                <c:pt idx="19">
                  <c:v>289</c:v>
                </c:pt>
                <c:pt idx="20">
                  <c:v>200</c:v>
                </c:pt>
                <c:pt idx="21">
                  <c:v>118</c:v>
                </c:pt>
                <c:pt idx="22">
                  <c:v>76</c:v>
                </c:pt>
                <c:pt idx="23">
                  <c:v>47</c:v>
                </c:pt>
                <c:pt idx="24">
                  <c:v>28</c:v>
                </c:pt>
                <c:pt idx="25">
                  <c:v>26</c:v>
                </c:pt>
                <c:pt idx="26">
                  <c:v>10</c:v>
                </c:pt>
                <c:pt idx="27">
                  <c:v>8</c:v>
                </c:pt>
                <c:pt idx="28">
                  <c:v>3</c:v>
                </c:pt>
                <c:pt idx="29">
                  <c:v>0</c:v>
                </c:pt>
                <c:pt idx="30">
                  <c:v>1</c:v>
                </c:pt>
                <c:pt idx="31">
                  <c:v>1</c:v>
                </c:pt>
                <c:pt idx="32">
                  <c:v>0</c:v>
                </c:pt>
                <c:pt idx="33">
                  <c:v>1</c:v>
                </c:pt>
                <c:pt idx="34">
                  <c:v>2</c:v>
                </c:pt>
                <c:pt idx="35">
                  <c:v>1</c:v>
                </c:pt>
                <c:pt idx="36">
                  <c:v>1</c:v>
                </c:pt>
                <c:pt idx="37">
                  <c:v>0</c:v>
                </c:pt>
                <c:pt idx="38">
                  <c:v>0</c:v>
                </c:pt>
                <c:pt idx="39">
                  <c:v>0</c:v>
                </c:pt>
                <c:pt idx="40">
                  <c:v>0</c:v>
                </c:pt>
                <c:pt idx="41">
                  <c:v>0</c:v>
                </c:pt>
                <c:pt idx="42">
                  <c:v>0</c:v>
                </c:pt>
                <c:pt idx="43">
                  <c:v>0</c:v>
                </c:pt>
                <c:pt idx="44">
                  <c:v>0</c:v>
                </c:pt>
              </c:numCache>
            </c:numRef>
          </c:val>
          <c:smooth val="0"/>
          <c:extLst>
            <c:ext xmlns:c16="http://schemas.microsoft.com/office/drawing/2014/chart" uri="{C3380CC4-5D6E-409C-BE32-E72D297353CC}">
              <c16:uniqueId val="{00000000-6F15-4AFE-8B5F-FEC01327B9EE}"/>
            </c:ext>
          </c:extLst>
        </c:ser>
        <c:ser>
          <c:idx val="1"/>
          <c:order val="1"/>
          <c:tx>
            <c:strRef>
              <c:f>Sheet1!$K$2</c:f>
              <c:strCache>
                <c:ptCount val="1"/>
                <c:pt idx="0">
                  <c:v>B</c:v>
                </c:pt>
              </c:strCache>
            </c:strRef>
          </c:tx>
          <c:spPr>
            <a:ln w="28575" cap="rnd">
              <a:solidFill>
                <a:schemeClr val="accent6">
                  <a:lumMod val="75000"/>
                </a:schemeClr>
              </a:solidFill>
              <a:round/>
            </a:ln>
            <a:effectLst/>
          </c:spPr>
          <c:marker>
            <c:symbol val="none"/>
          </c:marker>
          <c:val>
            <c:numRef>
              <c:f>Sheet1!$K$3:$K$47</c:f>
              <c:numCache>
                <c:formatCode>General</c:formatCode>
                <c:ptCount val="45"/>
                <c:pt idx="0">
                  <c:v>1</c:v>
                </c:pt>
                <c:pt idx="1">
                  <c:v>0</c:v>
                </c:pt>
                <c:pt idx="2">
                  <c:v>2</c:v>
                </c:pt>
                <c:pt idx="3">
                  <c:v>2</c:v>
                </c:pt>
                <c:pt idx="4">
                  <c:v>3</c:v>
                </c:pt>
                <c:pt idx="5">
                  <c:v>7</c:v>
                </c:pt>
                <c:pt idx="6">
                  <c:v>13</c:v>
                </c:pt>
                <c:pt idx="7">
                  <c:v>24</c:v>
                </c:pt>
                <c:pt idx="8">
                  <c:v>36</c:v>
                </c:pt>
                <c:pt idx="9">
                  <c:v>41</c:v>
                </c:pt>
                <c:pt idx="10">
                  <c:v>55</c:v>
                </c:pt>
                <c:pt idx="11">
                  <c:v>103</c:v>
                </c:pt>
                <c:pt idx="12">
                  <c:v>132</c:v>
                </c:pt>
                <c:pt idx="13">
                  <c:v>167</c:v>
                </c:pt>
                <c:pt idx="14">
                  <c:v>275</c:v>
                </c:pt>
                <c:pt idx="15">
                  <c:v>373</c:v>
                </c:pt>
                <c:pt idx="16">
                  <c:v>489</c:v>
                </c:pt>
                <c:pt idx="17">
                  <c:v>524</c:v>
                </c:pt>
                <c:pt idx="18">
                  <c:v>587</c:v>
                </c:pt>
                <c:pt idx="19">
                  <c:v>470</c:v>
                </c:pt>
                <c:pt idx="20">
                  <c:v>437</c:v>
                </c:pt>
                <c:pt idx="21">
                  <c:v>377</c:v>
                </c:pt>
                <c:pt idx="22">
                  <c:v>197</c:v>
                </c:pt>
                <c:pt idx="23">
                  <c:v>152</c:v>
                </c:pt>
                <c:pt idx="24">
                  <c:v>153</c:v>
                </c:pt>
                <c:pt idx="25">
                  <c:v>96</c:v>
                </c:pt>
                <c:pt idx="26">
                  <c:v>68</c:v>
                </c:pt>
                <c:pt idx="27">
                  <c:v>37</c:v>
                </c:pt>
                <c:pt idx="28">
                  <c:v>44</c:v>
                </c:pt>
                <c:pt idx="29">
                  <c:v>21</c:v>
                </c:pt>
                <c:pt idx="30">
                  <c:v>8</c:v>
                </c:pt>
                <c:pt idx="31">
                  <c:v>6</c:v>
                </c:pt>
                <c:pt idx="32">
                  <c:v>9</c:v>
                </c:pt>
                <c:pt idx="33">
                  <c:v>0</c:v>
                </c:pt>
                <c:pt idx="34">
                  <c:v>0</c:v>
                </c:pt>
                <c:pt idx="35">
                  <c:v>0</c:v>
                </c:pt>
                <c:pt idx="36">
                  <c:v>0</c:v>
                </c:pt>
                <c:pt idx="37">
                  <c:v>0</c:v>
                </c:pt>
                <c:pt idx="38">
                  <c:v>0</c:v>
                </c:pt>
                <c:pt idx="39">
                  <c:v>0</c:v>
                </c:pt>
                <c:pt idx="40">
                  <c:v>0</c:v>
                </c:pt>
                <c:pt idx="41">
                  <c:v>0</c:v>
                </c:pt>
                <c:pt idx="42">
                  <c:v>0</c:v>
                </c:pt>
                <c:pt idx="43">
                  <c:v>0</c:v>
                </c:pt>
                <c:pt idx="44">
                  <c:v>0</c:v>
                </c:pt>
              </c:numCache>
            </c:numRef>
          </c:val>
          <c:smooth val="0"/>
          <c:extLst>
            <c:ext xmlns:c16="http://schemas.microsoft.com/office/drawing/2014/chart" uri="{C3380CC4-5D6E-409C-BE32-E72D297353CC}">
              <c16:uniqueId val="{00000001-6F15-4AFE-8B5F-FEC01327B9EE}"/>
            </c:ext>
          </c:extLst>
        </c:ser>
        <c:dLbls>
          <c:showLegendKey val="0"/>
          <c:showVal val="0"/>
          <c:showCatName val="0"/>
          <c:showSerName val="0"/>
          <c:showPercent val="0"/>
          <c:showBubbleSize val="0"/>
        </c:dLbls>
        <c:smooth val="0"/>
        <c:axId val="111374159"/>
        <c:axId val="31790431"/>
      </c:lineChart>
      <c:catAx>
        <c:axId val="111374159"/>
        <c:scaling>
          <c:orientation val="minMax"/>
        </c:scaling>
        <c:delete val="1"/>
        <c:axPos val="b"/>
        <c:majorTickMark val="none"/>
        <c:minorTickMark val="none"/>
        <c:tickLblPos val="nextTo"/>
        <c:crossAx val="31790431"/>
        <c:crosses val="autoZero"/>
        <c:auto val="1"/>
        <c:lblAlgn val="ctr"/>
        <c:lblOffset val="100"/>
        <c:noMultiLvlLbl val="0"/>
      </c:catAx>
      <c:valAx>
        <c:axId val="3179043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dirty="0"/>
                  <a:t>Number Positive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137415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2002-2003 Season</a:t>
            </a:r>
          </a:p>
        </c:rich>
      </c:tx>
      <c:layout>
        <c:manualLayout>
          <c:xMode val="edge"/>
          <c:yMode val="edge"/>
          <c:x val="0.28898751773184234"/>
          <c:y val="3.703720460951674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Sheet2!$J$2</c:f>
              <c:strCache>
                <c:ptCount val="1"/>
                <c:pt idx="0">
                  <c:v>A</c:v>
                </c:pt>
              </c:strCache>
            </c:strRef>
          </c:tx>
          <c:spPr>
            <a:ln w="28575" cap="rnd">
              <a:solidFill>
                <a:schemeClr val="accent1"/>
              </a:solidFill>
              <a:round/>
            </a:ln>
            <a:effectLst/>
          </c:spPr>
          <c:marker>
            <c:symbol val="none"/>
          </c:marker>
          <c:val>
            <c:numRef>
              <c:f>Sheet2!$J$3:$J$54</c:f>
              <c:numCache>
                <c:formatCode>General</c:formatCode>
                <c:ptCount val="52"/>
                <c:pt idx="0">
                  <c:v>0</c:v>
                </c:pt>
                <c:pt idx="1">
                  <c:v>2</c:v>
                </c:pt>
                <c:pt idx="2">
                  <c:v>0</c:v>
                </c:pt>
                <c:pt idx="3">
                  <c:v>4</c:v>
                </c:pt>
                <c:pt idx="4">
                  <c:v>3</c:v>
                </c:pt>
                <c:pt idx="5">
                  <c:v>2</c:v>
                </c:pt>
                <c:pt idx="6">
                  <c:v>6</c:v>
                </c:pt>
                <c:pt idx="7">
                  <c:v>6</c:v>
                </c:pt>
                <c:pt idx="8">
                  <c:v>9</c:v>
                </c:pt>
                <c:pt idx="9">
                  <c:v>12</c:v>
                </c:pt>
                <c:pt idx="10">
                  <c:v>24</c:v>
                </c:pt>
                <c:pt idx="11">
                  <c:v>45</c:v>
                </c:pt>
                <c:pt idx="12">
                  <c:v>41</c:v>
                </c:pt>
                <c:pt idx="13">
                  <c:v>66</c:v>
                </c:pt>
                <c:pt idx="14">
                  <c:v>115</c:v>
                </c:pt>
                <c:pt idx="15">
                  <c:v>154</c:v>
                </c:pt>
                <c:pt idx="16">
                  <c:v>266</c:v>
                </c:pt>
                <c:pt idx="17">
                  <c:v>440</c:v>
                </c:pt>
                <c:pt idx="18">
                  <c:v>680</c:v>
                </c:pt>
                <c:pt idx="19">
                  <c:v>662</c:v>
                </c:pt>
                <c:pt idx="20">
                  <c:v>626</c:v>
                </c:pt>
                <c:pt idx="21">
                  <c:v>609</c:v>
                </c:pt>
                <c:pt idx="22">
                  <c:v>465</c:v>
                </c:pt>
                <c:pt idx="23">
                  <c:v>410</c:v>
                </c:pt>
                <c:pt idx="24">
                  <c:v>379</c:v>
                </c:pt>
                <c:pt idx="25">
                  <c:v>210</c:v>
                </c:pt>
                <c:pt idx="26">
                  <c:v>160</c:v>
                </c:pt>
                <c:pt idx="27">
                  <c:v>94</c:v>
                </c:pt>
                <c:pt idx="28">
                  <c:v>66</c:v>
                </c:pt>
                <c:pt idx="29">
                  <c:v>47</c:v>
                </c:pt>
                <c:pt idx="30">
                  <c:v>48</c:v>
                </c:pt>
                <c:pt idx="31">
                  <c:v>18</c:v>
                </c:pt>
                <c:pt idx="32">
                  <c:v>13</c:v>
                </c:pt>
                <c:pt idx="33">
                  <c:v>9</c:v>
                </c:pt>
                <c:pt idx="34">
                  <c:v>2</c:v>
                </c:pt>
                <c:pt idx="35">
                  <c:v>5</c:v>
                </c:pt>
                <c:pt idx="36">
                  <c:v>3</c:v>
                </c:pt>
                <c:pt idx="37">
                  <c:v>2</c:v>
                </c:pt>
                <c:pt idx="38">
                  <c:v>2</c:v>
                </c:pt>
                <c:pt idx="39">
                  <c:v>1</c:v>
                </c:pt>
                <c:pt idx="40">
                  <c:v>3</c:v>
                </c:pt>
                <c:pt idx="41">
                  <c:v>4</c:v>
                </c:pt>
                <c:pt idx="42">
                  <c:v>4</c:v>
                </c:pt>
                <c:pt idx="43">
                  <c:v>7</c:v>
                </c:pt>
                <c:pt idx="44">
                  <c:v>2</c:v>
                </c:pt>
                <c:pt idx="45">
                  <c:v>3</c:v>
                </c:pt>
                <c:pt idx="46">
                  <c:v>0</c:v>
                </c:pt>
                <c:pt idx="47">
                  <c:v>0</c:v>
                </c:pt>
                <c:pt idx="48">
                  <c:v>2</c:v>
                </c:pt>
                <c:pt idx="49">
                  <c:v>1</c:v>
                </c:pt>
                <c:pt idx="50">
                  <c:v>2</c:v>
                </c:pt>
                <c:pt idx="51">
                  <c:v>0</c:v>
                </c:pt>
              </c:numCache>
            </c:numRef>
          </c:val>
          <c:smooth val="0"/>
          <c:extLst>
            <c:ext xmlns:c16="http://schemas.microsoft.com/office/drawing/2014/chart" uri="{C3380CC4-5D6E-409C-BE32-E72D297353CC}">
              <c16:uniqueId val="{00000000-250F-43CD-A112-D5C4AB630455}"/>
            </c:ext>
          </c:extLst>
        </c:ser>
        <c:ser>
          <c:idx val="1"/>
          <c:order val="1"/>
          <c:tx>
            <c:strRef>
              <c:f>Sheet2!$K$2</c:f>
              <c:strCache>
                <c:ptCount val="1"/>
                <c:pt idx="0">
                  <c:v>B</c:v>
                </c:pt>
              </c:strCache>
            </c:strRef>
          </c:tx>
          <c:spPr>
            <a:ln w="28575" cap="rnd">
              <a:solidFill>
                <a:schemeClr val="accent6">
                  <a:lumMod val="75000"/>
                </a:schemeClr>
              </a:solidFill>
              <a:round/>
            </a:ln>
            <a:effectLst/>
          </c:spPr>
          <c:marker>
            <c:symbol val="none"/>
          </c:marker>
          <c:val>
            <c:numRef>
              <c:f>Sheet2!$K$3:$K$54</c:f>
              <c:numCache>
                <c:formatCode>General</c:formatCode>
                <c:ptCount val="52"/>
                <c:pt idx="0">
                  <c:v>0</c:v>
                </c:pt>
                <c:pt idx="1">
                  <c:v>1</c:v>
                </c:pt>
                <c:pt idx="2">
                  <c:v>0</c:v>
                </c:pt>
                <c:pt idx="3">
                  <c:v>1</c:v>
                </c:pt>
                <c:pt idx="4">
                  <c:v>3</c:v>
                </c:pt>
                <c:pt idx="5">
                  <c:v>3</c:v>
                </c:pt>
                <c:pt idx="6">
                  <c:v>4</c:v>
                </c:pt>
                <c:pt idx="7">
                  <c:v>16</c:v>
                </c:pt>
                <c:pt idx="8">
                  <c:v>6</c:v>
                </c:pt>
                <c:pt idx="9">
                  <c:v>28</c:v>
                </c:pt>
                <c:pt idx="10">
                  <c:v>73</c:v>
                </c:pt>
                <c:pt idx="11">
                  <c:v>146</c:v>
                </c:pt>
                <c:pt idx="12">
                  <c:v>119</c:v>
                </c:pt>
                <c:pt idx="13">
                  <c:v>82</c:v>
                </c:pt>
                <c:pt idx="14">
                  <c:v>133</c:v>
                </c:pt>
                <c:pt idx="15">
                  <c:v>202</c:v>
                </c:pt>
                <c:pt idx="16">
                  <c:v>276</c:v>
                </c:pt>
                <c:pt idx="17">
                  <c:v>413</c:v>
                </c:pt>
                <c:pt idx="18">
                  <c:v>598</c:v>
                </c:pt>
                <c:pt idx="19">
                  <c:v>516</c:v>
                </c:pt>
                <c:pt idx="20">
                  <c:v>368</c:v>
                </c:pt>
                <c:pt idx="21">
                  <c:v>357</c:v>
                </c:pt>
                <c:pt idx="22">
                  <c:v>213</c:v>
                </c:pt>
                <c:pt idx="23">
                  <c:v>175</c:v>
                </c:pt>
                <c:pt idx="24">
                  <c:v>124</c:v>
                </c:pt>
                <c:pt idx="25">
                  <c:v>71</c:v>
                </c:pt>
                <c:pt idx="26">
                  <c:v>41</c:v>
                </c:pt>
                <c:pt idx="27">
                  <c:v>16</c:v>
                </c:pt>
                <c:pt idx="28">
                  <c:v>23</c:v>
                </c:pt>
                <c:pt idx="29">
                  <c:v>11</c:v>
                </c:pt>
                <c:pt idx="30">
                  <c:v>20</c:v>
                </c:pt>
                <c:pt idx="31">
                  <c:v>10</c:v>
                </c:pt>
                <c:pt idx="32">
                  <c:v>6</c:v>
                </c:pt>
                <c:pt idx="33">
                  <c:v>7</c:v>
                </c:pt>
                <c:pt idx="34">
                  <c:v>4</c:v>
                </c:pt>
                <c:pt idx="35">
                  <c:v>8</c:v>
                </c:pt>
                <c:pt idx="36">
                  <c:v>4</c:v>
                </c:pt>
                <c:pt idx="37">
                  <c:v>2</c:v>
                </c:pt>
                <c:pt idx="38">
                  <c:v>0</c:v>
                </c:pt>
                <c:pt idx="39">
                  <c:v>0</c:v>
                </c:pt>
                <c:pt idx="40">
                  <c:v>0</c:v>
                </c:pt>
                <c:pt idx="41">
                  <c:v>0</c:v>
                </c:pt>
                <c:pt idx="42">
                  <c:v>0</c:v>
                </c:pt>
                <c:pt idx="43">
                  <c:v>1</c:v>
                </c:pt>
                <c:pt idx="44">
                  <c:v>0</c:v>
                </c:pt>
                <c:pt idx="45">
                  <c:v>0</c:v>
                </c:pt>
                <c:pt idx="46">
                  <c:v>0</c:v>
                </c:pt>
                <c:pt idx="47">
                  <c:v>0</c:v>
                </c:pt>
                <c:pt idx="48">
                  <c:v>0</c:v>
                </c:pt>
                <c:pt idx="49">
                  <c:v>0</c:v>
                </c:pt>
                <c:pt idx="50">
                  <c:v>0</c:v>
                </c:pt>
                <c:pt idx="51">
                  <c:v>0</c:v>
                </c:pt>
              </c:numCache>
            </c:numRef>
          </c:val>
          <c:smooth val="0"/>
          <c:extLst>
            <c:ext xmlns:c16="http://schemas.microsoft.com/office/drawing/2014/chart" uri="{C3380CC4-5D6E-409C-BE32-E72D297353CC}">
              <c16:uniqueId val="{00000001-250F-43CD-A112-D5C4AB630455}"/>
            </c:ext>
          </c:extLst>
        </c:ser>
        <c:dLbls>
          <c:showLegendKey val="0"/>
          <c:showVal val="0"/>
          <c:showCatName val="0"/>
          <c:showSerName val="0"/>
          <c:showPercent val="0"/>
          <c:showBubbleSize val="0"/>
        </c:dLbls>
        <c:smooth val="0"/>
        <c:axId val="209929039"/>
        <c:axId val="31779615"/>
      </c:lineChart>
      <c:catAx>
        <c:axId val="209929039"/>
        <c:scaling>
          <c:orientation val="minMax"/>
        </c:scaling>
        <c:delete val="1"/>
        <c:axPos val="b"/>
        <c:majorTickMark val="none"/>
        <c:minorTickMark val="none"/>
        <c:tickLblPos val="nextTo"/>
        <c:crossAx val="31779615"/>
        <c:crosses val="autoZero"/>
        <c:auto val="1"/>
        <c:lblAlgn val="ctr"/>
        <c:lblOffset val="100"/>
        <c:noMultiLvlLbl val="0"/>
      </c:catAx>
      <c:valAx>
        <c:axId val="3177961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dirty="0"/>
                  <a:t>Number Positive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992903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1400" b="0" i="0" u="none" strike="noStrike" kern="1200" spc="0" baseline="0">
                <a:solidFill>
                  <a:schemeClr val="tx1">
                    <a:lumMod val="65000"/>
                    <a:lumOff val="35000"/>
                  </a:schemeClr>
                </a:solidFill>
                <a:latin typeface="+mn-lt"/>
                <a:ea typeface="+mn-ea"/>
                <a:cs typeface="+mn-cs"/>
              </a:defRPr>
            </a:pPr>
            <a:r>
              <a:rPr lang="en-US" dirty="0"/>
              <a:t>2019-2020 Season</a:t>
            </a:r>
          </a:p>
        </c:rich>
      </c:tx>
      <c:layout>
        <c:manualLayout>
          <c:xMode val="edge"/>
          <c:yMode val="edge"/>
          <c:x val="0.26686797758263781"/>
          <c:y val="4.4691602804762545E-2"/>
        </c:manualLayout>
      </c:layout>
      <c:overlay val="0"/>
      <c:spPr>
        <a:noFill/>
        <a:ln>
          <a:noFill/>
        </a:ln>
        <a:effectLst/>
      </c:spPr>
      <c:txPr>
        <a:bodyPr rot="0" spcFirstLastPara="1" vertOverflow="ellipsis" vert="horz" wrap="square" anchor="ctr" anchorCtr="1"/>
        <a:lstStyle/>
        <a:p>
          <a:pPr algn="ct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Sheet3!$B$1</c:f>
              <c:strCache>
                <c:ptCount val="1"/>
                <c:pt idx="0">
                  <c:v>A</c:v>
                </c:pt>
              </c:strCache>
            </c:strRef>
          </c:tx>
          <c:spPr>
            <a:ln w="28575" cap="rnd">
              <a:solidFill>
                <a:schemeClr val="accent1"/>
              </a:solidFill>
              <a:round/>
            </a:ln>
            <a:effectLst/>
          </c:spPr>
          <c:marker>
            <c:symbol val="none"/>
          </c:marker>
          <c:val>
            <c:numRef>
              <c:f>Sheet3!$B$2:$B$53</c:f>
              <c:numCache>
                <c:formatCode>General</c:formatCode>
                <c:ptCount val="52"/>
                <c:pt idx="0">
                  <c:v>136</c:v>
                </c:pt>
                <c:pt idx="1">
                  <c:v>146</c:v>
                </c:pt>
                <c:pt idx="2">
                  <c:v>172</c:v>
                </c:pt>
                <c:pt idx="3">
                  <c:v>201</c:v>
                </c:pt>
                <c:pt idx="4">
                  <c:v>221</c:v>
                </c:pt>
                <c:pt idx="5">
                  <c:v>414</c:v>
                </c:pt>
                <c:pt idx="6">
                  <c:v>535</c:v>
                </c:pt>
                <c:pt idx="7">
                  <c:v>898</c:v>
                </c:pt>
                <c:pt idx="8">
                  <c:v>1076</c:v>
                </c:pt>
                <c:pt idx="9">
                  <c:v>1425</c:v>
                </c:pt>
                <c:pt idx="10">
                  <c:v>2089</c:v>
                </c:pt>
                <c:pt idx="11">
                  <c:v>3522</c:v>
                </c:pt>
                <c:pt idx="12">
                  <c:v>5619</c:v>
                </c:pt>
                <c:pt idx="13">
                  <c:v>5362</c:v>
                </c:pt>
                <c:pt idx="14">
                  <c:v>5552</c:v>
                </c:pt>
                <c:pt idx="15">
                  <c:v>5629</c:v>
                </c:pt>
              </c:numCache>
            </c:numRef>
          </c:val>
          <c:smooth val="0"/>
          <c:extLst>
            <c:ext xmlns:c16="http://schemas.microsoft.com/office/drawing/2014/chart" uri="{C3380CC4-5D6E-409C-BE32-E72D297353CC}">
              <c16:uniqueId val="{00000000-03FB-4F5C-B45A-56E1584D0BD4}"/>
            </c:ext>
          </c:extLst>
        </c:ser>
        <c:ser>
          <c:idx val="1"/>
          <c:order val="1"/>
          <c:tx>
            <c:strRef>
              <c:f>Sheet3!$C$1</c:f>
              <c:strCache>
                <c:ptCount val="1"/>
                <c:pt idx="0">
                  <c:v>B</c:v>
                </c:pt>
              </c:strCache>
            </c:strRef>
          </c:tx>
          <c:spPr>
            <a:ln w="28575" cap="rnd">
              <a:solidFill>
                <a:schemeClr val="accent6">
                  <a:lumMod val="75000"/>
                </a:schemeClr>
              </a:solidFill>
              <a:round/>
            </a:ln>
            <a:effectLst/>
          </c:spPr>
          <c:marker>
            <c:symbol val="none"/>
          </c:marker>
          <c:val>
            <c:numRef>
              <c:f>Sheet3!$C$2:$C$53</c:f>
              <c:numCache>
                <c:formatCode>General</c:formatCode>
                <c:ptCount val="52"/>
                <c:pt idx="0">
                  <c:v>124</c:v>
                </c:pt>
                <c:pt idx="1">
                  <c:v>181</c:v>
                </c:pt>
                <c:pt idx="2">
                  <c:v>187</c:v>
                </c:pt>
                <c:pt idx="3">
                  <c:v>354</c:v>
                </c:pt>
                <c:pt idx="4">
                  <c:v>556</c:v>
                </c:pt>
                <c:pt idx="5">
                  <c:v>1075</c:v>
                </c:pt>
                <c:pt idx="6">
                  <c:v>1589</c:v>
                </c:pt>
                <c:pt idx="7">
                  <c:v>2581</c:v>
                </c:pt>
                <c:pt idx="8">
                  <c:v>2794</c:v>
                </c:pt>
                <c:pt idx="9">
                  <c:v>3460</c:v>
                </c:pt>
                <c:pt idx="10">
                  <c:v>5001</c:v>
                </c:pt>
                <c:pt idx="11">
                  <c:v>8431</c:v>
                </c:pt>
                <c:pt idx="12">
                  <c:v>11014</c:v>
                </c:pt>
                <c:pt idx="13">
                  <c:v>9231</c:v>
                </c:pt>
                <c:pt idx="14">
                  <c:v>7284</c:v>
                </c:pt>
                <c:pt idx="15">
                  <c:v>6261</c:v>
                </c:pt>
              </c:numCache>
            </c:numRef>
          </c:val>
          <c:smooth val="0"/>
          <c:extLst>
            <c:ext xmlns:c16="http://schemas.microsoft.com/office/drawing/2014/chart" uri="{C3380CC4-5D6E-409C-BE32-E72D297353CC}">
              <c16:uniqueId val="{00000001-03FB-4F5C-B45A-56E1584D0BD4}"/>
            </c:ext>
          </c:extLst>
        </c:ser>
        <c:dLbls>
          <c:showLegendKey val="0"/>
          <c:showVal val="0"/>
          <c:showCatName val="0"/>
          <c:showSerName val="0"/>
          <c:showPercent val="0"/>
          <c:showBubbleSize val="0"/>
        </c:dLbls>
        <c:smooth val="0"/>
        <c:axId val="34173855"/>
        <c:axId val="31785855"/>
      </c:lineChart>
      <c:catAx>
        <c:axId val="34173855"/>
        <c:scaling>
          <c:orientation val="minMax"/>
        </c:scaling>
        <c:delete val="1"/>
        <c:axPos val="b"/>
        <c:majorTickMark val="none"/>
        <c:minorTickMark val="none"/>
        <c:tickLblPos val="nextTo"/>
        <c:crossAx val="31785855"/>
        <c:crosses val="autoZero"/>
        <c:auto val="1"/>
        <c:lblAlgn val="ctr"/>
        <c:lblOffset val="100"/>
        <c:noMultiLvlLbl val="0"/>
      </c:catAx>
      <c:valAx>
        <c:axId val="3178585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dirty="0"/>
                  <a:t>Number Positive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1738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Relative Proportion</a:t>
            </a:r>
            <a:r>
              <a:rPr lang="en-US" baseline="0" dirty="0"/>
              <a:t> of Circulating Viruses</a:t>
            </a:r>
          </a:p>
          <a:p>
            <a:pPr>
              <a:defRPr/>
            </a:pPr>
            <a:r>
              <a:rPr lang="en-US" baseline="0" dirty="0"/>
              <a:t>Reported by Public Health Laboratories</a:t>
            </a:r>
            <a:endParaRPr lang="en-US"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'W3'!$AF$3</c:f>
              <c:strCache>
                <c:ptCount val="1"/>
                <c:pt idx="0">
                  <c:v>est H1prop</c:v>
                </c:pt>
              </c:strCache>
            </c:strRef>
          </c:tx>
          <c:spPr>
            <a:ln w="28575" cap="rnd">
              <a:solidFill>
                <a:schemeClr val="accent1"/>
              </a:solidFill>
              <a:round/>
            </a:ln>
            <a:effectLst/>
          </c:spPr>
          <c:marker>
            <c:symbol val="none"/>
          </c:marker>
          <c:val>
            <c:numRef>
              <c:f>'W3'!$AF$4:$AF$19</c:f>
              <c:numCache>
                <c:formatCode>0.0</c:formatCode>
                <c:ptCount val="16"/>
                <c:pt idx="0">
                  <c:v>18.80385570322769</c:v>
                </c:pt>
                <c:pt idx="1">
                  <c:v>20.446735395189005</c:v>
                </c:pt>
                <c:pt idx="2">
                  <c:v>16.871227771701705</c:v>
                </c:pt>
                <c:pt idx="3">
                  <c:v>21.260290375692261</c:v>
                </c:pt>
                <c:pt idx="4">
                  <c:v>19.405190133607402</c:v>
                </c:pt>
                <c:pt idx="5">
                  <c:v>24.155294678505452</c:v>
                </c:pt>
                <c:pt idx="6">
                  <c:v>23.875552141348187</c:v>
                </c:pt>
                <c:pt idx="7">
                  <c:v>27.542692235842797</c:v>
                </c:pt>
                <c:pt idx="8">
                  <c:v>33.927878382507167</c:v>
                </c:pt>
                <c:pt idx="9">
                  <c:v>35.223909133396589</c:v>
                </c:pt>
                <c:pt idx="10">
                  <c:v>33.679525222551923</c:v>
                </c:pt>
                <c:pt idx="11">
                  <c:v>38.060906851376565</c:v>
                </c:pt>
                <c:pt idx="12">
                  <c:v>41.433039423634192</c:v>
                </c:pt>
                <c:pt idx="13">
                  <c:v>44.724221437880672</c:v>
                </c:pt>
                <c:pt idx="14">
                  <c:v>46.241107993808207</c:v>
                </c:pt>
                <c:pt idx="15">
                  <c:v>45.47325102880658</c:v>
                </c:pt>
              </c:numCache>
            </c:numRef>
          </c:val>
          <c:smooth val="0"/>
          <c:extLst>
            <c:ext xmlns:c16="http://schemas.microsoft.com/office/drawing/2014/chart" uri="{C3380CC4-5D6E-409C-BE32-E72D297353CC}">
              <c16:uniqueId val="{00000000-3E20-4EC2-88AE-C3F5290C46FB}"/>
            </c:ext>
          </c:extLst>
        </c:ser>
        <c:ser>
          <c:idx val="1"/>
          <c:order val="1"/>
          <c:tx>
            <c:strRef>
              <c:f>'W3'!$AG$3</c:f>
              <c:strCache>
                <c:ptCount val="1"/>
                <c:pt idx="0">
                  <c:v>est h3 prop</c:v>
                </c:pt>
              </c:strCache>
            </c:strRef>
          </c:tx>
          <c:spPr>
            <a:ln w="28575" cap="rnd">
              <a:solidFill>
                <a:schemeClr val="accent2"/>
              </a:solidFill>
              <a:round/>
            </a:ln>
            <a:effectLst/>
          </c:spPr>
          <c:marker>
            <c:symbol val="none"/>
          </c:marker>
          <c:val>
            <c:numRef>
              <c:f>'W3'!$AG$4:$AG$19</c:f>
              <c:numCache>
                <c:formatCode>0.0</c:formatCode>
                <c:ptCount val="16"/>
                <c:pt idx="0">
                  <c:v>42.872791003359133</c:v>
                </c:pt>
                <c:pt idx="1">
                  <c:v>39.654274705821102</c:v>
                </c:pt>
                <c:pt idx="2">
                  <c:v>39.526876493701138</c:v>
                </c:pt>
                <c:pt idx="3">
                  <c:v>31.288729232150875</c:v>
                </c:pt>
                <c:pt idx="4">
                  <c:v>21.602004110996916</c:v>
                </c:pt>
                <c:pt idx="5">
                  <c:v>14.573029020916515</c:v>
                </c:pt>
                <c:pt idx="6">
                  <c:v>9.1953140003840979</c:v>
                </c:pt>
                <c:pt idx="7">
                  <c:v>8.491422902749953</c:v>
                </c:pt>
                <c:pt idx="8">
                  <c:v>7.6853205175844961</c:v>
                </c:pt>
                <c:pt idx="9">
                  <c:v>5.7892761545978564</c:v>
                </c:pt>
                <c:pt idx="10">
                  <c:v>4.4077230995957217</c:v>
                </c:pt>
                <c:pt idx="11">
                  <c:v>2.2551202366595549</c:v>
                </c:pt>
                <c:pt idx="12">
                  <c:v>3.0595571816384686</c:v>
                </c:pt>
                <c:pt idx="13">
                  <c:v>3.7415204704841818</c:v>
                </c:pt>
                <c:pt idx="14">
                  <c:v>3.277850693231974</c:v>
                </c:pt>
                <c:pt idx="15">
                  <c:v>2.6748971193415638</c:v>
                </c:pt>
              </c:numCache>
            </c:numRef>
          </c:val>
          <c:smooth val="0"/>
          <c:extLst>
            <c:ext xmlns:c16="http://schemas.microsoft.com/office/drawing/2014/chart" uri="{C3380CC4-5D6E-409C-BE32-E72D297353CC}">
              <c16:uniqueId val="{00000001-3E20-4EC2-88AE-C3F5290C46FB}"/>
            </c:ext>
          </c:extLst>
        </c:ser>
        <c:ser>
          <c:idx val="2"/>
          <c:order val="2"/>
          <c:tx>
            <c:strRef>
              <c:f>'W3'!$AH$3</c:f>
              <c:strCache>
                <c:ptCount val="1"/>
                <c:pt idx="0">
                  <c:v>est Vic prop</c:v>
                </c:pt>
              </c:strCache>
            </c:strRef>
          </c:tx>
          <c:spPr>
            <a:ln w="28575" cap="rnd">
              <a:solidFill>
                <a:schemeClr val="accent3"/>
              </a:solidFill>
              <a:round/>
            </a:ln>
            <a:effectLst/>
          </c:spPr>
          <c:marker>
            <c:symbol val="none"/>
          </c:marker>
          <c:val>
            <c:numRef>
              <c:f>'W3'!$AH$4:$AH$19</c:f>
              <c:numCache>
                <c:formatCode>0.0</c:formatCode>
                <c:ptCount val="16"/>
                <c:pt idx="0">
                  <c:v>37.651013761949784</c:v>
                </c:pt>
                <c:pt idx="1">
                  <c:v>38.790684624017956</c:v>
                </c:pt>
                <c:pt idx="2">
                  <c:v>41.946127542144104</c:v>
                </c:pt>
                <c:pt idx="3">
                  <c:v>45.101921956901577</c:v>
                </c:pt>
                <c:pt idx="4">
                  <c:v>56.633093525179859</c:v>
                </c:pt>
                <c:pt idx="5">
                  <c:v>58.729283093085172</c:v>
                </c:pt>
                <c:pt idx="6">
                  <c:v>64.91319609145242</c:v>
                </c:pt>
                <c:pt idx="7">
                  <c:v>62.537366340929182</c:v>
                </c:pt>
                <c:pt idx="8">
                  <c:v>57.180462234207752</c:v>
                </c:pt>
                <c:pt idx="9">
                  <c:v>57.856077049794571</c:v>
                </c:pt>
                <c:pt idx="10">
                  <c:v>60.684324065196549</c:v>
                </c:pt>
                <c:pt idx="11">
                  <c:v>58.901034821292306</c:v>
                </c:pt>
                <c:pt idx="12">
                  <c:v>54.477755102413681</c:v>
                </c:pt>
                <c:pt idx="13">
                  <c:v>50.891419113361103</c:v>
                </c:pt>
                <c:pt idx="14">
                  <c:v>49.714064165939718</c:v>
                </c:pt>
                <c:pt idx="15">
                  <c:v>51.517323775388292</c:v>
                </c:pt>
              </c:numCache>
            </c:numRef>
          </c:val>
          <c:smooth val="0"/>
          <c:extLst>
            <c:ext xmlns:c16="http://schemas.microsoft.com/office/drawing/2014/chart" uri="{C3380CC4-5D6E-409C-BE32-E72D297353CC}">
              <c16:uniqueId val="{00000002-3E20-4EC2-88AE-C3F5290C46FB}"/>
            </c:ext>
          </c:extLst>
        </c:ser>
        <c:ser>
          <c:idx val="3"/>
          <c:order val="3"/>
          <c:tx>
            <c:strRef>
              <c:f>'W3'!$AI$3</c:f>
              <c:strCache>
                <c:ptCount val="1"/>
                <c:pt idx="0">
                  <c:v>est Yam prop</c:v>
                </c:pt>
              </c:strCache>
            </c:strRef>
          </c:tx>
          <c:spPr>
            <a:ln w="28575" cap="rnd">
              <a:solidFill>
                <a:schemeClr val="accent4"/>
              </a:solidFill>
              <a:round/>
            </a:ln>
            <a:effectLst/>
          </c:spPr>
          <c:marker>
            <c:symbol val="none"/>
          </c:marker>
          <c:val>
            <c:numRef>
              <c:f>'W3'!$AI$4:$AI$19</c:f>
              <c:numCache>
                <c:formatCode>0.0</c:formatCode>
                <c:ptCount val="16"/>
                <c:pt idx="0">
                  <c:v>0.67233953146338932</c:v>
                </c:pt>
                <c:pt idx="1">
                  <c:v>1.1083052749719418</c:v>
                </c:pt>
                <c:pt idx="2">
                  <c:v>1.6557681924530565</c:v>
                </c:pt>
                <c:pt idx="3">
                  <c:v>2.3490584352552903</c:v>
                </c:pt>
                <c:pt idx="4">
                  <c:v>2.3597122302158278</c:v>
                </c:pt>
                <c:pt idx="5">
                  <c:v>2.5423932074928639</c:v>
                </c:pt>
                <c:pt idx="6">
                  <c:v>2.0159377668152931</c:v>
                </c:pt>
                <c:pt idx="7">
                  <c:v>1.4285185204780773</c:v>
                </c:pt>
                <c:pt idx="8">
                  <c:v>1.2063388657005862</c:v>
                </c:pt>
                <c:pt idx="9">
                  <c:v>1.1307376622109695</c:v>
                </c:pt>
                <c:pt idx="10">
                  <c:v>1.2284276126558014</c:v>
                </c:pt>
                <c:pt idx="11">
                  <c:v>0.78293809067157416</c:v>
                </c:pt>
                <c:pt idx="12">
                  <c:v>1.0296482923136607</c:v>
                </c:pt>
                <c:pt idx="13">
                  <c:v>0.64283897827403502</c:v>
                </c:pt>
                <c:pt idx="14">
                  <c:v>0.76697714702010766</c:v>
                </c:pt>
                <c:pt idx="15">
                  <c:v>0.33452807646356048</c:v>
                </c:pt>
              </c:numCache>
            </c:numRef>
          </c:val>
          <c:smooth val="0"/>
          <c:extLst>
            <c:ext xmlns:c16="http://schemas.microsoft.com/office/drawing/2014/chart" uri="{C3380CC4-5D6E-409C-BE32-E72D297353CC}">
              <c16:uniqueId val="{00000003-3E20-4EC2-88AE-C3F5290C46FB}"/>
            </c:ext>
          </c:extLst>
        </c:ser>
        <c:dLbls>
          <c:showLegendKey val="0"/>
          <c:showVal val="0"/>
          <c:showCatName val="0"/>
          <c:showSerName val="0"/>
          <c:showPercent val="0"/>
          <c:showBubbleSize val="0"/>
        </c:dLbls>
        <c:smooth val="0"/>
        <c:axId val="146521871"/>
        <c:axId val="144276031"/>
      </c:lineChart>
      <c:catAx>
        <c:axId val="146521871"/>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4276031"/>
        <c:crosses val="autoZero"/>
        <c:auto val="1"/>
        <c:lblAlgn val="ctr"/>
        <c:lblOffset val="100"/>
        <c:noMultiLvlLbl val="0"/>
      </c:catAx>
      <c:valAx>
        <c:axId val="144276031"/>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65218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0A855B-2501-40BB-B59B-0340B8E201C6}" type="doc">
      <dgm:prSet loTypeId="urn:microsoft.com/office/officeart/2005/8/layout/pyramid1" loCatId="pyramid" qsTypeId="urn:microsoft.com/office/officeart/2005/8/quickstyle/simple1" qsCatId="simple" csTypeId="urn:microsoft.com/office/officeart/2005/8/colors/accent1_2" csCatId="accent1" phldr="1"/>
      <dgm:spPr/>
    </dgm:pt>
    <dgm:pt modelId="{F8F9E6FC-EA6A-4855-BBA5-F5152F6AFCE5}">
      <dgm:prSet phldrT="[Text]" custT="1"/>
      <dgm:spPr>
        <a:solidFill>
          <a:srgbClr val="008BB0"/>
        </a:solidFill>
      </dgm:spPr>
      <dgm:t>
        <a:bodyPr/>
        <a:lstStyle/>
        <a:p>
          <a:r>
            <a:rPr lang="en-US" sz="6400" dirty="0"/>
            <a:t> </a:t>
          </a:r>
          <a:r>
            <a:rPr lang="en-US" sz="2000" dirty="0"/>
            <a:t>Illnesses: 9.3 – 45 million</a:t>
          </a:r>
        </a:p>
      </dgm:t>
    </dgm:pt>
    <dgm:pt modelId="{041130D0-6F0B-4903-B00C-EA32DA61FA19}" type="parTrans" cxnId="{E0F94D2F-7A18-4329-86ED-A3DF7F3639B6}">
      <dgm:prSet/>
      <dgm:spPr/>
      <dgm:t>
        <a:bodyPr/>
        <a:lstStyle/>
        <a:p>
          <a:endParaRPr lang="en-US"/>
        </a:p>
      </dgm:t>
    </dgm:pt>
    <dgm:pt modelId="{359DA49B-975C-43C0-85A3-BCA9FB61743A}" type="sibTrans" cxnId="{E0F94D2F-7A18-4329-86ED-A3DF7F3639B6}">
      <dgm:prSet/>
      <dgm:spPr/>
      <dgm:t>
        <a:bodyPr/>
        <a:lstStyle/>
        <a:p>
          <a:endParaRPr lang="en-US"/>
        </a:p>
      </dgm:t>
    </dgm:pt>
    <dgm:pt modelId="{AB59863C-D12E-4ABB-B020-C7F007619677}">
      <dgm:prSet phldrT="[Text]" custT="1"/>
      <dgm:spPr>
        <a:solidFill>
          <a:srgbClr val="3FD6FF"/>
        </a:solidFill>
      </dgm:spPr>
      <dgm:t>
        <a:bodyPr/>
        <a:lstStyle/>
        <a:p>
          <a:endParaRPr lang="en-US" sz="1500" dirty="0"/>
        </a:p>
      </dgm:t>
    </dgm:pt>
    <dgm:pt modelId="{F8465522-2B4A-4A94-874D-60DA694C58E7}" type="sibTrans" cxnId="{A253BD4F-5268-4211-9BEF-62F821AB20A9}">
      <dgm:prSet/>
      <dgm:spPr/>
      <dgm:t>
        <a:bodyPr/>
        <a:lstStyle/>
        <a:p>
          <a:endParaRPr lang="en-US"/>
        </a:p>
      </dgm:t>
    </dgm:pt>
    <dgm:pt modelId="{2CD749BA-8173-4197-BB5C-F6C887D98F5E}" type="parTrans" cxnId="{A253BD4F-5268-4211-9BEF-62F821AB20A9}">
      <dgm:prSet/>
      <dgm:spPr/>
      <dgm:t>
        <a:bodyPr/>
        <a:lstStyle/>
        <a:p>
          <a:endParaRPr lang="en-US"/>
        </a:p>
      </dgm:t>
    </dgm:pt>
    <dgm:pt modelId="{1A1A18DC-656A-4CBB-AE39-D9D915FB86C1}">
      <dgm:prSet phldrT="[Text]" custT="1"/>
      <dgm:spPr>
        <a:solidFill>
          <a:srgbClr val="BDF1FF"/>
        </a:solidFill>
      </dgm:spPr>
      <dgm:t>
        <a:bodyPr/>
        <a:lstStyle/>
        <a:p>
          <a:endParaRPr lang="en-US" sz="2000" dirty="0"/>
        </a:p>
      </dgm:t>
    </dgm:pt>
    <dgm:pt modelId="{5FEC3F5C-5BE7-49E1-88F2-AA17C9EAD306}" type="sibTrans" cxnId="{CFFC44E4-9210-4578-BF6B-6A1E02F02A11}">
      <dgm:prSet/>
      <dgm:spPr/>
      <dgm:t>
        <a:bodyPr/>
        <a:lstStyle/>
        <a:p>
          <a:endParaRPr lang="en-US"/>
        </a:p>
      </dgm:t>
    </dgm:pt>
    <dgm:pt modelId="{484A04D2-C47B-4797-BD77-C0E8F337FE64}" type="parTrans" cxnId="{CFFC44E4-9210-4578-BF6B-6A1E02F02A11}">
      <dgm:prSet/>
      <dgm:spPr/>
      <dgm:t>
        <a:bodyPr/>
        <a:lstStyle/>
        <a:p>
          <a:endParaRPr lang="en-US"/>
        </a:p>
      </dgm:t>
    </dgm:pt>
    <dgm:pt modelId="{098DF47A-3A6C-4943-BBA9-DC76D93F2727}" type="pres">
      <dgm:prSet presAssocID="{320A855B-2501-40BB-B59B-0340B8E201C6}" presName="Name0" presStyleCnt="0">
        <dgm:presLayoutVars>
          <dgm:dir/>
          <dgm:animLvl val="lvl"/>
          <dgm:resizeHandles val="exact"/>
        </dgm:presLayoutVars>
      </dgm:prSet>
      <dgm:spPr/>
    </dgm:pt>
    <dgm:pt modelId="{7621794E-279C-499D-9F3A-C01ED76ED03A}" type="pres">
      <dgm:prSet presAssocID="{1A1A18DC-656A-4CBB-AE39-D9D915FB86C1}" presName="Name8" presStyleCnt="0"/>
      <dgm:spPr/>
    </dgm:pt>
    <dgm:pt modelId="{067A9E92-1032-487D-8DF9-4908C5207824}" type="pres">
      <dgm:prSet presAssocID="{1A1A18DC-656A-4CBB-AE39-D9D915FB86C1}" presName="level" presStyleLbl="node1" presStyleIdx="0" presStyleCnt="3" custScaleY="56552">
        <dgm:presLayoutVars>
          <dgm:chMax val="1"/>
          <dgm:bulletEnabled val="1"/>
        </dgm:presLayoutVars>
      </dgm:prSet>
      <dgm:spPr/>
    </dgm:pt>
    <dgm:pt modelId="{C0BC8809-DB67-497F-B250-BCB7A03DD24A}" type="pres">
      <dgm:prSet presAssocID="{1A1A18DC-656A-4CBB-AE39-D9D915FB86C1}" presName="levelTx" presStyleLbl="revTx" presStyleIdx="0" presStyleCnt="0">
        <dgm:presLayoutVars>
          <dgm:chMax val="1"/>
          <dgm:bulletEnabled val="1"/>
        </dgm:presLayoutVars>
      </dgm:prSet>
      <dgm:spPr/>
    </dgm:pt>
    <dgm:pt modelId="{DCB6CB52-BB18-46F2-9475-70AA6698FAAB}" type="pres">
      <dgm:prSet presAssocID="{AB59863C-D12E-4ABB-B020-C7F007619677}" presName="Name8" presStyleCnt="0"/>
      <dgm:spPr/>
    </dgm:pt>
    <dgm:pt modelId="{741A28AF-E622-4205-983D-4BC1863D72E5}" type="pres">
      <dgm:prSet presAssocID="{AB59863C-D12E-4ABB-B020-C7F007619677}" presName="level" presStyleLbl="node1" presStyleIdx="1" presStyleCnt="3">
        <dgm:presLayoutVars>
          <dgm:chMax val="1"/>
          <dgm:bulletEnabled val="1"/>
        </dgm:presLayoutVars>
      </dgm:prSet>
      <dgm:spPr/>
    </dgm:pt>
    <dgm:pt modelId="{8F8C639E-B499-4665-BA82-762513C9E717}" type="pres">
      <dgm:prSet presAssocID="{AB59863C-D12E-4ABB-B020-C7F007619677}" presName="levelTx" presStyleLbl="revTx" presStyleIdx="0" presStyleCnt="0">
        <dgm:presLayoutVars>
          <dgm:chMax val="1"/>
          <dgm:bulletEnabled val="1"/>
        </dgm:presLayoutVars>
      </dgm:prSet>
      <dgm:spPr/>
    </dgm:pt>
    <dgm:pt modelId="{EC02160E-9507-4591-91CF-7810EF0B0B2D}" type="pres">
      <dgm:prSet presAssocID="{F8F9E6FC-EA6A-4855-BBA5-F5152F6AFCE5}" presName="Name8" presStyleCnt="0"/>
      <dgm:spPr/>
    </dgm:pt>
    <dgm:pt modelId="{57C9E6B6-93ED-4EA1-9351-84A346D17A01}" type="pres">
      <dgm:prSet presAssocID="{F8F9E6FC-EA6A-4855-BBA5-F5152F6AFCE5}" presName="level" presStyleLbl="node1" presStyleIdx="2" presStyleCnt="3" custScaleY="248598" custLinFactNeighborX="-202" custLinFactNeighborY="-5075">
        <dgm:presLayoutVars>
          <dgm:chMax val="1"/>
          <dgm:bulletEnabled val="1"/>
        </dgm:presLayoutVars>
      </dgm:prSet>
      <dgm:spPr/>
    </dgm:pt>
    <dgm:pt modelId="{D3CF0E50-0F82-43AF-B32F-2F2C426D0DE8}" type="pres">
      <dgm:prSet presAssocID="{F8F9E6FC-EA6A-4855-BBA5-F5152F6AFCE5}" presName="levelTx" presStyleLbl="revTx" presStyleIdx="0" presStyleCnt="0">
        <dgm:presLayoutVars>
          <dgm:chMax val="1"/>
          <dgm:bulletEnabled val="1"/>
        </dgm:presLayoutVars>
      </dgm:prSet>
      <dgm:spPr/>
    </dgm:pt>
  </dgm:ptLst>
  <dgm:cxnLst>
    <dgm:cxn modelId="{F0EB560B-A476-4768-A729-A3BF98F9FCAF}" type="presOf" srcId="{1A1A18DC-656A-4CBB-AE39-D9D915FB86C1}" destId="{C0BC8809-DB67-497F-B250-BCB7A03DD24A}" srcOrd="1" destOrd="0" presId="urn:microsoft.com/office/officeart/2005/8/layout/pyramid1"/>
    <dgm:cxn modelId="{CEC80E2E-2997-40FA-835F-483DB72D08D7}" type="presOf" srcId="{F8F9E6FC-EA6A-4855-BBA5-F5152F6AFCE5}" destId="{57C9E6B6-93ED-4EA1-9351-84A346D17A01}" srcOrd="0" destOrd="0" presId="urn:microsoft.com/office/officeart/2005/8/layout/pyramid1"/>
    <dgm:cxn modelId="{E0F94D2F-7A18-4329-86ED-A3DF7F3639B6}" srcId="{320A855B-2501-40BB-B59B-0340B8E201C6}" destId="{F8F9E6FC-EA6A-4855-BBA5-F5152F6AFCE5}" srcOrd="2" destOrd="0" parTransId="{041130D0-6F0B-4903-B00C-EA32DA61FA19}" sibTransId="{359DA49B-975C-43C0-85A3-BCA9FB61743A}"/>
    <dgm:cxn modelId="{BA612769-9B28-4CE7-BE4F-056C8DB67456}" type="presOf" srcId="{1A1A18DC-656A-4CBB-AE39-D9D915FB86C1}" destId="{067A9E92-1032-487D-8DF9-4908C5207824}" srcOrd="0" destOrd="0" presId="urn:microsoft.com/office/officeart/2005/8/layout/pyramid1"/>
    <dgm:cxn modelId="{A253BD4F-5268-4211-9BEF-62F821AB20A9}" srcId="{320A855B-2501-40BB-B59B-0340B8E201C6}" destId="{AB59863C-D12E-4ABB-B020-C7F007619677}" srcOrd="1" destOrd="0" parTransId="{2CD749BA-8173-4197-BB5C-F6C887D98F5E}" sibTransId="{F8465522-2B4A-4A94-874D-60DA694C58E7}"/>
    <dgm:cxn modelId="{2936E7B9-F980-40CE-A01D-7A60CF5A29B8}" type="presOf" srcId="{F8F9E6FC-EA6A-4855-BBA5-F5152F6AFCE5}" destId="{D3CF0E50-0F82-43AF-B32F-2F2C426D0DE8}" srcOrd="1" destOrd="0" presId="urn:microsoft.com/office/officeart/2005/8/layout/pyramid1"/>
    <dgm:cxn modelId="{314733D3-A1D5-4FF8-A453-7F9F29E3A429}" type="presOf" srcId="{320A855B-2501-40BB-B59B-0340B8E201C6}" destId="{098DF47A-3A6C-4943-BBA9-DC76D93F2727}" srcOrd="0" destOrd="0" presId="urn:microsoft.com/office/officeart/2005/8/layout/pyramid1"/>
    <dgm:cxn modelId="{491337D9-7571-4AD6-9DA2-D7664FE4D632}" type="presOf" srcId="{AB59863C-D12E-4ABB-B020-C7F007619677}" destId="{8F8C639E-B499-4665-BA82-762513C9E717}" srcOrd="1" destOrd="0" presId="urn:microsoft.com/office/officeart/2005/8/layout/pyramid1"/>
    <dgm:cxn modelId="{CFFC44E4-9210-4578-BF6B-6A1E02F02A11}" srcId="{320A855B-2501-40BB-B59B-0340B8E201C6}" destId="{1A1A18DC-656A-4CBB-AE39-D9D915FB86C1}" srcOrd="0" destOrd="0" parTransId="{484A04D2-C47B-4797-BD77-C0E8F337FE64}" sibTransId="{5FEC3F5C-5BE7-49E1-88F2-AA17C9EAD306}"/>
    <dgm:cxn modelId="{814053EE-D1C8-415F-8CE6-F52E0FB1DBDF}" type="presOf" srcId="{AB59863C-D12E-4ABB-B020-C7F007619677}" destId="{741A28AF-E622-4205-983D-4BC1863D72E5}" srcOrd="0" destOrd="0" presId="urn:microsoft.com/office/officeart/2005/8/layout/pyramid1"/>
    <dgm:cxn modelId="{CB721B87-2809-4E7F-BEB9-72FA09BA54C6}" type="presParOf" srcId="{098DF47A-3A6C-4943-BBA9-DC76D93F2727}" destId="{7621794E-279C-499D-9F3A-C01ED76ED03A}" srcOrd="0" destOrd="0" presId="urn:microsoft.com/office/officeart/2005/8/layout/pyramid1"/>
    <dgm:cxn modelId="{AB66E89E-88DC-4E91-94E1-70397DE83843}" type="presParOf" srcId="{7621794E-279C-499D-9F3A-C01ED76ED03A}" destId="{067A9E92-1032-487D-8DF9-4908C5207824}" srcOrd="0" destOrd="0" presId="urn:microsoft.com/office/officeart/2005/8/layout/pyramid1"/>
    <dgm:cxn modelId="{234F3A21-453C-47CF-B800-B0B369E72488}" type="presParOf" srcId="{7621794E-279C-499D-9F3A-C01ED76ED03A}" destId="{C0BC8809-DB67-497F-B250-BCB7A03DD24A}" srcOrd="1" destOrd="0" presId="urn:microsoft.com/office/officeart/2005/8/layout/pyramid1"/>
    <dgm:cxn modelId="{713D7EE2-5D5F-4185-8D0D-4469FED90A1C}" type="presParOf" srcId="{098DF47A-3A6C-4943-BBA9-DC76D93F2727}" destId="{DCB6CB52-BB18-46F2-9475-70AA6698FAAB}" srcOrd="1" destOrd="0" presId="urn:microsoft.com/office/officeart/2005/8/layout/pyramid1"/>
    <dgm:cxn modelId="{B40BACD1-FEB8-4BBB-9CA3-80E27B9E7FFF}" type="presParOf" srcId="{DCB6CB52-BB18-46F2-9475-70AA6698FAAB}" destId="{741A28AF-E622-4205-983D-4BC1863D72E5}" srcOrd="0" destOrd="0" presId="urn:microsoft.com/office/officeart/2005/8/layout/pyramid1"/>
    <dgm:cxn modelId="{A653624D-3D10-45A2-A0EC-9885C36F818C}" type="presParOf" srcId="{DCB6CB52-BB18-46F2-9475-70AA6698FAAB}" destId="{8F8C639E-B499-4665-BA82-762513C9E717}" srcOrd="1" destOrd="0" presId="urn:microsoft.com/office/officeart/2005/8/layout/pyramid1"/>
    <dgm:cxn modelId="{AE71DA2E-C822-4092-B5E8-B1403F498018}" type="presParOf" srcId="{098DF47A-3A6C-4943-BBA9-DC76D93F2727}" destId="{EC02160E-9507-4591-91CF-7810EF0B0B2D}" srcOrd="2" destOrd="0" presId="urn:microsoft.com/office/officeart/2005/8/layout/pyramid1"/>
    <dgm:cxn modelId="{129D7D69-22EB-45E9-A55A-2A33DDBCE7B7}" type="presParOf" srcId="{EC02160E-9507-4591-91CF-7810EF0B0B2D}" destId="{57C9E6B6-93ED-4EA1-9351-84A346D17A01}" srcOrd="0" destOrd="0" presId="urn:microsoft.com/office/officeart/2005/8/layout/pyramid1"/>
    <dgm:cxn modelId="{CDF1130F-767E-4AFE-A210-CCFA8DD05F49}" type="presParOf" srcId="{EC02160E-9507-4591-91CF-7810EF0B0B2D}" destId="{D3CF0E50-0F82-43AF-B32F-2F2C426D0DE8}" srcOrd="1" destOrd="0" presId="urn:microsoft.com/office/officeart/2005/8/layout/pyramid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7A9E92-1032-487D-8DF9-4908C5207824}">
      <dsp:nvSpPr>
        <dsp:cNvPr id="0" name=""/>
        <dsp:cNvSpPr/>
      </dsp:nvSpPr>
      <dsp:spPr>
        <a:xfrm>
          <a:off x="2032477" y="0"/>
          <a:ext cx="659445" cy="476635"/>
        </a:xfrm>
        <a:prstGeom prst="trapezoid">
          <a:avLst>
            <a:gd name="adj" fmla="val 69177"/>
          </a:avLst>
        </a:prstGeom>
        <a:solidFill>
          <a:srgbClr val="BDF1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en-US" sz="2000" kern="1200" dirty="0"/>
        </a:p>
      </dsp:txBody>
      <dsp:txXfrm>
        <a:off x="2032477" y="0"/>
        <a:ext cx="659445" cy="476635"/>
      </dsp:txXfrm>
    </dsp:sp>
    <dsp:sp modelId="{741A28AF-E622-4205-983D-4BC1863D72E5}">
      <dsp:nvSpPr>
        <dsp:cNvPr id="0" name=""/>
        <dsp:cNvSpPr/>
      </dsp:nvSpPr>
      <dsp:spPr>
        <a:xfrm>
          <a:off x="1449434" y="476635"/>
          <a:ext cx="1825531" cy="842826"/>
        </a:xfrm>
        <a:prstGeom prst="trapezoid">
          <a:avLst>
            <a:gd name="adj" fmla="val 69177"/>
          </a:avLst>
        </a:prstGeom>
        <a:solidFill>
          <a:srgbClr val="3FD6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endParaRPr lang="en-US" sz="1500" kern="1200" dirty="0"/>
        </a:p>
      </dsp:txBody>
      <dsp:txXfrm>
        <a:off x="1768902" y="476635"/>
        <a:ext cx="1186595" cy="842826"/>
      </dsp:txXfrm>
    </dsp:sp>
    <dsp:sp modelId="{57C9E6B6-93ED-4EA1-9351-84A346D17A01}">
      <dsp:nvSpPr>
        <dsp:cNvPr id="0" name=""/>
        <dsp:cNvSpPr/>
      </dsp:nvSpPr>
      <dsp:spPr>
        <a:xfrm>
          <a:off x="0" y="1276688"/>
          <a:ext cx="4724399" cy="2095250"/>
        </a:xfrm>
        <a:prstGeom prst="trapezoid">
          <a:avLst>
            <a:gd name="adj" fmla="val 69177"/>
          </a:avLst>
        </a:prstGeom>
        <a:solidFill>
          <a:srgbClr val="008BB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280" tIns="81280" rIns="81280" bIns="81280" numCol="1" spcCol="1270" anchor="ctr" anchorCtr="0">
          <a:noAutofit/>
        </a:bodyPr>
        <a:lstStyle/>
        <a:p>
          <a:pPr marL="0" lvl="0" indent="0" algn="ctr" defTabSz="2844800">
            <a:lnSpc>
              <a:spcPct val="90000"/>
            </a:lnSpc>
            <a:spcBef>
              <a:spcPct val="0"/>
            </a:spcBef>
            <a:spcAft>
              <a:spcPct val="35000"/>
            </a:spcAft>
            <a:buNone/>
          </a:pPr>
          <a:r>
            <a:rPr lang="en-US" sz="6400" kern="1200" dirty="0"/>
            <a:t> </a:t>
          </a:r>
          <a:r>
            <a:rPr lang="en-US" sz="2000" kern="1200" dirty="0"/>
            <a:t>Illnesses: 9.3 – 45 million</a:t>
          </a:r>
        </a:p>
      </dsp:txBody>
      <dsp:txXfrm>
        <a:off x="826769" y="1276688"/>
        <a:ext cx="3070860" cy="2095250"/>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12002" cy="461193"/>
          </a:xfrm>
          <a:prstGeom prst="rect">
            <a:avLst/>
          </a:prstGeom>
        </p:spPr>
        <p:txBody>
          <a:bodyPr vert="horz" lIns="87487" tIns="43744" rIns="87487" bIns="43744"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936566" y="1"/>
            <a:ext cx="3012002" cy="461193"/>
          </a:xfrm>
          <a:prstGeom prst="rect">
            <a:avLst/>
          </a:prstGeom>
        </p:spPr>
        <p:txBody>
          <a:bodyPr vert="horz" lIns="87487" tIns="43744" rIns="87487" bIns="43744" rtlCol="0"/>
          <a:lstStyle>
            <a:lvl1pPr algn="r" eaLnBrk="1" fontAlgn="auto" hangingPunct="1">
              <a:spcBef>
                <a:spcPts val="0"/>
              </a:spcBef>
              <a:spcAft>
                <a:spcPts val="0"/>
              </a:spcAft>
              <a:defRPr sz="1200" smtClean="0">
                <a:latin typeface="+mn-lt"/>
              </a:defRPr>
            </a:lvl1pPr>
          </a:lstStyle>
          <a:p>
            <a:pPr>
              <a:defRPr/>
            </a:pPr>
            <a:fld id="{33C03299-4BB1-4AD2-828F-715F084383AD}" type="datetimeFigureOut">
              <a:rPr lang="en-US"/>
              <a:pPr>
                <a:defRPr/>
              </a:pPr>
              <a:t>1/28/2020</a:t>
            </a:fld>
            <a:endParaRPr lang="en-US"/>
          </a:p>
        </p:txBody>
      </p:sp>
      <p:sp>
        <p:nvSpPr>
          <p:cNvPr id="4" name="Slide Image Placeholder 3"/>
          <p:cNvSpPr>
            <a:spLocks noGrp="1" noRot="1" noChangeAspect="1"/>
          </p:cNvSpPr>
          <p:nvPr>
            <p:ph type="sldImg" idx="2"/>
          </p:nvPr>
        </p:nvSpPr>
        <p:spPr>
          <a:xfrm>
            <a:off x="396875" y="693738"/>
            <a:ext cx="6156325" cy="3463925"/>
          </a:xfrm>
          <a:prstGeom prst="rect">
            <a:avLst/>
          </a:prstGeom>
          <a:noFill/>
          <a:ln w="12700">
            <a:solidFill>
              <a:prstClr val="black"/>
            </a:solidFill>
          </a:ln>
        </p:spPr>
        <p:txBody>
          <a:bodyPr vert="horz" lIns="87487" tIns="43744" rIns="87487" bIns="43744" rtlCol="0" anchor="ctr"/>
          <a:lstStyle/>
          <a:p>
            <a:pPr lvl="0"/>
            <a:endParaRPr lang="en-US" noProof="0"/>
          </a:p>
        </p:txBody>
      </p:sp>
      <p:sp>
        <p:nvSpPr>
          <p:cNvPr id="5" name="Notes Placeholder 4"/>
          <p:cNvSpPr>
            <a:spLocks noGrp="1"/>
          </p:cNvSpPr>
          <p:nvPr>
            <p:ph type="body" sz="quarter" idx="3"/>
          </p:nvPr>
        </p:nvSpPr>
        <p:spPr>
          <a:xfrm>
            <a:off x="695310" y="4387443"/>
            <a:ext cx="5559456" cy="4155317"/>
          </a:xfrm>
          <a:prstGeom prst="rect">
            <a:avLst/>
          </a:prstGeom>
        </p:spPr>
        <p:txBody>
          <a:bodyPr vert="horz" lIns="87487" tIns="43744" rIns="87487" bIns="43744"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773357"/>
            <a:ext cx="3012002" cy="461193"/>
          </a:xfrm>
          <a:prstGeom prst="rect">
            <a:avLst/>
          </a:prstGeom>
        </p:spPr>
        <p:txBody>
          <a:bodyPr vert="horz" lIns="87487" tIns="43744" rIns="87487" bIns="43744"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936566" y="8773357"/>
            <a:ext cx="3012002" cy="461193"/>
          </a:xfrm>
          <a:prstGeom prst="rect">
            <a:avLst/>
          </a:prstGeom>
        </p:spPr>
        <p:txBody>
          <a:bodyPr vert="horz" lIns="87487" tIns="43744" rIns="87487" bIns="43744" rtlCol="0" anchor="b"/>
          <a:lstStyle>
            <a:lvl1pPr algn="r" eaLnBrk="1" fontAlgn="auto" hangingPunct="1">
              <a:spcBef>
                <a:spcPts val="0"/>
              </a:spcBef>
              <a:spcAft>
                <a:spcPts val="0"/>
              </a:spcAft>
              <a:defRPr sz="1200" smtClean="0">
                <a:latin typeface="+mn-lt"/>
              </a:defRPr>
            </a:lvl1pPr>
          </a:lstStyle>
          <a:p>
            <a:pPr>
              <a:defRPr/>
            </a:pPr>
            <a:fld id="{EB38CAEC-4554-485B-9189-C45C7447A404}" type="slidenum">
              <a:rPr lang="en-US"/>
              <a:pPr>
                <a:defRPr/>
              </a:pPr>
              <a:t>‹#›</a:t>
            </a:fld>
            <a:endParaRPr lang="en-US"/>
          </a:p>
        </p:txBody>
      </p:sp>
    </p:spTree>
    <p:extLst>
      <p:ext uri="{BB962C8B-B14F-4D97-AF65-F5344CB8AC3E}">
        <p14:creationId xmlns:p14="http://schemas.microsoft.com/office/powerpoint/2010/main" val="150358385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1</a:t>
            </a:fld>
            <a:endParaRPr lang="en-US"/>
          </a:p>
        </p:txBody>
      </p:sp>
    </p:spTree>
    <p:extLst>
      <p:ext uri="{BB962C8B-B14F-4D97-AF65-F5344CB8AC3E}">
        <p14:creationId xmlns:p14="http://schemas.microsoft.com/office/powerpoint/2010/main" val="32856052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54304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56334" indent="-156334">
              <a:buFont typeface="Arial" panose="020B0604020202020204" pitchFamily="34" charset="0"/>
              <a:buChar char="•"/>
            </a:pPr>
            <a:endParaRPr lang="en-US" altLang="en-US" dirty="0">
              <a:latin typeface="+mn-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569358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178157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87722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330264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3718" indent="-163718">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95757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819600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88254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0" indent="0">
              <a:buFont typeface="Arial" panose="020B0604020202020204" pitchFamily="34" charset="0"/>
              <a:buNone/>
            </a:pPr>
            <a:endParaRPr lang="en-US" sz="1200"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82054C-5FFB-4925-88B8-34BFE44764D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482172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30043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dirty="0"/>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Myriad Web Pro" panose="020B0503030403020204" pitchFamily="34" charset="0"/>
              </a:defRPr>
            </a:lvl1pPr>
            <a:lvl2pPr marL="710831" indent="-273396">
              <a:defRPr>
                <a:solidFill>
                  <a:schemeClr val="tx1"/>
                </a:solidFill>
                <a:latin typeface="Myriad Web Pro" panose="020B0503030403020204" pitchFamily="34" charset="0"/>
              </a:defRPr>
            </a:lvl2pPr>
            <a:lvl3pPr marL="1093585" indent="-218717">
              <a:defRPr>
                <a:solidFill>
                  <a:schemeClr val="tx1"/>
                </a:solidFill>
                <a:latin typeface="Myriad Web Pro" panose="020B0503030403020204" pitchFamily="34" charset="0"/>
              </a:defRPr>
            </a:lvl3pPr>
            <a:lvl4pPr marL="1531019" indent="-218717">
              <a:defRPr>
                <a:solidFill>
                  <a:schemeClr val="tx1"/>
                </a:solidFill>
                <a:latin typeface="Myriad Web Pro" panose="020B0503030403020204" pitchFamily="34" charset="0"/>
              </a:defRPr>
            </a:lvl4pPr>
            <a:lvl5pPr marL="1968453" indent="-218717">
              <a:defRPr>
                <a:solidFill>
                  <a:schemeClr val="tx1"/>
                </a:solidFill>
                <a:latin typeface="Myriad Web Pro" panose="020B0503030403020204" pitchFamily="34" charset="0"/>
              </a:defRPr>
            </a:lvl5pPr>
            <a:lvl6pPr marL="2405887" indent="-218717" fontAlgn="base">
              <a:spcBef>
                <a:spcPct val="0"/>
              </a:spcBef>
              <a:spcAft>
                <a:spcPct val="0"/>
              </a:spcAft>
              <a:defRPr>
                <a:solidFill>
                  <a:schemeClr val="tx1"/>
                </a:solidFill>
                <a:latin typeface="Myriad Web Pro" panose="020B0503030403020204" pitchFamily="34" charset="0"/>
              </a:defRPr>
            </a:lvl6pPr>
            <a:lvl7pPr marL="2843321" indent="-218717" fontAlgn="base">
              <a:spcBef>
                <a:spcPct val="0"/>
              </a:spcBef>
              <a:spcAft>
                <a:spcPct val="0"/>
              </a:spcAft>
              <a:defRPr>
                <a:solidFill>
                  <a:schemeClr val="tx1"/>
                </a:solidFill>
                <a:latin typeface="Myriad Web Pro" panose="020B0503030403020204" pitchFamily="34" charset="0"/>
              </a:defRPr>
            </a:lvl7pPr>
            <a:lvl8pPr marL="3280754" indent="-218717" fontAlgn="base">
              <a:spcBef>
                <a:spcPct val="0"/>
              </a:spcBef>
              <a:spcAft>
                <a:spcPct val="0"/>
              </a:spcAft>
              <a:defRPr>
                <a:solidFill>
                  <a:schemeClr val="tx1"/>
                </a:solidFill>
                <a:latin typeface="Myriad Web Pro" panose="020B0503030403020204" pitchFamily="34" charset="0"/>
              </a:defRPr>
            </a:lvl8pPr>
            <a:lvl9pPr marL="3718188" indent="-218717" fontAlgn="base">
              <a:spcBef>
                <a:spcPct val="0"/>
              </a:spcBef>
              <a:spcAft>
                <a:spcPct val="0"/>
              </a:spcAft>
              <a:defRPr>
                <a:solidFill>
                  <a:schemeClr val="tx1"/>
                </a:solidFill>
                <a:latin typeface="Myriad Web Pro" panose="020B0503030403020204" pitchFamily="34" charset="0"/>
              </a:defRPr>
            </a:lvl9pPr>
          </a:lstStyle>
          <a:p>
            <a:pPr fontAlgn="base">
              <a:spcBef>
                <a:spcPct val="0"/>
              </a:spcBef>
              <a:spcAft>
                <a:spcPct val="0"/>
              </a:spcAft>
            </a:pPr>
            <a:fld id="{6F084AA2-EDF3-41B6-9BD5-4D1331E35CE7}" type="slidenum">
              <a:rPr lang="en-US" altLang="en-US">
                <a:latin typeface="Calibri" panose="020F0502020204030204" pitchFamily="34" charset="0"/>
              </a:rPr>
              <a:pPr fontAlgn="base">
                <a:spcBef>
                  <a:spcPct val="0"/>
                </a:spcBef>
                <a:spcAft>
                  <a:spcPct val="0"/>
                </a:spcAft>
              </a:pPr>
              <a:t>2</a:t>
            </a:fld>
            <a:endParaRPr lang="en-US" altLang="en-US">
              <a:latin typeface="Calibri" panose="020F0502020204030204" pitchFamily="34" charset="0"/>
            </a:endParaRPr>
          </a:p>
        </p:txBody>
      </p:sp>
    </p:spTree>
    <p:extLst>
      <p:ext uri="{BB962C8B-B14F-4D97-AF65-F5344CB8AC3E}">
        <p14:creationId xmlns:p14="http://schemas.microsoft.com/office/powerpoint/2010/main" val="35545127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891548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lvl="0" indent="-171450">
              <a:buFont typeface="Arial" panose="020B0604020202020204" pitchFamily="34" charset="0"/>
              <a:buChar char="•"/>
            </a:pPr>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717950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680178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52084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98098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392667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235598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951766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t>
            </a:r>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167207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2630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3</a:t>
            </a:fld>
            <a:endParaRPr lang="en-US" dirty="0"/>
          </a:p>
        </p:txBody>
      </p:sp>
    </p:spTree>
    <p:extLst>
      <p:ext uri="{BB962C8B-B14F-4D97-AF65-F5344CB8AC3E}">
        <p14:creationId xmlns:p14="http://schemas.microsoft.com/office/powerpoint/2010/main" val="10365778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822742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912948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445540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572550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818A89-988A-4512-844E-E31DF18EBBDA}"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Notes Placeholder 4"/>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0632389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738240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013286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763838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38339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1041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4</a:t>
            </a:fld>
            <a:endParaRPr lang="en-US"/>
          </a:p>
        </p:txBody>
      </p:sp>
    </p:spTree>
    <p:extLst>
      <p:ext uri="{BB962C8B-B14F-4D97-AF65-F5344CB8AC3E}">
        <p14:creationId xmlns:p14="http://schemas.microsoft.com/office/powerpoint/2010/main" val="10941393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220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192130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653557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793580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286568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9487536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0344567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67240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188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4997813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62463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5</a:t>
            </a:fld>
            <a:endParaRPr lang="en-US"/>
          </a:p>
        </p:txBody>
      </p:sp>
    </p:spTree>
    <p:extLst>
      <p:ext uri="{BB962C8B-B14F-4D97-AF65-F5344CB8AC3E}">
        <p14:creationId xmlns:p14="http://schemas.microsoft.com/office/powerpoint/2010/main" val="409054566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179409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943667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7549047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1891167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362434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44162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65</a:t>
            </a:fld>
            <a:endParaRPr lang="en-US"/>
          </a:p>
        </p:txBody>
      </p:sp>
    </p:spTree>
    <p:extLst>
      <p:ext uri="{BB962C8B-B14F-4D97-AF65-F5344CB8AC3E}">
        <p14:creationId xmlns:p14="http://schemas.microsoft.com/office/powerpoint/2010/main" val="209043015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66</a:t>
            </a:fld>
            <a:endParaRPr lang="en-US"/>
          </a:p>
        </p:txBody>
      </p:sp>
    </p:spTree>
    <p:extLst>
      <p:ext uri="{BB962C8B-B14F-4D97-AF65-F5344CB8AC3E}">
        <p14:creationId xmlns:p14="http://schemas.microsoft.com/office/powerpoint/2010/main" val="160761026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67</a:t>
            </a:fld>
            <a:endParaRPr lang="en-US" dirty="0"/>
          </a:p>
        </p:txBody>
      </p:sp>
    </p:spTree>
    <p:extLst>
      <p:ext uri="{BB962C8B-B14F-4D97-AF65-F5344CB8AC3E}">
        <p14:creationId xmlns:p14="http://schemas.microsoft.com/office/powerpoint/2010/main" val="335137369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68</a:t>
            </a:fld>
            <a:endParaRPr lang="en-US" dirty="0"/>
          </a:p>
        </p:txBody>
      </p:sp>
    </p:spTree>
    <p:extLst>
      <p:ext uri="{BB962C8B-B14F-4D97-AF65-F5344CB8AC3E}">
        <p14:creationId xmlns:p14="http://schemas.microsoft.com/office/powerpoint/2010/main" val="1118307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7</a:t>
            </a:fld>
            <a:endParaRPr lang="en-US" dirty="0"/>
          </a:p>
        </p:txBody>
      </p:sp>
    </p:spTree>
    <p:extLst>
      <p:ext uri="{BB962C8B-B14F-4D97-AF65-F5344CB8AC3E}">
        <p14:creationId xmlns:p14="http://schemas.microsoft.com/office/powerpoint/2010/main" val="362208465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69</a:t>
            </a:fld>
            <a:endParaRPr lang="en-US"/>
          </a:p>
        </p:txBody>
      </p:sp>
    </p:spTree>
    <p:extLst>
      <p:ext uri="{BB962C8B-B14F-4D97-AF65-F5344CB8AC3E}">
        <p14:creationId xmlns:p14="http://schemas.microsoft.com/office/powerpoint/2010/main" val="234354855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70</a:t>
            </a:fld>
            <a:endParaRPr lang="en-US"/>
          </a:p>
        </p:txBody>
      </p:sp>
    </p:spTree>
    <p:extLst>
      <p:ext uri="{BB962C8B-B14F-4D97-AF65-F5344CB8AC3E}">
        <p14:creationId xmlns:p14="http://schemas.microsoft.com/office/powerpoint/2010/main" val="25063359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71</a:t>
            </a:fld>
            <a:endParaRPr lang="en-US"/>
          </a:p>
        </p:txBody>
      </p:sp>
    </p:spTree>
    <p:extLst>
      <p:ext uri="{BB962C8B-B14F-4D97-AF65-F5344CB8AC3E}">
        <p14:creationId xmlns:p14="http://schemas.microsoft.com/office/powerpoint/2010/main" val="192977385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72</a:t>
            </a:fld>
            <a:endParaRPr lang="en-US"/>
          </a:p>
        </p:txBody>
      </p:sp>
    </p:spTree>
    <p:extLst>
      <p:ext uri="{BB962C8B-B14F-4D97-AF65-F5344CB8AC3E}">
        <p14:creationId xmlns:p14="http://schemas.microsoft.com/office/powerpoint/2010/main" val="138839210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73</a:t>
            </a:fld>
            <a:endParaRPr lang="en-US"/>
          </a:p>
        </p:txBody>
      </p:sp>
    </p:spTree>
    <p:extLst>
      <p:ext uri="{BB962C8B-B14F-4D97-AF65-F5344CB8AC3E}">
        <p14:creationId xmlns:p14="http://schemas.microsoft.com/office/powerpoint/2010/main" val="5943860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B38CAEC-4554-485B-9189-C45C7447A404}" type="slidenum">
              <a:rPr lang="en-US" smtClean="0"/>
              <a:pPr>
                <a:defRPr/>
              </a:pPr>
              <a:t>74</a:t>
            </a:fld>
            <a:endParaRPr lang="en-US"/>
          </a:p>
        </p:txBody>
      </p:sp>
    </p:spTree>
    <p:extLst>
      <p:ext uri="{BB962C8B-B14F-4D97-AF65-F5344CB8AC3E}">
        <p14:creationId xmlns:p14="http://schemas.microsoft.com/office/powerpoint/2010/main" val="19370145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8</a:t>
            </a:fld>
            <a:endParaRPr lang="en-US"/>
          </a:p>
        </p:txBody>
      </p:sp>
    </p:spTree>
    <p:extLst>
      <p:ext uri="{BB962C8B-B14F-4D97-AF65-F5344CB8AC3E}">
        <p14:creationId xmlns:p14="http://schemas.microsoft.com/office/powerpoint/2010/main" val="22243595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dirty="0"/>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Myriad Web Pro" panose="020B0503030403020204" pitchFamily="34" charset="0"/>
              </a:defRPr>
            </a:lvl1pPr>
            <a:lvl2pPr marL="742950" indent="-285750">
              <a:defRPr>
                <a:solidFill>
                  <a:schemeClr val="tx1"/>
                </a:solidFill>
                <a:latin typeface="Myriad Web Pro" panose="020B0503030403020204" pitchFamily="34" charset="0"/>
              </a:defRPr>
            </a:lvl2pPr>
            <a:lvl3pPr marL="1143000" indent="-228600">
              <a:defRPr>
                <a:solidFill>
                  <a:schemeClr val="tx1"/>
                </a:solidFill>
                <a:latin typeface="Myriad Web Pro" panose="020B0503030403020204" pitchFamily="34" charset="0"/>
              </a:defRPr>
            </a:lvl3pPr>
            <a:lvl4pPr marL="1600200" indent="-228600">
              <a:defRPr>
                <a:solidFill>
                  <a:schemeClr val="tx1"/>
                </a:solidFill>
                <a:latin typeface="Myriad Web Pro" panose="020B0503030403020204" pitchFamily="34" charset="0"/>
              </a:defRPr>
            </a:lvl4pPr>
            <a:lvl5pPr marL="2057400" indent="-228600">
              <a:defRPr>
                <a:solidFill>
                  <a:schemeClr val="tx1"/>
                </a:solidFill>
                <a:latin typeface="Myriad Web Pro" panose="020B0503030403020204" pitchFamily="34" charset="0"/>
              </a:defRPr>
            </a:lvl5pPr>
            <a:lvl6pPr marL="2514600" indent="-228600" fontAlgn="base">
              <a:spcBef>
                <a:spcPct val="0"/>
              </a:spcBef>
              <a:spcAft>
                <a:spcPct val="0"/>
              </a:spcAft>
              <a:defRPr>
                <a:solidFill>
                  <a:schemeClr val="tx1"/>
                </a:solidFill>
                <a:latin typeface="Myriad Web Pro" panose="020B0503030403020204" pitchFamily="34" charset="0"/>
              </a:defRPr>
            </a:lvl6pPr>
            <a:lvl7pPr marL="2971800" indent="-228600" fontAlgn="base">
              <a:spcBef>
                <a:spcPct val="0"/>
              </a:spcBef>
              <a:spcAft>
                <a:spcPct val="0"/>
              </a:spcAft>
              <a:defRPr>
                <a:solidFill>
                  <a:schemeClr val="tx1"/>
                </a:solidFill>
                <a:latin typeface="Myriad Web Pro" panose="020B0503030403020204" pitchFamily="34" charset="0"/>
              </a:defRPr>
            </a:lvl7pPr>
            <a:lvl8pPr marL="3429000" indent="-228600" fontAlgn="base">
              <a:spcBef>
                <a:spcPct val="0"/>
              </a:spcBef>
              <a:spcAft>
                <a:spcPct val="0"/>
              </a:spcAft>
              <a:defRPr>
                <a:solidFill>
                  <a:schemeClr val="tx1"/>
                </a:solidFill>
                <a:latin typeface="Myriad Web Pro" panose="020B0503030403020204" pitchFamily="34" charset="0"/>
              </a:defRPr>
            </a:lvl8pPr>
            <a:lvl9pPr marL="3886200" indent="-228600" fontAlgn="base">
              <a:spcBef>
                <a:spcPct val="0"/>
              </a:spcBef>
              <a:spcAft>
                <a:spcPct val="0"/>
              </a:spcAft>
              <a:defRPr>
                <a:solidFill>
                  <a:schemeClr val="tx1"/>
                </a:solidFill>
                <a:latin typeface="Myriad Web Pro" panose="020B0503030403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F084AA2-EDF3-41B6-9BD5-4D1331E35CE7}"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720328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067135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_OD">
    <p:spTree>
      <p:nvGrpSpPr>
        <p:cNvPr id="1" name=""/>
        <p:cNvGrpSpPr/>
        <p:nvPr/>
      </p:nvGrpSpPr>
      <p:grpSpPr>
        <a:xfrm>
          <a:off x="0" y="0"/>
          <a:ext cx="0" cy="0"/>
          <a:chOff x="0" y="0"/>
          <a:chExt cx="0" cy="0"/>
        </a:xfrm>
      </p:grpSpPr>
      <p:pic>
        <p:nvPicPr>
          <p:cNvPr id="2" name="Picture 1" descr="Logos of the U.S. Department of Health and Human Services and the Centers for Disease control and Prevention" title="logo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66"/>
            <a:ext cx="9144000" cy="889683"/>
          </a:xfrm>
          <a:prstGeom prst="rect">
            <a:avLst/>
          </a:prstGeom>
        </p:spPr>
      </p:pic>
      <p:sp>
        <p:nvSpPr>
          <p:cNvPr id="11" name="Title 1"/>
          <p:cNvSpPr>
            <a:spLocks noGrp="1"/>
          </p:cNvSpPr>
          <p:nvPr>
            <p:ph type="title"/>
          </p:nvPr>
        </p:nvSpPr>
        <p:spPr>
          <a:xfrm>
            <a:off x="457200" y="956741"/>
            <a:ext cx="8229600" cy="866834"/>
          </a:xfrm>
          <a:prstGeom prst="rect">
            <a:avLst/>
          </a:prstGeom>
        </p:spPr>
        <p:txBody>
          <a:bodyPr/>
          <a:lstStyle>
            <a:lvl1pPr algn="l">
              <a:lnSpc>
                <a:spcPts val="3000"/>
              </a:lnSpc>
              <a:defRPr sz="2800" b="1" baseline="0">
                <a:solidFill>
                  <a:srgbClr val="343E48"/>
                </a:solidFill>
                <a:effectLst/>
                <a:latin typeface="Calibri" pitchFamily="34" charset="0"/>
              </a:defRPr>
            </a:lvl1pPr>
          </a:lstStyle>
          <a:p>
            <a:endParaRPr lang="en-US" dirty="0"/>
          </a:p>
        </p:txBody>
      </p:sp>
      <p:sp>
        <p:nvSpPr>
          <p:cNvPr id="5" name="Subtitle 2"/>
          <p:cNvSpPr>
            <a:spLocks noGrp="1"/>
          </p:cNvSpPr>
          <p:nvPr>
            <p:ph type="subTitle" idx="1"/>
          </p:nvPr>
        </p:nvSpPr>
        <p:spPr>
          <a:xfrm>
            <a:off x="457200" y="2061700"/>
            <a:ext cx="6400800" cy="342900"/>
          </a:xfrm>
          <a:prstGeom prst="rect">
            <a:avLst/>
          </a:prstGeom>
        </p:spPr>
        <p:txBody>
          <a:bodyPr/>
          <a:lstStyle>
            <a:lvl1pPr marL="0" indent="0" algn="l">
              <a:buNone/>
              <a:defRPr sz="2000" b="1" baseline="0">
                <a:solidFill>
                  <a:srgbClr val="343E48"/>
                </a:solidFill>
                <a:effectLst/>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9" name="Text Placeholder 8"/>
          <p:cNvSpPr>
            <a:spLocks noGrp="1"/>
          </p:cNvSpPr>
          <p:nvPr>
            <p:ph type="body" sz="quarter" idx="10"/>
          </p:nvPr>
        </p:nvSpPr>
        <p:spPr>
          <a:xfrm>
            <a:off x="457200" y="2876702"/>
            <a:ext cx="6400800" cy="971550"/>
          </a:xfrm>
          <a:prstGeom prst="rect">
            <a:avLst/>
          </a:prstGeom>
        </p:spPr>
        <p:txBody>
          <a:bodyPr/>
          <a:lstStyle>
            <a:lvl1pPr marL="0" indent="0" algn="l">
              <a:lnSpc>
                <a:spcPts val="2000"/>
              </a:lnSpc>
              <a:buNone/>
              <a:defRPr sz="1800" baseline="0">
                <a:solidFill>
                  <a:srgbClr val="343E48"/>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
        <p:nvSpPr>
          <p:cNvPr id="10" name="TextBox 9"/>
          <p:cNvSpPr txBox="1"/>
          <p:nvPr userDrawn="1"/>
        </p:nvSpPr>
        <p:spPr>
          <a:xfrm>
            <a:off x="457200" y="90152"/>
            <a:ext cx="6903076" cy="646331"/>
          </a:xfrm>
          <a:prstGeom prst="rect">
            <a:avLst/>
          </a:prstGeom>
          <a:noFill/>
        </p:spPr>
        <p:txBody>
          <a:bodyPr wrap="square" rtlCol="0">
            <a:spAutoFit/>
          </a:bodyPr>
          <a:lstStyle/>
          <a:p>
            <a:r>
              <a:rPr lang="en-US" b="1" dirty="0">
                <a:solidFill>
                  <a:schemeClr val="tx2">
                    <a:lumMod val="95000"/>
                  </a:schemeClr>
                </a:solidFill>
                <a:latin typeface="Calibri" panose="020F0502020204030204" pitchFamily="34" charset="0"/>
              </a:rPr>
              <a:t>Centers</a:t>
            </a:r>
            <a:r>
              <a:rPr lang="en-US" b="1" baseline="0" dirty="0">
                <a:solidFill>
                  <a:schemeClr val="tx2">
                    <a:lumMod val="95000"/>
                  </a:schemeClr>
                </a:solidFill>
                <a:latin typeface="Calibri" panose="020F0502020204030204" pitchFamily="34" charset="0"/>
              </a:rPr>
              <a:t> for Disease Control and Prevention</a:t>
            </a:r>
            <a:endParaRPr lang="en-US" b="1" dirty="0">
              <a:solidFill>
                <a:schemeClr val="tx2">
                  <a:lumMod val="95000"/>
                </a:schemeClr>
              </a:solidFill>
              <a:latin typeface="Calibri" panose="020F0502020204030204" pitchFamily="34" charset="0"/>
            </a:endParaRPr>
          </a:p>
          <a:p>
            <a:r>
              <a:rPr lang="en-US" b="1" dirty="0">
                <a:solidFill>
                  <a:schemeClr val="tx2">
                    <a:lumMod val="95000"/>
                  </a:schemeClr>
                </a:solidFill>
                <a:latin typeface="Calibri" panose="020F0502020204030204" pitchFamily="34" charset="0"/>
              </a:rPr>
              <a:t>Center for Preparedness and Response</a:t>
            </a:r>
          </a:p>
        </p:txBody>
      </p:sp>
    </p:spTree>
    <p:extLst>
      <p:ext uri="{BB962C8B-B14F-4D97-AF65-F5344CB8AC3E}">
        <p14:creationId xmlns:p14="http://schemas.microsoft.com/office/powerpoint/2010/main" val="329813044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background">
    <p:bg>
      <p:bgPr>
        <a:solidFill>
          <a:srgbClr val="594F4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1" y="3350323"/>
            <a:ext cx="8294913" cy="871538"/>
          </a:xfrm>
          <a:prstGeom prst="rect">
            <a:avLst/>
          </a:prstGeom>
        </p:spPr>
        <p:txBody>
          <a:bodyPr anchor="b"/>
          <a:lstStyle>
            <a:lvl1pPr algn="l">
              <a:defRPr sz="3600" b="1" baseline="0">
                <a:solidFill>
                  <a:schemeClr val="bg2"/>
                </a:solidFill>
                <a:effectLst/>
                <a:latin typeface="Calibri" pitchFamily="34" charset="0"/>
              </a:defRPr>
            </a:lvl1pPr>
          </a:lstStyle>
          <a:p>
            <a:r>
              <a:rPr lang="en-US" dirty="0"/>
              <a:t>Click to edit Master title style</a:t>
            </a:r>
          </a:p>
        </p:txBody>
      </p:sp>
      <p:sp>
        <p:nvSpPr>
          <p:cNvPr id="5" name="Text Placeholder 2"/>
          <p:cNvSpPr>
            <a:spLocks noGrp="1"/>
          </p:cNvSpPr>
          <p:nvPr>
            <p:ph type="body" idx="1"/>
          </p:nvPr>
        </p:nvSpPr>
        <p:spPr>
          <a:xfrm>
            <a:off x="457201" y="4425696"/>
            <a:ext cx="7772400" cy="426244"/>
          </a:xfrm>
          <a:prstGeom prst="rect">
            <a:avLst/>
          </a:prstGeom>
        </p:spPr>
        <p:txBody>
          <a:bodyPr anchor="b"/>
          <a:lstStyle>
            <a:lvl1pPr marL="0" indent="0" algn="l">
              <a:lnSpc>
                <a:spcPts val="2200"/>
              </a:lnSpc>
              <a:buNone/>
              <a:defRPr sz="2000" baseline="0">
                <a:solidFill>
                  <a:schemeClr val="bg2"/>
                </a:solidFill>
                <a:latin typeface="Calibri"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40642841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LOSING_OD">
    <p:spTree>
      <p:nvGrpSpPr>
        <p:cNvPr id="1" name=""/>
        <p:cNvGrpSpPr/>
        <p:nvPr/>
      </p:nvGrpSpPr>
      <p:grpSpPr>
        <a:xfrm>
          <a:off x="0" y="0"/>
          <a:ext cx="0" cy="0"/>
          <a:chOff x="0" y="0"/>
          <a:chExt cx="0" cy="0"/>
        </a:xfrm>
      </p:grpSpPr>
      <p:pic>
        <p:nvPicPr>
          <p:cNvPr id="5" name="Picture 4" descr="Logos of the U.S. Department of Health and Human Services and the Centers for Disease control and Prevention" title="logos"/>
          <p:cNvPicPr>
            <a:picLocks noChangeAspect="1"/>
          </p:cNvPicPr>
          <p:nvPr userDrawn="1"/>
        </p:nvPicPr>
        <p:blipFill rotWithShape="1">
          <a:blip r:embed="rId2" cstate="print">
            <a:extLst>
              <a:ext uri="{28A0092B-C50C-407E-A947-70E740481C1C}">
                <a14:useLocalDpi xmlns:a14="http://schemas.microsoft.com/office/drawing/2010/main" val="0"/>
              </a:ext>
            </a:extLst>
          </a:blip>
          <a:srcRect b="18140"/>
          <a:stretch/>
        </p:blipFill>
        <p:spPr>
          <a:xfrm>
            <a:off x="0" y="4259855"/>
            <a:ext cx="9148928" cy="883645"/>
          </a:xfrm>
          <a:prstGeom prst="rect">
            <a:avLst/>
          </a:prstGeom>
        </p:spPr>
      </p:pic>
      <p:sp>
        <p:nvSpPr>
          <p:cNvPr id="3" name="TextBox 2"/>
          <p:cNvSpPr txBox="1"/>
          <p:nvPr userDrawn="1"/>
        </p:nvSpPr>
        <p:spPr>
          <a:xfrm>
            <a:off x="127218" y="2746824"/>
            <a:ext cx="6639341" cy="1384995"/>
          </a:xfrm>
          <a:prstGeom prst="rect">
            <a:avLst/>
          </a:prstGeom>
          <a:noFill/>
        </p:spPr>
        <p:txBody>
          <a:bodyPr wrap="square" rtlCol="0">
            <a:spAutoFit/>
          </a:bodyPr>
          <a:lstStyle/>
          <a:p>
            <a:r>
              <a:rPr lang="en-US" sz="1200" dirty="0">
                <a:solidFill>
                  <a:srgbClr val="695E4A"/>
                </a:solidFill>
                <a:latin typeface="Calibri" panose="020F0502020204030204" pitchFamily="34" charset="0"/>
              </a:rPr>
              <a:t>For more information, contact CDC</a:t>
            </a:r>
            <a:br>
              <a:rPr lang="en-US" sz="1200" dirty="0">
                <a:solidFill>
                  <a:srgbClr val="695E4A"/>
                </a:solidFill>
                <a:latin typeface="Calibri" panose="020F0502020204030204" pitchFamily="34" charset="0"/>
              </a:rPr>
            </a:br>
            <a:r>
              <a:rPr lang="en-US" sz="1200" dirty="0">
                <a:solidFill>
                  <a:srgbClr val="695E4A"/>
                </a:solidFill>
                <a:latin typeface="Calibri" panose="020F0502020204030204" pitchFamily="34" charset="0"/>
              </a:rPr>
              <a:t>1-800-CDC-INFO (232-4636)</a:t>
            </a:r>
            <a:br>
              <a:rPr lang="en-US" sz="1200" dirty="0">
                <a:solidFill>
                  <a:srgbClr val="695E4A"/>
                </a:solidFill>
                <a:latin typeface="Calibri" panose="020F0502020204030204" pitchFamily="34" charset="0"/>
              </a:rPr>
            </a:br>
            <a:r>
              <a:rPr lang="en-US" sz="1200" dirty="0">
                <a:solidFill>
                  <a:srgbClr val="695E4A"/>
                </a:solidFill>
                <a:latin typeface="Calibri" panose="020F0502020204030204" pitchFamily="34" charset="0"/>
              </a:rPr>
              <a:t>TTY:  1-888-232-6348    www.cdc.gov</a:t>
            </a:r>
            <a:br>
              <a:rPr lang="en-US" sz="1200" dirty="0">
                <a:solidFill>
                  <a:srgbClr val="695E4A"/>
                </a:solidFill>
                <a:latin typeface="Calibri" panose="020F0502020204030204" pitchFamily="34" charset="0"/>
              </a:rPr>
            </a:br>
            <a:br>
              <a:rPr lang="en-US" sz="1200" dirty="0">
                <a:solidFill>
                  <a:srgbClr val="695E4A"/>
                </a:solidFill>
                <a:latin typeface="Calibri" panose="020F0502020204030204" pitchFamily="34" charset="0"/>
              </a:rPr>
            </a:br>
            <a:br>
              <a:rPr lang="en-US" sz="1200" dirty="0">
                <a:solidFill>
                  <a:srgbClr val="695E4A"/>
                </a:solidFill>
                <a:latin typeface="Calibri" panose="020F0502020204030204" pitchFamily="34" charset="0"/>
              </a:rPr>
            </a:br>
            <a:r>
              <a:rPr lang="en-US" sz="1200" dirty="0">
                <a:solidFill>
                  <a:srgbClr val="695E4A"/>
                </a:solidFill>
                <a:latin typeface="Calibri" panose="020F0502020204030204" pitchFamily="34" charset="0"/>
              </a:rPr>
              <a:t>The findings and conclusions in this report are those of the authors and do not necessarily represent the official position of the Centers for Disease Control and Prevention.</a:t>
            </a:r>
          </a:p>
        </p:txBody>
      </p:sp>
    </p:spTree>
    <p:extLst>
      <p:ext uri="{BB962C8B-B14F-4D97-AF65-F5344CB8AC3E}">
        <p14:creationId xmlns:p14="http://schemas.microsoft.com/office/powerpoint/2010/main" val="2308646206"/>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_NCIRD">
    <p:bg>
      <p:bgPr>
        <a:solidFill>
          <a:schemeClr val="bg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190"/>
          <a:stretch/>
        </p:blipFill>
        <p:spPr>
          <a:xfrm>
            <a:off x="0" y="1334"/>
            <a:ext cx="9144000" cy="906628"/>
          </a:xfrm>
          <a:prstGeom prst="rect">
            <a:avLst/>
          </a:prstGeom>
        </p:spPr>
      </p:pic>
      <p:sp>
        <p:nvSpPr>
          <p:cNvPr id="7" name="Title 1"/>
          <p:cNvSpPr>
            <a:spLocks noGrp="1"/>
          </p:cNvSpPr>
          <p:nvPr>
            <p:ph type="title"/>
          </p:nvPr>
        </p:nvSpPr>
        <p:spPr>
          <a:xfrm>
            <a:off x="457200" y="1039553"/>
            <a:ext cx="8229600" cy="866834"/>
          </a:xfrm>
          <a:prstGeom prst="rect">
            <a:avLst/>
          </a:prstGeom>
        </p:spPr>
        <p:txBody>
          <a:bodyPr/>
          <a:lstStyle>
            <a:lvl1pPr algn="l">
              <a:lnSpc>
                <a:spcPts val="3000"/>
              </a:lnSpc>
              <a:defRPr sz="2800" b="1" baseline="0">
                <a:solidFill>
                  <a:srgbClr val="8B9B92"/>
                </a:solidFill>
                <a:effectLst/>
                <a:latin typeface="Calibri" pitchFamily="34" charset="0"/>
              </a:defRPr>
            </a:lvl1pPr>
          </a:lstStyle>
          <a:p>
            <a:endParaRPr lang="en-US" dirty="0"/>
          </a:p>
        </p:txBody>
      </p:sp>
      <p:sp>
        <p:nvSpPr>
          <p:cNvPr id="8" name="Subtitle 2"/>
          <p:cNvSpPr>
            <a:spLocks noGrp="1"/>
          </p:cNvSpPr>
          <p:nvPr>
            <p:ph type="subTitle" idx="1"/>
          </p:nvPr>
        </p:nvSpPr>
        <p:spPr>
          <a:xfrm>
            <a:off x="457200" y="2144512"/>
            <a:ext cx="6400800" cy="342900"/>
          </a:xfrm>
          <a:prstGeom prst="rect">
            <a:avLst/>
          </a:prstGeom>
        </p:spPr>
        <p:txBody>
          <a:bodyPr/>
          <a:lstStyle>
            <a:lvl1pPr marL="0" indent="0" algn="l">
              <a:buNone/>
              <a:defRPr sz="2000" b="1" baseline="0">
                <a:solidFill>
                  <a:srgbClr val="8B9B92"/>
                </a:solidFill>
                <a:effectLst/>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10" name="Text Placeholder 8"/>
          <p:cNvSpPr>
            <a:spLocks noGrp="1"/>
          </p:cNvSpPr>
          <p:nvPr>
            <p:ph type="body" sz="quarter" idx="10"/>
          </p:nvPr>
        </p:nvSpPr>
        <p:spPr>
          <a:xfrm>
            <a:off x="457200" y="2959514"/>
            <a:ext cx="6400800" cy="971550"/>
          </a:xfrm>
          <a:prstGeom prst="rect">
            <a:avLst/>
          </a:prstGeom>
        </p:spPr>
        <p:txBody>
          <a:bodyPr/>
          <a:lstStyle>
            <a:lvl1pPr marL="0" indent="0" algn="l">
              <a:lnSpc>
                <a:spcPts val="2000"/>
              </a:lnSpc>
              <a:buNone/>
              <a:defRPr sz="1800" baseline="0">
                <a:solidFill>
                  <a:srgbClr val="8B9B9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
        <p:nvSpPr>
          <p:cNvPr id="6" name="TextBox 5"/>
          <p:cNvSpPr txBox="1"/>
          <p:nvPr userDrawn="1"/>
        </p:nvSpPr>
        <p:spPr>
          <a:xfrm>
            <a:off x="457200" y="90152"/>
            <a:ext cx="6903076" cy="369332"/>
          </a:xfrm>
          <a:prstGeom prst="rect">
            <a:avLst/>
          </a:prstGeom>
          <a:noFill/>
        </p:spPr>
        <p:txBody>
          <a:bodyPr wrap="square" rtlCol="0">
            <a:spAutoFit/>
          </a:bodyPr>
          <a:lstStyle/>
          <a:p>
            <a:r>
              <a:rPr lang="en-US" b="1" dirty="0">
                <a:solidFill>
                  <a:schemeClr val="tx2">
                    <a:lumMod val="95000"/>
                  </a:schemeClr>
                </a:solidFill>
                <a:latin typeface="Calibri" panose="020F0502020204030204" pitchFamily="34" charset="0"/>
              </a:rPr>
              <a:t>National Center for Immunization &amp; Respiratory Diseases</a:t>
            </a:r>
          </a:p>
        </p:txBody>
      </p:sp>
    </p:spTree>
    <p:extLst>
      <p:ext uri="{BB962C8B-B14F-4D97-AF65-F5344CB8AC3E}">
        <p14:creationId xmlns:p14="http://schemas.microsoft.com/office/powerpoint/2010/main" val="35709018"/>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8B9B92"/>
                </a:solidFill>
                <a:effectLst/>
                <a:latin typeface="Calibri" pitchFamily="34" charset="0"/>
              </a:defRPr>
            </a:lvl1pPr>
          </a:lstStyle>
          <a:p>
            <a:r>
              <a:rPr lang="en-US" dirty="0"/>
              <a:t>Bottom band: NCIRD</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724"/>
          <a:stretch/>
        </p:blipFill>
        <p:spPr>
          <a:xfrm>
            <a:off x="0" y="5012270"/>
            <a:ext cx="9144000" cy="131230"/>
          </a:xfrm>
          <a:prstGeom prst="rect">
            <a:avLst/>
          </a:prstGeom>
        </p:spPr>
      </p:pic>
      <p:sp>
        <p:nvSpPr>
          <p:cNvPr id="8" name="Text Placeholder 7"/>
          <p:cNvSpPr>
            <a:spLocks noGrp="1"/>
          </p:cNvSpPr>
          <p:nvPr>
            <p:ph type="body" sz="quarter" idx="10"/>
          </p:nvPr>
        </p:nvSpPr>
        <p:spPr>
          <a:xfrm>
            <a:off x="457200" y="1158875"/>
            <a:ext cx="8229600" cy="3341688"/>
          </a:xfrm>
        </p:spPr>
        <p:txBody>
          <a:bodyPr/>
          <a:lstStyle>
            <a:lvl1pPr marL="342900" indent="-342900">
              <a:buClr>
                <a:srgbClr val="8B9B92"/>
              </a:buClr>
              <a:buFont typeface="Wingdings" panose="05000000000000000000" pitchFamily="2" charset="2"/>
              <a:buChar char="§"/>
              <a:defRPr sz="2000">
                <a:solidFill>
                  <a:schemeClr val="accent4">
                    <a:lumMod val="75000"/>
                  </a:schemeClr>
                </a:solidFill>
              </a:defRPr>
            </a:lvl1pPr>
            <a:lvl2pPr>
              <a:buClr>
                <a:srgbClr val="B2A97E"/>
              </a:buClr>
              <a:defRPr sz="2000">
                <a:solidFill>
                  <a:schemeClr val="accent4">
                    <a:lumMod val="75000"/>
                  </a:schemeClr>
                </a:solidFill>
              </a:defRPr>
            </a:lvl2pPr>
            <a:lvl3pPr>
              <a:buClr>
                <a:srgbClr val="594F40"/>
              </a:buClr>
              <a:defRPr sz="2000">
                <a:solidFill>
                  <a:schemeClr val="accent4">
                    <a:lumMod val="75000"/>
                  </a:schemeClr>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938118828"/>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BULLETS/DATA_2sides">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nchor="b" anchorCtr="0"/>
          <a:lstStyle>
            <a:lvl1pPr algn="l">
              <a:lnSpc>
                <a:spcPts val="3000"/>
              </a:lnSpc>
              <a:defRPr sz="2800" b="1" baseline="0">
                <a:solidFill>
                  <a:srgbClr val="8B9B92"/>
                </a:solidFill>
                <a:effectLst/>
                <a:latin typeface="Calibri" pitchFamily="34" charset="0"/>
              </a:defRPr>
            </a:lvl1pPr>
          </a:lstStyle>
          <a:p>
            <a:endParaRPr lang="en-US" dirty="0"/>
          </a:p>
        </p:txBody>
      </p:sp>
      <p:sp>
        <p:nvSpPr>
          <p:cNvPr id="3" name="Content Placeholder 2"/>
          <p:cNvSpPr>
            <a:spLocks noGrp="1"/>
          </p:cNvSpPr>
          <p:nvPr>
            <p:ph idx="1"/>
          </p:nvPr>
        </p:nvSpPr>
        <p:spPr>
          <a:xfrm>
            <a:off x="457200" y="1200151"/>
            <a:ext cx="3879669" cy="3143250"/>
          </a:xfrm>
          <a:prstGeom prst="rect">
            <a:avLst/>
          </a:prstGeom>
        </p:spPr>
        <p:txBody>
          <a:bodyPr/>
          <a:lstStyle>
            <a:lvl1pPr marL="342900" indent="-342900">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50" indent="-285750">
              <a:buClr>
                <a:srgbClr val="005984"/>
              </a:buClr>
              <a:buSzPct val="100000"/>
              <a:buFont typeface="Arial" panose="020B0604020202020204" pitchFamily="34" charset="0"/>
              <a:buChar char="•"/>
              <a:defRPr sz="2000">
                <a:solidFill>
                  <a:schemeClr val="accent4">
                    <a:lumMod val="75000"/>
                  </a:schemeClr>
                </a:solidFill>
              </a:defRPr>
            </a:lvl2pPr>
            <a:lvl3pPr>
              <a:buClrTx/>
              <a:buSzPct val="100000"/>
              <a:buFont typeface="Arial" pitchFamily="34" charset="0"/>
              <a:buChar char="•"/>
              <a:defRPr sz="1800">
                <a:solidFill>
                  <a:schemeClr val="accent4">
                    <a:lumMod val="75000"/>
                  </a:schemeClr>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sp>
        <p:nvSpPr>
          <p:cNvPr id="13" name="Content Placeholder 2"/>
          <p:cNvSpPr>
            <a:spLocks noGrp="1"/>
          </p:cNvSpPr>
          <p:nvPr userDrawn="1">
            <p:ph idx="10"/>
          </p:nvPr>
        </p:nvSpPr>
        <p:spPr>
          <a:xfrm>
            <a:off x="4807131" y="1200151"/>
            <a:ext cx="3879669" cy="3143250"/>
          </a:xfrm>
          <a:prstGeom prst="rect">
            <a:avLst/>
          </a:prstGeom>
        </p:spPr>
        <p:txBody>
          <a:bodyPr/>
          <a:lstStyle>
            <a:lvl1pPr marL="342900" indent="-342900">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50" indent="-285750">
              <a:buClr>
                <a:srgbClr val="005984"/>
              </a:buClr>
              <a:buSzPct val="100000"/>
              <a:buFont typeface="Arial" panose="020B0604020202020204" pitchFamily="34" charset="0"/>
              <a:buChar char="•"/>
              <a:defRPr sz="2000">
                <a:solidFill>
                  <a:schemeClr val="accent4">
                    <a:lumMod val="75000"/>
                  </a:schemeClr>
                </a:solidFill>
              </a:defRPr>
            </a:lvl2pPr>
            <a:lvl3pPr>
              <a:buClrTx/>
              <a:buSzPct val="100000"/>
              <a:buFont typeface="Arial" pitchFamily="34" charset="0"/>
              <a:buChar char="•"/>
              <a:defRPr sz="1800">
                <a:solidFill>
                  <a:schemeClr val="accent4">
                    <a:lumMod val="75000"/>
                  </a:schemeClr>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pic>
        <p:nvPicPr>
          <p:cNvPr id="14" name="Picture 1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114"/>
          <a:stretch/>
        </p:blipFill>
        <p:spPr>
          <a:xfrm>
            <a:off x="0" y="5013701"/>
            <a:ext cx="9144000" cy="137547"/>
          </a:xfrm>
          <a:prstGeom prst="rect">
            <a:avLst/>
          </a:prstGeom>
        </p:spPr>
      </p:pic>
    </p:spTree>
    <p:extLst>
      <p:ext uri="{BB962C8B-B14F-4D97-AF65-F5344CB8AC3E}">
        <p14:creationId xmlns:p14="http://schemas.microsoft.com/office/powerpoint/2010/main" val="3716876448"/>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background">
    <p:bg>
      <p:bgPr>
        <a:solidFill>
          <a:srgbClr val="594F4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1" y="3350323"/>
            <a:ext cx="8294913" cy="871538"/>
          </a:xfrm>
          <a:prstGeom prst="rect">
            <a:avLst/>
          </a:prstGeom>
        </p:spPr>
        <p:txBody>
          <a:bodyPr anchor="b"/>
          <a:lstStyle>
            <a:lvl1pPr algn="l">
              <a:defRPr sz="3600" b="1" baseline="0">
                <a:solidFill>
                  <a:schemeClr val="bg2"/>
                </a:solidFill>
                <a:effectLst/>
                <a:latin typeface="Calibri" pitchFamily="34" charset="0"/>
              </a:defRPr>
            </a:lvl1pPr>
          </a:lstStyle>
          <a:p>
            <a:r>
              <a:rPr lang="en-US" dirty="0"/>
              <a:t>Click to edit Master title style</a:t>
            </a:r>
          </a:p>
        </p:txBody>
      </p:sp>
      <p:sp>
        <p:nvSpPr>
          <p:cNvPr id="5" name="Text Placeholder 2"/>
          <p:cNvSpPr>
            <a:spLocks noGrp="1"/>
          </p:cNvSpPr>
          <p:nvPr>
            <p:ph type="body" idx="1"/>
          </p:nvPr>
        </p:nvSpPr>
        <p:spPr>
          <a:xfrm>
            <a:off x="457201" y="4425696"/>
            <a:ext cx="7772400" cy="426244"/>
          </a:xfrm>
          <a:prstGeom prst="rect">
            <a:avLst/>
          </a:prstGeom>
        </p:spPr>
        <p:txBody>
          <a:bodyPr anchor="b"/>
          <a:lstStyle>
            <a:lvl1pPr marL="0" indent="0" algn="l">
              <a:lnSpc>
                <a:spcPts val="2200"/>
              </a:lnSpc>
              <a:buNone/>
              <a:defRPr sz="2000" baseline="0">
                <a:solidFill>
                  <a:schemeClr val="bg2"/>
                </a:solidFill>
                <a:latin typeface="Calibri"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377778696"/>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5F380-D869-4903-980D-25F3856EB97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5F3D758-307A-413D-8A54-FC8D6B92EC0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3AF242-E695-4456-A3F8-F9B40D4F4815}"/>
              </a:ext>
            </a:extLst>
          </p:cNvPr>
          <p:cNvSpPr>
            <a:spLocks noGrp="1"/>
          </p:cNvSpPr>
          <p:nvPr>
            <p:ph type="dt" sz="half" idx="10"/>
          </p:nvPr>
        </p:nvSpPr>
        <p:spPr/>
        <p:txBody>
          <a:bodyPr/>
          <a:lstStyle/>
          <a:p>
            <a:fld id="{1ACCAAE7-0144-4657-9806-BEAA0241F2BE}" type="datetimeFigureOut">
              <a:rPr lang="en-US" smtClean="0"/>
              <a:t>1/28/2020</a:t>
            </a:fld>
            <a:endParaRPr lang="en-US" dirty="0"/>
          </a:p>
        </p:txBody>
      </p:sp>
      <p:sp>
        <p:nvSpPr>
          <p:cNvPr id="5" name="Footer Placeholder 4">
            <a:extLst>
              <a:ext uri="{FF2B5EF4-FFF2-40B4-BE49-F238E27FC236}">
                <a16:creationId xmlns:a16="http://schemas.microsoft.com/office/drawing/2014/main" id="{FC2D0B5E-19D9-4F55-A9AF-E70A5C57B1C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039E39D-D3B7-497F-8855-A8F764893899}"/>
              </a:ext>
            </a:extLst>
          </p:cNvPr>
          <p:cNvSpPr>
            <a:spLocks noGrp="1"/>
          </p:cNvSpPr>
          <p:nvPr>
            <p:ph type="sldNum" sz="quarter" idx="12"/>
          </p:nvPr>
        </p:nvSpPr>
        <p:spPr/>
        <p:txBody>
          <a:bodyPr/>
          <a:lstStyle/>
          <a:p>
            <a:fld id="{F4D5E8E6-4A8E-48A4-BB5B-0686F8C132E3}" type="slidenum">
              <a:rPr lang="en-US" smtClean="0"/>
              <a:t>‹#›</a:t>
            </a:fld>
            <a:endParaRPr lang="en-US" dirty="0"/>
          </a:p>
        </p:txBody>
      </p:sp>
    </p:spTree>
    <p:extLst>
      <p:ext uri="{BB962C8B-B14F-4D97-AF65-F5344CB8AC3E}">
        <p14:creationId xmlns:p14="http://schemas.microsoft.com/office/powerpoint/2010/main" val="4293380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 SLIDE_O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343E48"/>
                </a:solidFill>
                <a:effectLst/>
                <a:latin typeface="Calibri" pitchFamily="34" charset="0"/>
              </a:defRPr>
            </a:lvl1pPr>
          </a:lstStyle>
          <a:p>
            <a:r>
              <a:rPr lang="en-US" dirty="0"/>
              <a:t>Bottom band: OD</a:t>
            </a:r>
          </a:p>
        </p:txBody>
      </p:sp>
      <p:sp>
        <p:nvSpPr>
          <p:cNvPr id="5" name="Text Placeholder 7"/>
          <p:cNvSpPr>
            <a:spLocks noGrp="1"/>
          </p:cNvSpPr>
          <p:nvPr>
            <p:ph type="body" sz="quarter" idx="10"/>
          </p:nvPr>
        </p:nvSpPr>
        <p:spPr>
          <a:xfrm>
            <a:off x="457200" y="1158875"/>
            <a:ext cx="8229600" cy="3341688"/>
          </a:xfrm>
        </p:spPr>
        <p:txBody>
          <a:bodyPr/>
          <a:lstStyle>
            <a:lvl1pPr marL="342900" indent="-342900">
              <a:buClr>
                <a:srgbClr val="D50100"/>
              </a:buClr>
              <a:buFont typeface="Wingdings" panose="05000000000000000000" pitchFamily="2" charset="2"/>
              <a:buChar char="§"/>
              <a:defRPr sz="2000">
                <a:solidFill>
                  <a:srgbClr val="59595B"/>
                </a:solidFill>
              </a:defRPr>
            </a:lvl1pPr>
            <a:lvl2pPr>
              <a:buClr>
                <a:srgbClr val="D50100"/>
              </a:buClr>
              <a:defRPr sz="2000">
                <a:solidFill>
                  <a:srgbClr val="59595B"/>
                </a:solidFill>
              </a:defRPr>
            </a:lvl2pPr>
            <a:lvl3pPr>
              <a:buClr>
                <a:srgbClr val="D50100"/>
              </a:buClr>
              <a:defRPr sz="2000">
                <a:solidFill>
                  <a:srgbClr val="59595B"/>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052312"/>
            <a:ext cx="9144000" cy="91188"/>
          </a:xfrm>
          <a:prstGeom prst="rect">
            <a:avLst/>
          </a:prstGeom>
        </p:spPr>
      </p:pic>
    </p:spTree>
    <p:extLst>
      <p:ext uri="{BB962C8B-B14F-4D97-AF65-F5344CB8AC3E}">
        <p14:creationId xmlns:p14="http://schemas.microsoft.com/office/powerpoint/2010/main" val="182852743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 SLIDE 2 column_O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nchor="b" anchorCtr="0"/>
          <a:lstStyle>
            <a:lvl1pPr algn="l">
              <a:lnSpc>
                <a:spcPts val="3000"/>
              </a:lnSpc>
              <a:defRPr sz="2800" b="1" baseline="0">
                <a:solidFill>
                  <a:srgbClr val="353D48"/>
                </a:solidFill>
                <a:effectLst/>
                <a:latin typeface="Calibri" pitchFamily="34" charset="0"/>
              </a:defRPr>
            </a:lvl1pPr>
          </a:lstStyle>
          <a:p>
            <a:endParaRPr lang="en-US" dirty="0"/>
          </a:p>
        </p:txBody>
      </p:sp>
      <p:sp>
        <p:nvSpPr>
          <p:cNvPr id="3" name="Content Placeholder 2"/>
          <p:cNvSpPr>
            <a:spLocks noGrp="1"/>
          </p:cNvSpPr>
          <p:nvPr>
            <p:ph idx="1"/>
          </p:nvPr>
        </p:nvSpPr>
        <p:spPr>
          <a:xfrm>
            <a:off x="457200" y="1200151"/>
            <a:ext cx="3879669" cy="3143250"/>
          </a:xfrm>
          <a:prstGeom prst="rect">
            <a:avLst/>
          </a:prstGeom>
        </p:spPr>
        <p:txBody>
          <a:bodyPr/>
          <a:lstStyle>
            <a:lvl1pPr marL="342900" indent="-342900">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50" indent="-285750">
              <a:buClr>
                <a:srgbClr val="005984"/>
              </a:buClr>
              <a:buSzPct val="100000"/>
              <a:buFont typeface="Arial" panose="020B0604020202020204" pitchFamily="34" charset="0"/>
              <a:buChar char="•"/>
              <a:defRPr sz="2000">
                <a:solidFill>
                  <a:schemeClr val="accent4">
                    <a:lumMod val="75000"/>
                  </a:schemeClr>
                </a:solidFill>
              </a:defRPr>
            </a:lvl2pPr>
            <a:lvl3pPr>
              <a:buClrTx/>
              <a:buSzPct val="100000"/>
              <a:buFont typeface="Arial" pitchFamily="34" charset="0"/>
              <a:buChar char="•"/>
              <a:defRPr sz="1800">
                <a:solidFill>
                  <a:schemeClr val="accent4">
                    <a:lumMod val="75000"/>
                  </a:schemeClr>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sp>
        <p:nvSpPr>
          <p:cNvPr id="13" name="Content Placeholder 2"/>
          <p:cNvSpPr>
            <a:spLocks noGrp="1"/>
          </p:cNvSpPr>
          <p:nvPr userDrawn="1">
            <p:ph idx="10"/>
          </p:nvPr>
        </p:nvSpPr>
        <p:spPr>
          <a:xfrm>
            <a:off x="4807131" y="1200151"/>
            <a:ext cx="3879669" cy="3143250"/>
          </a:xfrm>
          <a:prstGeom prst="rect">
            <a:avLst/>
          </a:prstGeom>
        </p:spPr>
        <p:txBody>
          <a:bodyPr/>
          <a:lstStyle>
            <a:lvl1pPr marL="342900" indent="-342900">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50" indent="-285750">
              <a:buClr>
                <a:srgbClr val="005984"/>
              </a:buClr>
              <a:buSzPct val="100000"/>
              <a:buFont typeface="Arial" panose="020B0604020202020204" pitchFamily="34" charset="0"/>
              <a:buChar char="•"/>
              <a:defRPr sz="2000">
                <a:solidFill>
                  <a:schemeClr val="accent4">
                    <a:lumMod val="75000"/>
                  </a:schemeClr>
                </a:solidFill>
              </a:defRPr>
            </a:lvl2pPr>
            <a:lvl3pPr>
              <a:buClrTx/>
              <a:buSzPct val="100000"/>
              <a:buFont typeface="Arial" pitchFamily="34" charset="0"/>
              <a:buChar char="•"/>
              <a:defRPr sz="1800">
                <a:solidFill>
                  <a:schemeClr val="accent4">
                    <a:lumMod val="75000"/>
                  </a:schemeClr>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052312"/>
            <a:ext cx="9144000" cy="91188"/>
          </a:xfrm>
          <a:prstGeom prst="rect">
            <a:avLst/>
          </a:prstGeom>
        </p:spPr>
      </p:pic>
    </p:spTree>
    <p:extLst>
      <p:ext uri="{BB962C8B-B14F-4D97-AF65-F5344CB8AC3E}">
        <p14:creationId xmlns:p14="http://schemas.microsoft.com/office/powerpoint/2010/main" val="2926551043"/>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lor_background">
    <p:bg>
      <p:bgPr>
        <a:solidFill>
          <a:srgbClr val="343E47"/>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1" y="3350323"/>
            <a:ext cx="8294913" cy="871538"/>
          </a:xfrm>
          <a:prstGeom prst="rect">
            <a:avLst/>
          </a:prstGeom>
        </p:spPr>
        <p:txBody>
          <a:bodyPr anchor="b"/>
          <a:lstStyle>
            <a:lvl1pPr algn="l">
              <a:defRPr sz="3600" b="1" baseline="0">
                <a:solidFill>
                  <a:schemeClr val="bg2"/>
                </a:solidFill>
                <a:effectLst/>
                <a:latin typeface="Calibri" pitchFamily="34" charset="0"/>
              </a:defRPr>
            </a:lvl1pPr>
          </a:lstStyle>
          <a:p>
            <a:endParaRPr lang="en-US" dirty="0"/>
          </a:p>
        </p:txBody>
      </p:sp>
      <p:sp>
        <p:nvSpPr>
          <p:cNvPr id="5" name="Text Placeholder 2"/>
          <p:cNvSpPr>
            <a:spLocks noGrp="1"/>
          </p:cNvSpPr>
          <p:nvPr>
            <p:ph type="body" idx="1"/>
          </p:nvPr>
        </p:nvSpPr>
        <p:spPr>
          <a:xfrm>
            <a:off x="457201" y="4425696"/>
            <a:ext cx="7772400" cy="426244"/>
          </a:xfrm>
          <a:prstGeom prst="rect">
            <a:avLst/>
          </a:prstGeom>
        </p:spPr>
        <p:txBody>
          <a:bodyPr anchor="b"/>
          <a:lstStyle>
            <a:lvl1pPr marL="0" indent="0" algn="l">
              <a:lnSpc>
                <a:spcPts val="2200"/>
              </a:lnSpc>
              <a:buNone/>
              <a:defRPr sz="2000" baseline="0">
                <a:solidFill>
                  <a:schemeClr val="bg2"/>
                </a:solidFill>
                <a:latin typeface="Calibri"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052312"/>
            <a:ext cx="9144000" cy="91188"/>
          </a:xfrm>
          <a:prstGeom prst="rect">
            <a:avLst/>
          </a:prstGeom>
        </p:spPr>
      </p:pic>
    </p:spTree>
    <p:extLst>
      <p:ext uri="{BB962C8B-B14F-4D97-AF65-F5344CB8AC3E}">
        <p14:creationId xmlns:p14="http://schemas.microsoft.com/office/powerpoint/2010/main" val="29820960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LOSING_OD">
    <p:spTree>
      <p:nvGrpSpPr>
        <p:cNvPr id="1" name=""/>
        <p:cNvGrpSpPr/>
        <p:nvPr/>
      </p:nvGrpSpPr>
      <p:grpSpPr>
        <a:xfrm>
          <a:off x="0" y="0"/>
          <a:ext cx="0" cy="0"/>
          <a:chOff x="0" y="0"/>
          <a:chExt cx="0" cy="0"/>
        </a:xfrm>
      </p:grpSpPr>
      <p:pic>
        <p:nvPicPr>
          <p:cNvPr id="5" name="Picture 4" descr="Logos of the U.S. Department of Health and Human Services and the Centers for Disease control and Prevention" title="logos"/>
          <p:cNvPicPr>
            <a:picLocks noChangeAspect="1"/>
          </p:cNvPicPr>
          <p:nvPr userDrawn="1"/>
        </p:nvPicPr>
        <p:blipFill rotWithShape="1">
          <a:blip r:embed="rId2" cstate="print">
            <a:extLst>
              <a:ext uri="{28A0092B-C50C-407E-A947-70E740481C1C}">
                <a14:useLocalDpi xmlns:a14="http://schemas.microsoft.com/office/drawing/2010/main" val="0"/>
              </a:ext>
            </a:extLst>
          </a:blip>
          <a:srcRect b="18140"/>
          <a:stretch/>
        </p:blipFill>
        <p:spPr>
          <a:xfrm>
            <a:off x="1956" y="4251554"/>
            <a:ext cx="9144000" cy="883169"/>
          </a:xfrm>
          <a:prstGeom prst="rect">
            <a:avLst/>
          </a:prstGeom>
        </p:spPr>
      </p:pic>
      <p:sp>
        <p:nvSpPr>
          <p:cNvPr id="3" name="TextBox 2"/>
          <p:cNvSpPr txBox="1"/>
          <p:nvPr userDrawn="1"/>
        </p:nvSpPr>
        <p:spPr>
          <a:xfrm>
            <a:off x="127218" y="2746824"/>
            <a:ext cx="6639341" cy="1384995"/>
          </a:xfrm>
          <a:prstGeom prst="rect">
            <a:avLst/>
          </a:prstGeom>
          <a:noFill/>
        </p:spPr>
        <p:txBody>
          <a:bodyPr wrap="square" rtlCol="0">
            <a:spAutoFit/>
          </a:bodyPr>
          <a:lstStyle/>
          <a:p>
            <a:r>
              <a:rPr lang="en-US" sz="1200" dirty="0">
                <a:solidFill>
                  <a:srgbClr val="353D48"/>
                </a:solidFill>
                <a:latin typeface="Calibri" panose="020F0502020204030204" pitchFamily="34" charset="0"/>
              </a:rPr>
              <a:t>For more information, contact CDC</a:t>
            </a:r>
            <a:br>
              <a:rPr lang="en-US" sz="1200" dirty="0">
                <a:solidFill>
                  <a:srgbClr val="353D48"/>
                </a:solidFill>
                <a:latin typeface="Calibri" panose="020F0502020204030204" pitchFamily="34" charset="0"/>
              </a:rPr>
            </a:br>
            <a:r>
              <a:rPr lang="en-US" sz="1200" dirty="0">
                <a:solidFill>
                  <a:srgbClr val="353D48"/>
                </a:solidFill>
                <a:latin typeface="Calibri" panose="020F0502020204030204" pitchFamily="34" charset="0"/>
              </a:rPr>
              <a:t>1-800-CDC-INFO (232-4636)</a:t>
            </a:r>
            <a:br>
              <a:rPr lang="en-US" sz="1200" dirty="0">
                <a:solidFill>
                  <a:srgbClr val="353D48"/>
                </a:solidFill>
                <a:latin typeface="Calibri" panose="020F0502020204030204" pitchFamily="34" charset="0"/>
              </a:rPr>
            </a:br>
            <a:r>
              <a:rPr lang="en-US" sz="1200" dirty="0">
                <a:solidFill>
                  <a:srgbClr val="353D48"/>
                </a:solidFill>
                <a:latin typeface="Calibri" panose="020F0502020204030204" pitchFamily="34" charset="0"/>
              </a:rPr>
              <a:t>TTY:  1-888-232-6348    www.cdc.gov</a:t>
            </a:r>
            <a:br>
              <a:rPr lang="en-US" sz="1200" dirty="0">
                <a:solidFill>
                  <a:srgbClr val="353D48"/>
                </a:solidFill>
                <a:latin typeface="Calibri" panose="020F0502020204030204" pitchFamily="34" charset="0"/>
              </a:rPr>
            </a:br>
            <a:br>
              <a:rPr lang="en-US" sz="1200" dirty="0">
                <a:solidFill>
                  <a:srgbClr val="353D48"/>
                </a:solidFill>
                <a:latin typeface="Calibri" panose="020F0502020204030204" pitchFamily="34" charset="0"/>
              </a:rPr>
            </a:br>
            <a:br>
              <a:rPr lang="en-US" sz="1200" dirty="0">
                <a:solidFill>
                  <a:srgbClr val="353D48"/>
                </a:solidFill>
                <a:latin typeface="Calibri" panose="020F0502020204030204" pitchFamily="34" charset="0"/>
              </a:rPr>
            </a:br>
            <a:r>
              <a:rPr lang="en-US" sz="1200" dirty="0">
                <a:solidFill>
                  <a:srgbClr val="353D48"/>
                </a:solidFill>
                <a:latin typeface="Calibri" panose="020F0502020204030204" pitchFamily="34" charset="0"/>
              </a:rPr>
              <a:t>The findings and conclusions in this report are those of the authors and do not necessarily represent the official position of the Centers for Disease Control and Prevention.</a:t>
            </a:r>
          </a:p>
        </p:txBody>
      </p:sp>
    </p:spTree>
    <p:extLst>
      <p:ext uri="{BB962C8B-B14F-4D97-AF65-F5344CB8AC3E}">
        <p14:creationId xmlns:p14="http://schemas.microsoft.com/office/powerpoint/2010/main" val="146084295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8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D9531E"/>
                </a:solidFill>
                <a:effectLst/>
                <a:latin typeface="Calibri" pitchFamily="34" charset="0"/>
              </a:defRPr>
            </a:lvl1pPr>
          </a:lstStyle>
          <a:p>
            <a:r>
              <a:rPr lang="en-US" dirty="0"/>
              <a:t>Bottom band: NCEZID</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8508"/>
          <a:stretch/>
        </p:blipFill>
        <p:spPr>
          <a:xfrm>
            <a:off x="0" y="5019310"/>
            <a:ext cx="9144000" cy="124190"/>
          </a:xfrm>
          <a:prstGeom prst="rect">
            <a:avLst/>
          </a:prstGeom>
        </p:spPr>
      </p:pic>
      <p:sp>
        <p:nvSpPr>
          <p:cNvPr id="7" name="Text Placeholder 7"/>
          <p:cNvSpPr>
            <a:spLocks noGrp="1"/>
          </p:cNvSpPr>
          <p:nvPr>
            <p:ph type="body" sz="quarter" idx="10"/>
          </p:nvPr>
        </p:nvSpPr>
        <p:spPr>
          <a:xfrm>
            <a:off x="457200" y="1158875"/>
            <a:ext cx="8229600" cy="3341688"/>
          </a:xfrm>
        </p:spPr>
        <p:txBody>
          <a:bodyPr/>
          <a:lstStyle>
            <a:lvl1pPr marL="342900" indent="-342900">
              <a:buClr>
                <a:srgbClr val="E25423"/>
              </a:buClr>
              <a:buFont typeface="Wingdings" panose="05000000000000000000" pitchFamily="2" charset="2"/>
              <a:buChar char="§"/>
              <a:defRPr sz="2000">
                <a:solidFill>
                  <a:schemeClr val="accent4">
                    <a:lumMod val="75000"/>
                  </a:schemeClr>
                </a:solidFill>
              </a:defRPr>
            </a:lvl1pPr>
            <a:lvl2pPr>
              <a:buClr>
                <a:srgbClr val="8D8B00"/>
              </a:buClr>
              <a:defRPr sz="2000">
                <a:solidFill>
                  <a:schemeClr val="accent4">
                    <a:lumMod val="75000"/>
                  </a:schemeClr>
                </a:solidFill>
              </a:defRPr>
            </a:lvl2pPr>
            <a:lvl3pPr>
              <a:buClr>
                <a:srgbClr val="006A71"/>
              </a:buClr>
              <a:defRPr sz="2000">
                <a:solidFill>
                  <a:schemeClr val="accent4">
                    <a:lumMod val="75000"/>
                  </a:schemeClr>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29194336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_NCIRD">
    <p:bg>
      <p:bgPr>
        <a:solidFill>
          <a:schemeClr val="bg2"/>
        </a:solidFill>
        <a:effectLst/>
      </p:bgPr>
    </p:bg>
    <p:spTree>
      <p:nvGrpSpPr>
        <p:cNvPr id="1" name=""/>
        <p:cNvGrpSpPr/>
        <p:nvPr/>
      </p:nvGrpSpPr>
      <p:grpSpPr>
        <a:xfrm>
          <a:off x="0" y="0"/>
          <a:ext cx="0" cy="0"/>
          <a:chOff x="0" y="0"/>
          <a:chExt cx="0" cy="0"/>
        </a:xfrm>
      </p:grpSpPr>
      <p:pic>
        <p:nvPicPr>
          <p:cNvPr id="4" name="Picture 3" descr="Logos of the U.S. Department of Health and Human Services and the Centers for Disease control and Prevention" title="logo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888973"/>
          </a:xfrm>
          <a:prstGeom prst="rect">
            <a:avLst/>
          </a:prstGeom>
        </p:spPr>
      </p:pic>
      <p:sp>
        <p:nvSpPr>
          <p:cNvPr id="7" name="Title 1"/>
          <p:cNvSpPr>
            <a:spLocks noGrp="1"/>
          </p:cNvSpPr>
          <p:nvPr>
            <p:ph type="title"/>
          </p:nvPr>
        </p:nvSpPr>
        <p:spPr>
          <a:xfrm>
            <a:off x="457200" y="1039553"/>
            <a:ext cx="8229600" cy="866834"/>
          </a:xfrm>
          <a:prstGeom prst="rect">
            <a:avLst/>
          </a:prstGeom>
        </p:spPr>
        <p:txBody>
          <a:bodyPr/>
          <a:lstStyle>
            <a:lvl1pPr algn="l">
              <a:lnSpc>
                <a:spcPts val="3000"/>
              </a:lnSpc>
              <a:defRPr sz="2800" b="1" baseline="0">
                <a:solidFill>
                  <a:srgbClr val="8B9B92"/>
                </a:solidFill>
                <a:effectLst/>
                <a:latin typeface="Calibri" pitchFamily="34" charset="0"/>
              </a:defRPr>
            </a:lvl1pPr>
          </a:lstStyle>
          <a:p>
            <a:endParaRPr lang="en-US" dirty="0"/>
          </a:p>
        </p:txBody>
      </p:sp>
      <p:sp>
        <p:nvSpPr>
          <p:cNvPr id="8" name="Subtitle 2"/>
          <p:cNvSpPr>
            <a:spLocks noGrp="1"/>
          </p:cNvSpPr>
          <p:nvPr>
            <p:ph type="subTitle" idx="1"/>
          </p:nvPr>
        </p:nvSpPr>
        <p:spPr>
          <a:xfrm>
            <a:off x="457200" y="2144512"/>
            <a:ext cx="6400800" cy="342900"/>
          </a:xfrm>
          <a:prstGeom prst="rect">
            <a:avLst/>
          </a:prstGeom>
        </p:spPr>
        <p:txBody>
          <a:bodyPr/>
          <a:lstStyle>
            <a:lvl1pPr marL="0" indent="0" algn="l">
              <a:buNone/>
              <a:defRPr sz="2000" b="1" baseline="0">
                <a:solidFill>
                  <a:srgbClr val="8B9B92"/>
                </a:solidFill>
                <a:effectLst/>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10" name="Text Placeholder 8"/>
          <p:cNvSpPr>
            <a:spLocks noGrp="1"/>
          </p:cNvSpPr>
          <p:nvPr>
            <p:ph type="body" sz="quarter" idx="10"/>
          </p:nvPr>
        </p:nvSpPr>
        <p:spPr>
          <a:xfrm>
            <a:off x="457200" y="2959514"/>
            <a:ext cx="6400800" cy="971550"/>
          </a:xfrm>
          <a:prstGeom prst="rect">
            <a:avLst/>
          </a:prstGeom>
        </p:spPr>
        <p:txBody>
          <a:bodyPr/>
          <a:lstStyle>
            <a:lvl1pPr marL="0" indent="0" algn="l">
              <a:lnSpc>
                <a:spcPts val="2000"/>
              </a:lnSpc>
              <a:buNone/>
              <a:defRPr sz="1800" baseline="0">
                <a:solidFill>
                  <a:srgbClr val="8B9B9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
        <p:nvSpPr>
          <p:cNvPr id="6" name="TextBox 5"/>
          <p:cNvSpPr txBox="1"/>
          <p:nvPr userDrawn="1"/>
        </p:nvSpPr>
        <p:spPr>
          <a:xfrm>
            <a:off x="457200" y="90152"/>
            <a:ext cx="6903076" cy="369332"/>
          </a:xfrm>
          <a:prstGeom prst="rect">
            <a:avLst/>
          </a:prstGeom>
          <a:noFill/>
        </p:spPr>
        <p:txBody>
          <a:bodyPr wrap="square" rtlCol="0">
            <a:spAutoFit/>
          </a:bodyPr>
          <a:lstStyle/>
          <a:p>
            <a:r>
              <a:rPr lang="en-US" b="1" dirty="0">
                <a:solidFill>
                  <a:schemeClr val="tx2"/>
                </a:solidFill>
                <a:latin typeface="Calibri" panose="020F0502020204030204" pitchFamily="34" charset="0"/>
              </a:rPr>
              <a:t>National Center for Immunization &amp; Respiratory Diseases</a:t>
            </a:r>
          </a:p>
        </p:txBody>
      </p:sp>
    </p:spTree>
    <p:extLst>
      <p:ext uri="{BB962C8B-B14F-4D97-AF65-F5344CB8AC3E}">
        <p14:creationId xmlns:p14="http://schemas.microsoft.com/office/powerpoint/2010/main" val="124854069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2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8B9B92"/>
                </a:solidFill>
                <a:effectLst/>
                <a:latin typeface="Calibri" pitchFamily="34" charset="0"/>
              </a:defRPr>
            </a:lvl1pPr>
          </a:lstStyle>
          <a:p>
            <a:r>
              <a:rPr lang="en-US" dirty="0"/>
              <a:t>Bottom band: NCIRD</a:t>
            </a:r>
          </a:p>
        </p:txBody>
      </p:sp>
      <p:sp>
        <p:nvSpPr>
          <p:cNvPr id="8" name="Text Placeholder 7"/>
          <p:cNvSpPr>
            <a:spLocks noGrp="1"/>
          </p:cNvSpPr>
          <p:nvPr>
            <p:ph type="body" sz="quarter" idx="10"/>
          </p:nvPr>
        </p:nvSpPr>
        <p:spPr>
          <a:xfrm>
            <a:off x="457200" y="1158875"/>
            <a:ext cx="8229600" cy="3341688"/>
          </a:xfrm>
        </p:spPr>
        <p:txBody>
          <a:bodyPr/>
          <a:lstStyle>
            <a:lvl1pPr marL="342900" indent="-342900">
              <a:buClr>
                <a:srgbClr val="8B9B92"/>
              </a:buClr>
              <a:buFont typeface="Wingdings" panose="05000000000000000000" pitchFamily="2" charset="2"/>
              <a:buChar char="§"/>
              <a:defRPr sz="2000">
                <a:solidFill>
                  <a:schemeClr val="accent4">
                    <a:lumMod val="75000"/>
                  </a:schemeClr>
                </a:solidFill>
              </a:defRPr>
            </a:lvl1pPr>
            <a:lvl2pPr>
              <a:buClr>
                <a:srgbClr val="B2A97E"/>
              </a:buClr>
              <a:defRPr sz="2000">
                <a:solidFill>
                  <a:schemeClr val="accent4">
                    <a:lumMod val="75000"/>
                  </a:schemeClr>
                </a:solidFill>
              </a:defRPr>
            </a:lvl2pPr>
            <a:lvl3pPr>
              <a:buClr>
                <a:srgbClr val="594F40"/>
              </a:buClr>
              <a:defRPr sz="2000">
                <a:solidFill>
                  <a:schemeClr val="accent4">
                    <a:lumMod val="75000"/>
                  </a:schemeClr>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052946"/>
            <a:ext cx="9144000" cy="90554"/>
          </a:xfrm>
          <a:prstGeom prst="rect">
            <a:avLst/>
          </a:prstGeom>
        </p:spPr>
      </p:pic>
    </p:spTree>
    <p:extLst>
      <p:ext uri="{BB962C8B-B14F-4D97-AF65-F5344CB8AC3E}">
        <p14:creationId xmlns:p14="http://schemas.microsoft.com/office/powerpoint/2010/main" val="230363872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BULLETS/DATA_2sides">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nchor="b" anchorCtr="0"/>
          <a:lstStyle>
            <a:lvl1pPr algn="l">
              <a:lnSpc>
                <a:spcPts val="3000"/>
              </a:lnSpc>
              <a:defRPr sz="2800" b="1" baseline="0">
                <a:solidFill>
                  <a:srgbClr val="8B9B92"/>
                </a:solidFill>
                <a:effectLst/>
                <a:latin typeface="Calibri" pitchFamily="34" charset="0"/>
              </a:defRPr>
            </a:lvl1pPr>
          </a:lstStyle>
          <a:p>
            <a:endParaRPr lang="en-US" dirty="0"/>
          </a:p>
        </p:txBody>
      </p:sp>
      <p:sp>
        <p:nvSpPr>
          <p:cNvPr id="3" name="Content Placeholder 2"/>
          <p:cNvSpPr>
            <a:spLocks noGrp="1"/>
          </p:cNvSpPr>
          <p:nvPr>
            <p:ph idx="1"/>
          </p:nvPr>
        </p:nvSpPr>
        <p:spPr>
          <a:xfrm>
            <a:off x="457200" y="1200151"/>
            <a:ext cx="3879669" cy="3143250"/>
          </a:xfrm>
          <a:prstGeom prst="rect">
            <a:avLst/>
          </a:prstGeom>
        </p:spPr>
        <p:txBody>
          <a:bodyPr/>
          <a:lstStyle>
            <a:lvl1pPr marL="342900" indent="-342900">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50" indent="-285750">
              <a:buClr>
                <a:srgbClr val="005984"/>
              </a:buClr>
              <a:buSzPct val="100000"/>
              <a:buFont typeface="Arial" panose="020B0604020202020204" pitchFamily="34" charset="0"/>
              <a:buChar char="•"/>
              <a:defRPr sz="2000">
                <a:solidFill>
                  <a:schemeClr val="accent4">
                    <a:lumMod val="75000"/>
                  </a:schemeClr>
                </a:solidFill>
              </a:defRPr>
            </a:lvl2pPr>
            <a:lvl3pPr>
              <a:buClrTx/>
              <a:buSzPct val="100000"/>
              <a:buFont typeface="Arial" pitchFamily="34" charset="0"/>
              <a:buChar char="•"/>
              <a:defRPr sz="1800">
                <a:solidFill>
                  <a:schemeClr val="accent4">
                    <a:lumMod val="75000"/>
                  </a:schemeClr>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sp>
        <p:nvSpPr>
          <p:cNvPr id="13" name="Content Placeholder 2"/>
          <p:cNvSpPr>
            <a:spLocks noGrp="1"/>
          </p:cNvSpPr>
          <p:nvPr userDrawn="1">
            <p:ph idx="10"/>
          </p:nvPr>
        </p:nvSpPr>
        <p:spPr>
          <a:xfrm>
            <a:off x="4807131" y="1200151"/>
            <a:ext cx="3879669" cy="3143250"/>
          </a:xfrm>
          <a:prstGeom prst="rect">
            <a:avLst/>
          </a:prstGeom>
        </p:spPr>
        <p:txBody>
          <a:bodyPr/>
          <a:lstStyle>
            <a:lvl1pPr marL="342900" indent="-342900">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50" indent="-285750">
              <a:buClr>
                <a:srgbClr val="005984"/>
              </a:buClr>
              <a:buSzPct val="100000"/>
              <a:buFont typeface="Arial" panose="020B0604020202020204" pitchFamily="34" charset="0"/>
              <a:buChar char="•"/>
              <a:defRPr sz="2000">
                <a:solidFill>
                  <a:schemeClr val="accent4">
                    <a:lumMod val="75000"/>
                  </a:schemeClr>
                </a:solidFill>
              </a:defRPr>
            </a:lvl2pPr>
            <a:lvl3pPr>
              <a:buClrTx/>
              <a:buSzPct val="100000"/>
              <a:buFont typeface="Arial" pitchFamily="34" charset="0"/>
              <a:buChar char="•"/>
              <a:defRPr sz="1800">
                <a:solidFill>
                  <a:schemeClr val="accent4">
                    <a:lumMod val="75000"/>
                  </a:schemeClr>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052946"/>
            <a:ext cx="9144000" cy="90554"/>
          </a:xfrm>
          <a:prstGeom prst="rect">
            <a:avLst/>
          </a:prstGeom>
        </p:spPr>
      </p:pic>
    </p:spTree>
    <p:extLst>
      <p:ext uri="{BB962C8B-B14F-4D97-AF65-F5344CB8AC3E}">
        <p14:creationId xmlns:p14="http://schemas.microsoft.com/office/powerpoint/2010/main" val="174573813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Tree>
    <p:extLst>
      <p:ext uri="{BB962C8B-B14F-4D97-AF65-F5344CB8AC3E}">
        <p14:creationId xmlns:p14="http://schemas.microsoft.com/office/powerpoint/2010/main" val="2969961348"/>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5" r:id="rId3"/>
    <p:sldLayoutId id="2147483823" r:id="rId4"/>
    <p:sldLayoutId id="2147483822" r:id="rId5"/>
    <p:sldLayoutId id="2147483824" r:id="rId6"/>
  </p:sldLayoutIdLst>
  <p:transition>
    <p:fad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p:titleStyle>
    <p:bodyStyle>
      <a:lvl1pPr marL="342900" indent="-342900" algn="l" rtl="0" eaLnBrk="0" fontAlgn="base" hangingPunct="0">
        <a:spcBef>
          <a:spcPct val="20000"/>
        </a:spcBef>
        <a:spcAft>
          <a:spcPct val="0"/>
        </a:spcAft>
        <a:buClr>
          <a:srgbClr val="D50100"/>
        </a:buClr>
        <a:buFont typeface="Arial" panose="020B0604020202020204" pitchFamily="34" charset="0"/>
        <a:buChar char="•"/>
        <a:defRPr sz="3200" kern="1200">
          <a:solidFill>
            <a:srgbClr val="353D48"/>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rgbClr val="D50100"/>
        </a:buClr>
        <a:buFont typeface="Arial" panose="020B0604020202020204" pitchFamily="34" charset="0"/>
        <a:buChar char="–"/>
        <a:defRPr sz="2800" kern="1200">
          <a:solidFill>
            <a:srgbClr val="353D48"/>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Clr>
          <a:srgbClr val="D50100"/>
        </a:buClr>
        <a:buFont typeface="Arial" panose="020B0604020202020204" pitchFamily="34" charset="0"/>
        <a:buChar char="•"/>
        <a:defRPr sz="2400" kern="1200">
          <a:solidFill>
            <a:srgbClr val="353D48"/>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Clr>
          <a:srgbClr val="D50100"/>
        </a:buClr>
        <a:buFont typeface="Arial" panose="020B0604020202020204" pitchFamily="34" charset="0"/>
        <a:buChar char="–"/>
        <a:defRPr sz="2000" kern="1200">
          <a:solidFill>
            <a:srgbClr val="353D48"/>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Clr>
          <a:srgbClr val="D50100"/>
        </a:buClr>
        <a:buFont typeface="Arial" panose="020B0604020202020204" pitchFamily="34" charset="0"/>
        <a:buChar char="»"/>
        <a:defRPr sz="2000" kern="1200">
          <a:solidFill>
            <a:srgbClr val="353D48"/>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Tree>
    <p:extLst>
      <p:ext uri="{BB962C8B-B14F-4D97-AF65-F5344CB8AC3E}">
        <p14:creationId xmlns:p14="http://schemas.microsoft.com/office/powerpoint/2010/main" val="2946388847"/>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Lst>
  <p:transition>
    <p:fad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rgbClr val="7F7F7F"/>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rgbClr val="7F7F7F"/>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rgbClr val="7F7F7F"/>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rgbClr val="7F7F7F"/>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rgbClr val="7F7F7F"/>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Tree>
    <p:extLst>
      <p:ext uri="{BB962C8B-B14F-4D97-AF65-F5344CB8AC3E}">
        <p14:creationId xmlns:p14="http://schemas.microsoft.com/office/powerpoint/2010/main" val="3377576151"/>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7" r:id="rId5"/>
  </p:sldLayoutIdLst>
  <p:transition>
    <p:fade/>
  </p:transition>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rgbClr val="7F7F7F"/>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rgbClr val="7F7F7F"/>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rgbClr val="7F7F7F"/>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rgbClr val="7F7F7F"/>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rgbClr val="7F7F7F"/>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zoom.us/j/209471168"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16.png"/><Relationship Id="rId4" Type="http://schemas.openxmlformats.org/officeDocument/2006/relationships/image" Target="../media/image15.emf"/></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6.xml"/><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6.xml"/><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6.xml"/><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chart" Target="../charts/chart3.xml"/><Relationship Id="rId4" Type="http://schemas.openxmlformats.org/officeDocument/2006/relationships/chart" Target="../charts/chart2.xml"/></Relationships>
</file>

<file path=ppt/slides/_rels/slide1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3.x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14.emf"/><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29.png"/><Relationship Id="rId4" Type="http://schemas.openxmlformats.org/officeDocument/2006/relationships/oleObject" Target="../embeddings/oleObject1.bin"/></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hyperlink" Target="https://tceols.cdc.gov/"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mailto:media@cdc.gov"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8" Type="http://schemas.openxmlformats.org/officeDocument/2006/relationships/hyperlink" Target="https://www.cdc.gov/flu/professionals/vaccination/index.htm" TargetMode="External"/><Relationship Id="rId3" Type="http://schemas.openxmlformats.org/officeDocument/2006/relationships/hyperlink" Target="https://www.cdc.gov/flu/" TargetMode="External"/><Relationship Id="rId7" Type="http://schemas.openxmlformats.org/officeDocument/2006/relationships/hyperlink" Target="https://www.cdc.gov/mmwr/volumes/68/rr/rr6803a1.htm" TargetMode="External"/><Relationship Id="rId2" Type="http://schemas.openxmlformats.org/officeDocument/2006/relationships/notesSlide" Target="../notesSlides/notesSlide55.xml"/><Relationship Id="rId1" Type="http://schemas.openxmlformats.org/officeDocument/2006/relationships/slideLayout" Target="../slideLayouts/slideLayout13.xml"/><Relationship Id="rId6" Type="http://schemas.openxmlformats.org/officeDocument/2006/relationships/hyperlink" Target="https://www.cdc.gov/flu/professionals/index.htm" TargetMode="External"/><Relationship Id="rId5" Type="http://schemas.openxmlformats.org/officeDocument/2006/relationships/hyperlink" Target="https://www.cdc.gov/flu/weekly/fluviewinteractive.htm" TargetMode="External"/><Relationship Id="rId10" Type="http://schemas.openxmlformats.org/officeDocument/2006/relationships/image" Target="../media/image53.jpeg"/><Relationship Id="rId4" Type="http://schemas.openxmlformats.org/officeDocument/2006/relationships/hyperlink" Target="https://www.cdc.gov/flu/weekly/fluactivitysurv.htm" TargetMode="External"/><Relationship Id="rId9" Type="http://schemas.openxmlformats.org/officeDocument/2006/relationships/hyperlink" Target="https://www.cdc.gov/flu/professionals/antivirals/index.htm" TargetMode="External"/></Relationships>
</file>

<file path=ppt/slides/_rels/slide65.xml.rels><?xml version="1.0" encoding="UTF-8" standalone="yes"?>
<Relationships xmlns="http://schemas.openxmlformats.org/package/2006/relationships"><Relationship Id="rId3" Type="http://schemas.openxmlformats.org/officeDocument/2006/relationships/hyperlink" Target="mailto:media@cdc.gov"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hyperlink" Target="https://emergency.cdc.gov/coca/calls/2019/callinfo_012020.asp" TargetMode="Externa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hyperlink" Target="https://tceols.cdc.gov/"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https://emergency.cdc.gov/coca/calls/2020/callinfo_013020.asp" TargetMode="External"/><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hyperlink" Target="https://emergency.cdc.gov/coca/calls/2020/callinfo_013120.asp" TargetMode="External"/></Relationships>
</file>

<file path=ppt/slides/_rels/slide6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7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hyperlink" Target="http://emergency.cdc.gov/coca" TargetMode="External"/></Relationships>
</file>

<file path=ppt/slides/_rels/slide7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7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hyperlink" Target="http://emergency.cdc.gov/coca" TargetMode="Externa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038FE-711A-410B-A757-D739F983820A}"/>
              </a:ext>
            </a:extLst>
          </p:cNvPr>
          <p:cNvSpPr>
            <a:spLocks noGrp="1"/>
          </p:cNvSpPr>
          <p:nvPr>
            <p:ph type="title"/>
          </p:nvPr>
        </p:nvSpPr>
        <p:spPr/>
        <p:txBody>
          <a:bodyPr/>
          <a:lstStyle/>
          <a:p>
            <a:r>
              <a:rPr lang="en-US" dirty="0"/>
              <a:t>COCA Call Information</a:t>
            </a:r>
          </a:p>
        </p:txBody>
      </p:sp>
      <p:sp>
        <p:nvSpPr>
          <p:cNvPr id="3" name="Text Placeholder 2">
            <a:extLst>
              <a:ext uri="{FF2B5EF4-FFF2-40B4-BE49-F238E27FC236}">
                <a16:creationId xmlns:a16="http://schemas.microsoft.com/office/drawing/2014/main" id="{9071AA95-BABA-4FF9-809D-884954B10EFA}"/>
              </a:ext>
            </a:extLst>
          </p:cNvPr>
          <p:cNvSpPr>
            <a:spLocks noGrp="1"/>
          </p:cNvSpPr>
          <p:nvPr>
            <p:ph type="body" sz="quarter" idx="10"/>
          </p:nvPr>
        </p:nvSpPr>
        <p:spPr/>
        <p:txBody>
          <a:bodyPr/>
          <a:lstStyle/>
          <a:p>
            <a:r>
              <a:rPr lang="en-US" dirty="0">
                <a:solidFill>
                  <a:srgbClr val="000000"/>
                </a:solidFill>
              </a:rPr>
              <a:t>For the best quality audio, we encourage you to use your computer’s audio.</a:t>
            </a:r>
          </a:p>
          <a:p>
            <a:r>
              <a:rPr lang="en-US" dirty="0">
                <a:solidFill>
                  <a:srgbClr val="000000"/>
                </a:solidFill>
              </a:rPr>
              <a:t>Webinar link:</a:t>
            </a:r>
            <a:br>
              <a:rPr lang="en-US" dirty="0">
                <a:solidFill>
                  <a:srgbClr val="000000"/>
                </a:solidFill>
              </a:rPr>
            </a:br>
            <a:r>
              <a:rPr lang="it-IT" dirty="0">
                <a:solidFill>
                  <a:srgbClr val="0000FF"/>
                </a:solidFill>
                <a:hlinkClick r:id="rId3">
                  <a:extLst>
                    <a:ext uri="{A12FA001-AC4F-418D-AE19-62706E023703}">
                      <ahyp:hlinkClr xmlns:ahyp="http://schemas.microsoft.com/office/drawing/2018/hyperlinkcolor" val="tx"/>
                    </a:ext>
                  </a:extLst>
                </a:hlinkClick>
              </a:rPr>
              <a:t>https://zoom.us/j/209471168</a:t>
            </a:r>
            <a:endParaRPr lang="it-IT" dirty="0">
              <a:solidFill>
                <a:srgbClr val="0000FF"/>
              </a:solidFill>
            </a:endParaRPr>
          </a:p>
          <a:p>
            <a:r>
              <a:rPr lang="en-US" dirty="0">
                <a:solidFill>
                  <a:srgbClr val="000000"/>
                </a:solidFill>
              </a:rPr>
              <a:t>If you cannot join through digital audio, you may join by phone in listen-only mode:</a:t>
            </a:r>
          </a:p>
          <a:p>
            <a:pPr lvl="1"/>
            <a:r>
              <a:rPr lang="en-US" b="1" dirty="0">
                <a:solidFill>
                  <a:srgbClr val="000000"/>
                </a:solidFill>
              </a:rPr>
              <a:t>US:  1(646) 876-9923 or 1(669) 900-6833</a:t>
            </a:r>
          </a:p>
          <a:p>
            <a:pPr lvl="1"/>
            <a:r>
              <a:rPr lang="en-US" b="1" dirty="0">
                <a:solidFill>
                  <a:srgbClr val="000000"/>
                </a:solidFill>
              </a:rPr>
              <a:t>Webinar ID: 209 471 168</a:t>
            </a:r>
          </a:p>
          <a:p>
            <a:r>
              <a:rPr lang="en-US" dirty="0">
                <a:solidFill>
                  <a:srgbClr val="000000"/>
                </a:solidFill>
              </a:rPr>
              <a:t>All questions must be submitted through the webinar system via the Q&amp;A button. Please do not ask a question using the chat button.</a:t>
            </a:r>
          </a:p>
          <a:p>
            <a:endParaRPr lang="en-US" dirty="0"/>
          </a:p>
        </p:txBody>
      </p:sp>
    </p:spTree>
    <p:extLst>
      <p:ext uri="{BB962C8B-B14F-4D97-AF65-F5344CB8AC3E}">
        <p14:creationId xmlns:p14="http://schemas.microsoft.com/office/powerpoint/2010/main" val="312708292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aphic of an influenza virus. ">
            <a:extLst>
              <a:ext uri="{FF2B5EF4-FFF2-40B4-BE49-F238E27FC236}">
                <a16:creationId xmlns:a16="http://schemas.microsoft.com/office/drawing/2014/main" id="{5A699CDF-3762-4262-B2A1-4AB4AAE9D5C9}"/>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b="47107"/>
          <a:stretch/>
        </p:blipFill>
        <p:spPr bwMode="auto">
          <a:xfrm rot="5400000">
            <a:off x="-847488" y="1482092"/>
            <a:ext cx="3608175" cy="1913199"/>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a:extLst>
              <a:ext uri="{FF2B5EF4-FFF2-40B4-BE49-F238E27FC236}">
                <a16:creationId xmlns:a16="http://schemas.microsoft.com/office/drawing/2014/main" id="{6EE802A4-67EE-412F-A6F8-18DBDB446F4E}"/>
              </a:ext>
            </a:extLst>
          </p:cNvPr>
          <p:cNvSpPr txBox="1">
            <a:spLocks noGrp="1"/>
          </p:cNvSpPr>
          <p:nvPr>
            <p:ph type="title"/>
          </p:nvPr>
        </p:nvSpPr>
        <p:spPr>
          <a:xfrm>
            <a:off x="2219840" y="3231866"/>
            <a:ext cx="5470498" cy="857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b="0" kern="1200">
                <a:solidFill>
                  <a:schemeClr val="accent1">
                    <a:lumMod val="75000"/>
                  </a:schemeClr>
                </a:solidFill>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1" u="none" strike="noStrike" kern="1200" cap="none" spc="0" normalizeH="0" baseline="0" noProof="0" dirty="0">
                <a:ln>
                  <a:noFill/>
                </a:ln>
                <a:solidFill>
                  <a:srgbClr val="4472C4">
                    <a:lumMod val="75000"/>
                  </a:srgbClr>
                </a:solidFill>
                <a:effectLst/>
                <a:uLnTx/>
                <a:uFillTx/>
                <a:latin typeface="Calibri" panose="020F0502020204030204"/>
                <a:ea typeface="+mj-ea"/>
                <a:cs typeface="+mj-cs"/>
              </a:rPr>
              <a:t>2019</a:t>
            </a:r>
            <a:r>
              <a:rPr kumimoji="0" lang="en-US" sz="4000" b="1" u="none" strike="noStrike" kern="1200" cap="none" spc="0" normalizeH="0" noProof="0" dirty="0">
                <a:ln>
                  <a:noFill/>
                </a:ln>
                <a:solidFill>
                  <a:srgbClr val="4472C4">
                    <a:lumMod val="75000"/>
                  </a:srgbClr>
                </a:solidFill>
                <a:effectLst/>
                <a:uLnTx/>
                <a:uFillTx/>
                <a:latin typeface="Calibri" panose="020F0502020204030204"/>
                <a:ea typeface="+mj-ea"/>
                <a:cs typeface="+mj-cs"/>
              </a:rPr>
              <a:t>–20 Influenza Season Activity</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1800" b="1" baseline="0" dirty="0">
              <a:solidFill>
                <a:srgbClr val="4472C4">
                  <a:lumMod val="75000"/>
                </a:srgbClr>
              </a:solidFill>
              <a:latin typeface="Calibri" panose="020F0502020204030204"/>
            </a:endParaRPr>
          </a:p>
        </p:txBody>
      </p:sp>
    </p:spTree>
    <p:extLst>
      <p:ext uri="{BB962C8B-B14F-4D97-AF65-F5344CB8AC3E}">
        <p14:creationId xmlns:p14="http://schemas.microsoft.com/office/powerpoint/2010/main" val="20746060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0"/>
            <a:ext cx="8229600" cy="857250"/>
          </a:xfrm>
        </p:spPr>
        <p:txBody>
          <a:bodyPr/>
          <a:lstStyle/>
          <a:p>
            <a:r>
              <a:rPr lang="en-US" dirty="0">
                <a:solidFill>
                  <a:srgbClr val="0B40A5"/>
                </a:solidFill>
              </a:rPr>
              <a:t>U.S. Influenza Surveillance System</a:t>
            </a:r>
          </a:p>
        </p:txBody>
      </p:sp>
      <p:pic>
        <p:nvPicPr>
          <p:cNvPr id="4" name="Picture 3" descr="A flow chart that depicts an overview of the national influenza surveillance system. The following sources of influenza data reported to CDC are depicted: Viral Surveillance 3 Components, Outpatient Illness Surveillance, Hospitalization Surveillance, Mortality Surveillance 2 Components, Georgraphic Spread and Health Departments. The illustration also depicts national data output from CDC: FluView, FluView Interactive, and state-level data to state influenza surveillance coordinators. " title="U.S. Influenza Surveillance System"/>
          <p:cNvPicPr>
            <a:picLocks noChangeAspect="1"/>
          </p:cNvPicPr>
          <p:nvPr/>
        </p:nvPicPr>
        <p:blipFill>
          <a:blip r:embed="rId3"/>
          <a:stretch>
            <a:fillRect/>
          </a:stretch>
        </p:blipFill>
        <p:spPr>
          <a:xfrm>
            <a:off x="1816643" y="1255519"/>
            <a:ext cx="5510713" cy="3645711"/>
          </a:xfrm>
          <a:prstGeom prst="rect">
            <a:avLst/>
          </a:prstGeom>
        </p:spPr>
      </p:pic>
    </p:spTree>
    <p:extLst>
      <p:ext uri="{BB962C8B-B14F-4D97-AF65-F5344CB8AC3E}">
        <p14:creationId xmlns:p14="http://schemas.microsoft.com/office/powerpoint/2010/main" val="15713959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85192" y="0"/>
            <a:ext cx="8229600" cy="857250"/>
          </a:xfrm>
        </p:spPr>
        <p:txBody>
          <a:bodyPr/>
          <a:lstStyle/>
          <a:p>
            <a:pPr algn="l"/>
            <a:r>
              <a:rPr lang="en-US" sz="2800" dirty="0">
                <a:solidFill>
                  <a:srgbClr val="0B40A5"/>
                </a:solidFill>
              </a:rPr>
              <a:t>Goals of Influenza Surveillance </a:t>
            </a:r>
          </a:p>
        </p:txBody>
      </p:sp>
      <p:sp>
        <p:nvSpPr>
          <p:cNvPr id="5" name="Content Placeholder 4"/>
          <p:cNvSpPr>
            <a:spLocks noGrp="1"/>
          </p:cNvSpPr>
          <p:nvPr>
            <p:ph idx="4294967295"/>
          </p:nvPr>
        </p:nvSpPr>
        <p:spPr>
          <a:xfrm>
            <a:off x="755780" y="1200150"/>
            <a:ext cx="7473820" cy="3143250"/>
          </a:xfrm>
        </p:spPr>
        <p:txBody>
          <a:bodyPr/>
          <a:lstStyle/>
          <a:p>
            <a:r>
              <a:rPr lang="en-US" sz="2000" b="0" dirty="0">
                <a:solidFill>
                  <a:schemeClr val="accent4">
                    <a:lumMod val="75000"/>
                  </a:schemeClr>
                </a:solidFill>
              </a:rPr>
              <a:t>Identify and characterize viruses/strains </a:t>
            </a:r>
          </a:p>
          <a:p>
            <a:r>
              <a:rPr lang="en-US" sz="2000" b="0" dirty="0">
                <a:solidFill>
                  <a:schemeClr val="accent4">
                    <a:lumMod val="75000"/>
                  </a:schemeClr>
                </a:solidFill>
              </a:rPr>
              <a:t>Identify viruses with pandemic potential</a:t>
            </a:r>
          </a:p>
          <a:p>
            <a:r>
              <a:rPr lang="en-US" sz="2000" b="0" dirty="0">
                <a:solidFill>
                  <a:schemeClr val="accent4">
                    <a:lumMod val="75000"/>
                  </a:schemeClr>
                </a:solidFill>
              </a:rPr>
              <a:t>Provide situational awareness</a:t>
            </a:r>
          </a:p>
          <a:p>
            <a:pPr lvl="1"/>
            <a:r>
              <a:rPr lang="en-US" sz="1800" dirty="0">
                <a:solidFill>
                  <a:schemeClr val="accent4">
                    <a:lumMod val="75000"/>
                  </a:schemeClr>
                </a:solidFill>
              </a:rPr>
              <a:t>Describe the onset and duration of the season</a:t>
            </a:r>
          </a:p>
          <a:p>
            <a:pPr lvl="1"/>
            <a:r>
              <a:rPr lang="en-US" sz="1800" dirty="0">
                <a:solidFill>
                  <a:schemeClr val="accent4">
                    <a:lumMod val="75000"/>
                  </a:schemeClr>
                </a:solidFill>
              </a:rPr>
              <a:t>Track geographic spread</a:t>
            </a:r>
          </a:p>
          <a:p>
            <a:r>
              <a:rPr lang="en-US" sz="2000" b="0" dirty="0">
                <a:solidFill>
                  <a:schemeClr val="accent4">
                    <a:lumMod val="75000"/>
                  </a:schemeClr>
                </a:solidFill>
              </a:rPr>
              <a:t>Monitor severity</a:t>
            </a:r>
          </a:p>
          <a:p>
            <a:r>
              <a:rPr lang="en-US" sz="2000" b="0" dirty="0">
                <a:solidFill>
                  <a:schemeClr val="accent4">
                    <a:lumMod val="75000"/>
                  </a:schemeClr>
                </a:solidFill>
              </a:rPr>
              <a:t>Describe clinical infections and those at risk</a:t>
            </a:r>
          </a:p>
          <a:p>
            <a:r>
              <a:rPr lang="en-US" sz="2000" b="0" dirty="0">
                <a:solidFill>
                  <a:schemeClr val="accent4">
                    <a:lumMod val="75000"/>
                  </a:schemeClr>
                </a:solidFill>
              </a:rPr>
              <a:t>Guide decisions for interventions</a:t>
            </a:r>
          </a:p>
        </p:txBody>
      </p:sp>
      <p:sp>
        <p:nvSpPr>
          <p:cNvPr id="2" name="TextBox 1"/>
          <p:cNvSpPr txBox="1"/>
          <p:nvPr/>
        </p:nvSpPr>
        <p:spPr>
          <a:xfrm>
            <a:off x="8619067" y="4758267"/>
            <a:ext cx="372533"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3</a:t>
            </a:r>
          </a:p>
        </p:txBody>
      </p:sp>
    </p:spTree>
    <p:extLst>
      <p:ext uri="{BB962C8B-B14F-4D97-AF65-F5344CB8AC3E}">
        <p14:creationId xmlns:p14="http://schemas.microsoft.com/office/powerpoint/2010/main" val="18978794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616044" y="2973123"/>
            <a:ext cx="1092946" cy="584775"/>
          </a:xfrm>
          <a:prstGeom prst="rect">
            <a:avLst/>
          </a:prstGeom>
          <a:solidFill>
            <a:schemeClr val="bg2"/>
          </a:solid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Season totals</a:t>
            </a:r>
          </a:p>
        </p:txBody>
      </p:sp>
      <p:sp>
        <p:nvSpPr>
          <p:cNvPr id="11" name="TextBox 10"/>
          <p:cNvSpPr txBox="1"/>
          <p:nvPr/>
        </p:nvSpPr>
        <p:spPr>
          <a:xfrm>
            <a:off x="582803" y="1617785"/>
            <a:ext cx="1820337"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lumMod val="50000"/>
                  </a:srgbClr>
                </a:solidFill>
                <a:effectLst/>
                <a:uLnTx/>
                <a:uFillTx/>
                <a:latin typeface="Calibri" panose="020F0502020204030204" pitchFamily="34" charset="0"/>
                <a:ea typeface="+mn-ea"/>
                <a:cs typeface="+mn-cs"/>
              </a:rPr>
              <a:t>Clinical Laboratories</a:t>
            </a:r>
          </a:p>
        </p:txBody>
      </p:sp>
      <p:sp>
        <p:nvSpPr>
          <p:cNvPr id="12" name="TextBox 11"/>
          <p:cNvSpPr txBox="1"/>
          <p:nvPr/>
        </p:nvSpPr>
        <p:spPr>
          <a:xfrm>
            <a:off x="582803" y="3523735"/>
            <a:ext cx="1657978"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lumMod val="50000"/>
                  </a:srgbClr>
                </a:solidFill>
                <a:effectLst/>
                <a:uLnTx/>
                <a:uFillTx/>
                <a:latin typeface="Calibri" panose="020F0502020204030204" pitchFamily="34" charset="0"/>
                <a:ea typeface="+mn-ea"/>
                <a:cs typeface="+mn-cs"/>
              </a:rPr>
              <a:t>Public Health Laboratories</a:t>
            </a:r>
          </a:p>
        </p:txBody>
      </p:sp>
      <p:sp>
        <p:nvSpPr>
          <p:cNvPr id="13" name="Title 1"/>
          <p:cNvSpPr>
            <a:spLocks noGrp="1"/>
          </p:cNvSpPr>
          <p:nvPr>
            <p:ph type="title"/>
          </p:nvPr>
        </p:nvSpPr>
        <p:spPr>
          <a:xfrm>
            <a:off x="350066" y="81458"/>
            <a:ext cx="8385349" cy="857250"/>
          </a:xfrm>
        </p:spPr>
        <p:txBody>
          <a:bodyPr/>
          <a:lstStyle/>
          <a:p>
            <a:r>
              <a:rPr lang="en-US" sz="2400" dirty="0">
                <a:solidFill>
                  <a:srgbClr val="0B40A5"/>
                </a:solidFill>
                <a:latin typeface="Calibri"/>
                <a:cs typeface="Calibri"/>
              </a:rPr>
              <a:t>Influenza Positive Tests Reported to CDC by U.S. Clinical and Public Health Laboratories, Sept. 29, 2019 – Jan. 18, 2020 </a:t>
            </a:r>
            <a:endParaRPr lang="en-US" sz="2400" dirty="0">
              <a:solidFill>
                <a:srgbClr val="0B40A5"/>
              </a:solidFill>
            </a:endParaRPr>
          </a:p>
        </p:txBody>
      </p:sp>
      <p:sp>
        <p:nvSpPr>
          <p:cNvPr id="15" name="TextBox 14">
            <a:extLst>
              <a:ext uri="{FF2B5EF4-FFF2-40B4-BE49-F238E27FC236}">
                <a16:creationId xmlns:a16="http://schemas.microsoft.com/office/drawing/2014/main" id="{45C22303-F519-419D-AF4A-2245D9F09217}"/>
              </a:ext>
            </a:extLst>
          </p:cNvPr>
          <p:cNvSpPr txBox="1"/>
          <p:nvPr/>
        </p:nvSpPr>
        <p:spPr>
          <a:xfrm>
            <a:off x="7568175" y="4016141"/>
            <a:ext cx="1235657" cy="1077218"/>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A/H1 – 37%</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A/H3 – 6%</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B/Vic – 55%</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B/Yam – 1%</a:t>
            </a:r>
          </a:p>
        </p:txBody>
      </p:sp>
      <p:pic>
        <p:nvPicPr>
          <p:cNvPr id="2" name="Picture 1" descr="This bar graph shows the number of influenza-positive respiratory specimen collected on the y1-axis, and week of flu season on the x-axis. The y2-axis depicts the rate of percent influenza-positive respiratory specimen- overall, and for influenza A and B. For the week ending January 18, 2020, the rate of percent influenza-positive respiratory specimens collected by clinical laboratories increased overall, and for influenza A and B. ">
            <a:extLst>
              <a:ext uri="{FF2B5EF4-FFF2-40B4-BE49-F238E27FC236}">
                <a16:creationId xmlns:a16="http://schemas.microsoft.com/office/drawing/2014/main" id="{776F29D8-E68E-4DFC-A32C-1A25DDE5E191}"/>
              </a:ext>
            </a:extLst>
          </p:cNvPr>
          <p:cNvPicPr>
            <a:picLocks noChangeAspect="1"/>
          </p:cNvPicPr>
          <p:nvPr/>
        </p:nvPicPr>
        <p:blipFill>
          <a:blip r:embed="rId3"/>
          <a:stretch>
            <a:fillRect/>
          </a:stretch>
        </p:blipFill>
        <p:spPr>
          <a:xfrm>
            <a:off x="2001105" y="778684"/>
            <a:ext cx="5034695" cy="2273300"/>
          </a:xfrm>
          <a:prstGeom prst="rect">
            <a:avLst/>
          </a:prstGeom>
        </p:spPr>
      </p:pic>
      <p:pic>
        <p:nvPicPr>
          <p:cNvPr id="4" name="Picture 3" descr="This bar chart depicts the number of influenza-positive respiratory specimen collected by public health laboratories by week of the flu season. The bars also illustrate the proportion of specimen categorized by influenza sub-type (A- subtyping not preformed, A(H1N1)pdm09, A(H3N2), H3N2v, B/lineage not performed, B/Victoria lineage, B/Yamagata lineage). During week 3 (the week ending January 18, 2020), the majority of influenza-positive specimen tested were influenza B/Victoria viruses, followed closely by influenza A(H1N1)pdm09 viruses. ">
            <a:extLst>
              <a:ext uri="{FF2B5EF4-FFF2-40B4-BE49-F238E27FC236}">
                <a16:creationId xmlns:a16="http://schemas.microsoft.com/office/drawing/2014/main" id="{D7002FC5-DAF4-4737-B514-1EE8613C770C}"/>
              </a:ext>
            </a:extLst>
          </p:cNvPr>
          <p:cNvPicPr>
            <a:picLocks noChangeAspect="1"/>
          </p:cNvPicPr>
          <p:nvPr/>
        </p:nvPicPr>
        <p:blipFill>
          <a:blip r:embed="rId4"/>
          <a:stretch>
            <a:fillRect/>
          </a:stretch>
        </p:blipFill>
        <p:spPr>
          <a:xfrm>
            <a:off x="2057398" y="2595828"/>
            <a:ext cx="4775200" cy="2447771"/>
          </a:xfrm>
          <a:prstGeom prst="rect">
            <a:avLst/>
          </a:prstGeom>
        </p:spPr>
      </p:pic>
      <p:pic>
        <p:nvPicPr>
          <p:cNvPr id="6" name="Picture 5" descr="This pie chart depicts the season total breakdown of types of influenza viruses tested. For the 2019-2020 flu season so far (as of the week ending January 18, 2020), 55% of influenza-positive specimen tested were influenza B/Victoria viruses, 37% influenza A(H1N1)pdm09, 6% influenza A(H3N2), and 1% influenza B/Yamagata. ">
            <a:extLst>
              <a:ext uri="{FF2B5EF4-FFF2-40B4-BE49-F238E27FC236}">
                <a16:creationId xmlns:a16="http://schemas.microsoft.com/office/drawing/2014/main" id="{BD545FCE-D6A5-4945-8F73-005F06D90B7C}"/>
              </a:ext>
            </a:extLst>
          </p:cNvPr>
          <p:cNvPicPr>
            <a:picLocks noChangeAspect="1"/>
          </p:cNvPicPr>
          <p:nvPr/>
        </p:nvPicPr>
        <p:blipFill>
          <a:blip r:embed="rId5"/>
          <a:stretch>
            <a:fillRect/>
          </a:stretch>
        </p:blipFill>
        <p:spPr>
          <a:xfrm>
            <a:off x="7441636" y="2569633"/>
            <a:ext cx="1488736" cy="1401893"/>
          </a:xfrm>
          <a:prstGeom prst="rect">
            <a:avLst/>
          </a:prstGeom>
        </p:spPr>
      </p:pic>
    </p:spTree>
    <p:extLst>
      <p:ext uri="{BB962C8B-B14F-4D97-AF65-F5344CB8AC3E}">
        <p14:creationId xmlns:p14="http://schemas.microsoft.com/office/powerpoint/2010/main" val="28779881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descr="These pie charts depict the proportion of circulating influenza viruses by subtype (A(H1N1), A(H1N1)pdm09, A(H3N2), B (no lineage), B/Victoria, B/Yamagata) by season in the United States from the 1976-1977 flu season to the 2018-2019 flu season. ">
            <a:extLst>
              <a:ext uri="{FF2B5EF4-FFF2-40B4-BE49-F238E27FC236}">
                <a16:creationId xmlns:a16="http://schemas.microsoft.com/office/drawing/2014/main" id="{944B90E3-C076-40D3-AF37-7D482BB19D88}"/>
              </a:ext>
            </a:extLst>
          </p:cNvPr>
          <p:cNvGrpSpPr/>
          <p:nvPr/>
        </p:nvGrpSpPr>
        <p:grpSpPr>
          <a:xfrm>
            <a:off x="287867" y="922867"/>
            <a:ext cx="8483600" cy="3742268"/>
            <a:chOff x="1015999" y="1942867"/>
            <a:chExt cx="10905068" cy="4548245"/>
          </a:xfrm>
        </p:grpSpPr>
        <p:pic>
          <p:nvPicPr>
            <p:cNvPr id="4" name="Picture 3" descr="These pie charts depict the proportion of circulating influenza viruses by subtype (A(H1N1), A(H1N1)pdm09, A(H3N2), B (no lineage), B/Victoria, B/Yamagata) by season in the United States from the 1976-1977 flu season to the 2018-2019 flu season. ">
              <a:extLst>
                <a:ext uri="{FF2B5EF4-FFF2-40B4-BE49-F238E27FC236}">
                  <a16:creationId xmlns:a16="http://schemas.microsoft.com/office/drawing/2014/main" id="{3F231FB2-95C7-45DA-8ED6-FD98A4D5611B}"/>
                </a:ext>
              </a:extLst>
            </p:cNvPr>
            <p:cNvPicPr>
              <a:picLocks noChangeAspect="1"/>
            </p:cNvPicPr>
            <p:nvPr/>
          </p:nvPicPr>
          <p:blipFill>
            <a:blip r:embed="rId3"/>
            <a:stretch>
              <a:fillRect/>
            </a:stretch>
          </p:blipFill>
          <p:spPr>
            <a:xfrm>
              <a:off x="2226302" y="1942867"/>
              <a:ext cx="9694765" cy="4548245"/>
            </a:xfrm>
            <a:prstGeom prst="rect">
              <a:avLst/>
            </a:prstGeom>
          </p:spPr>
        </p:pic>
        <p:sp>
          <p:nvSpPr>
            <p:cNvPr id="5" name="TextBox 4">
              <a:extLst>
                <a:ext uri="{FF2B5EF4-FFF2-40B4-BE49-F238E27FC236}">
                  <a16:creationId xmlns:a16="http://schemas.microsoft.com/office/drawing/2014/main" id="{627CBD63-0CED-42B2-9277-C994FA848C0D}"/>
                </a:ext>
              </a:extLst>
            </p:cNvPr>
            <p:cNvSpPr txBox="1"/>
            <p:nvPr/>
          </p:nvSpPr>
          <p:spPr>
            <a:xfrm>
              <a:off x="1015999" y="2245267"/>
              <a:ext cx="2190045" cy="36471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panose="020F0502020204030204"/>
                  <a:ea typeface="+mn-ea"/>
                  <a:cs typeface="+mn-cs"/>
                </a:rPr>
                <a:t>Late 1970s</a:t>
              </a:r>
            </a:p>
          </p:txBody>
        </p:sp>
        <p:sp>
          <p:nvSpPr>
            <p:cNvPr id="6" name="TextBox 5">
              <a:extLst>
                <a:ext uri="{FF2B5EF4-FFF2-40B4-BE49-F238E27FC236}">
                  <a16:creationId xmlns:a16="http://schemas.microsoft.com/office/drawing/2014/main" id="{373FC136-B59A-49E4-B7C3-E579C054F193}"/>
                </a:ext>
              </a:extLst>
            </p:cNvPr>
            <p:cNvSpPr txBox="1"/>
            <p:nvPr/>
          </p:nvSpPr>
          <p:spPr>
            <a:xfrm>
              <a:off x="1230488" y="3123273"/>
              <a:ext cx="2190045" cy="36471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panose="020F0502020204030204"/>
                  <a:ea typeface="+mn-ea"/>
                  <a:cs typeface="+mn-cs"/>
                </a:rPr>
                <a:t>1980s</a:t>
              </a:r>
            </a:p>
          </p:txBody>
        </p:sp>
        <p:sp>
          <p:nvSpPr>
            <p:cNvPr id="7" name="TextBox 6">
              <a:extLst>
                <a:ext uri="{FF2B5EF4-FFF2-40B4-BE49-F238E27FC236}">
                  <a16:creationId xmlns:a16="http://schemas.microsoft.com/office/drawing/2014/main" id="{2E5544F9-F51C-4786-B34D-C6CF60F60507}"/>
                </a:ext>
              </a:extLst>
            </p:cNvPr>
            <p:cNvSpPr txBox="1"/>
            <p:nvPr/>
          </p:nvSpPr>
          <p:spPr>
            <a:xfrm>
              <a:off x="1230488" y="4032324"/>
              <a:ext cx="2190045" cy="36471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panose="020F0502020204030204"/>
                  <a:ea typeface="+mn-ea"/>
                  <a:cs typeface="+mn-cs"/>
                </a:rPr>
                <a:t>1990s</a:t>
              </a:r>
            </a:p>
          </p:txBody>
        </p:sp>
        <p:sp>
          <p:nvSpPr>
            <p:cNvPr id="8" name="TextBox 7">
              <a:extLst>
                <a:ext uri="{FF2B5EF4-FFF2-40B4-BE49-F238E27FC236}">
                  <a16:creationId xmlns:a16="http://schemas.microsoft.com/office/drawing/2014/main" id="{5E9AA533-079C-4DE3-B48E-EB2D3D10671A}"/>
                </a:ext>
              </a:extLst>
            </p:cNvPr>
            <p:cNvSpPr txBox="1"/>
            <p:nvPr/>
          </p:nvSpPr>
          <p:spPr>
            <a:xfrm>
              <a:off x="1230488" y="4884889"/>
              <a:ext cx="2190045" cy="36471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panose="020F0502020204030204"/>
                  <a:ea typeface="+mn-ea"/>
                  <a:cs typeface="+mn-cs"/>
                </a:rPr>
                <a:t>2000s</a:t>
              </a:r>
            </a:p>
          </p:txBody>
        </p:sp>
        <p:sp>
          <p:nvSpPr>
            <p:cNvPr id="9" name="TextBox 8">
              <a:extLst>
                <a:ext uri="{FF2B5EF4-FFF2-40B4-BE49-F238E27FC236}">
                  <a16:creationId xmlns:a16="http://schemas.microsoft.com/office/drawing/2014/main" id="{3BB9EB8F-D2FD-4094-894D-588AE4B0F2A7}"/>
                </a:ext>
              </a:extLst>
            </p:cNvPr>
            <p:cNvSpPr txBox="1"/>
            <p:nvPr/>
          </p:nvSpPr>
          <p:spPr>
            <a:xfrm>
              <a:off x="1230488" y="5737455"/>
              <a:ext cx="2190045" cy="36471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panose="020F0502020204030204"/>
                  <a:ea typeface="+mn-ea"/>
                  <a:cs typeface="+mn-cs"/>
                </a:rPr>
                <a:t>2010s</a:t>
              </a:r>
            </a:p>
          </p:txBody>
        </p:sp>
      </p:grpSp>
      <p:sp>
        <p:nvSpPr>
          <p:cNvPr id="12" name="Title 3">
            <a:extLst>
              <a:ext uri="{FF2B5EF4-FFF2-40B4-BE49-F238E27FC236}">
                <a16:creationId xmlns:a16="http://schemas.microsoft.com/office/drawing/2014/main" id="{7562A6E1-ECB1-437B-AFCF-006867A3DA86}"/>
              </a:ext>
            </a:extLst>
          </p:cNvPr>
          <p:cNvSpPr>
            <a:spLocks noGrp="1"/>
          </p:cNvSpPr>
          <p:nvPr>
            <p:ph type="title"/>
          </p:nvPr>
        </p:nvSpPr>
        <p:spPr>
          <a:xfrm>
            <a:off x="628650" y="124153"/>
            <a:ext cx="7886700" cy="994172"/>
          </a:xfrm>
        </p:spPr>
        <p:txBody>
          <a:bodyPr>
            <a:normAutofit/>
          </a:bodyPr>
          <a:lstStyle/>
          <a:p>
            <a:pPr algn="ctr"/>
            <a:r>
              <a:rPr lang="en-US" sz="2400" b="1" dirty="0">
                <a:solidFill>
                  <a:srgbClr val="0B40A5"/>
                </a:solidFill>
                <a:cs typeface="Calibri"/>
              </a:rPr>
              <a:t>Proportion</a:t>
            </a:r>
            <a:r>
              <a:rPr lang="en-US" sz="2400" b="1" dirty="0">
                <a:solidFill>
                  <a:srgbClr val="0B40A5"/>
                </a:solidFill>
              </a:rPr>
              <a:t> of Circulating Viruses by Season </a:t>
            </a:r>
            <a:br>
              <a:rPr lang="en-US" sz="2400" b="1" dirty="0">
                <a:solidFill>
                  <a:srgbClr val="0B40A5"/>
                </a:solidFill>
              </a:rPr>
            </a:br>
            <a:r>
              <a:rPr lang="en-US" sz="1500" b="1" dirty="0">
                <a:solidFill>
                  <a:srgbClr val="0B40A5"/>
                </a:solidFill>
              </a:rPr>
              <a:t>United States, 1976-1977 to 2019-2020*</a:t>
            </a:r>
          </a:p>
        </p:txBody>
      </p:sp>
      <p:pic>
        <p:nvPicPr>
          <p:cNvPr id="13" name="Picture 12" descr="These pie charts depict the proportion of circulating influenza viruses by subtype (A(H1N1), A(H1N1)pdm09, A(H3N2), B (no lineage), B/Victoria, B/Yamagata) by season in the United States from the 1976-1977 flu season to the 2018-2019 flu season. ">
            <a:extLst>
              <a:ext uri="{FF2B5EF4-FFF2-40B4-BE49-F238E27FC236}">
                <a16:creationId xmlns:a16="http://schemas.microsoft.com/office/drawing/2014/main" id="{74467D0D-E4AC-47B1-9D47-B3CDEDCBFD7F}"/>
              </a:ext>
            </a:extLst>
          </p:cNvPr>
          <p:cNvPicPr>
            <a:picLocks noChangeAspect="1"/>
          </p:cNvPicPr>
          <p:nvPr/>
        </p:nvPicPr>
        <p:blipFill>
          <a:blip r:embed="rId4"/>
          <a:stretch>
            <a:fillRect/>
          </a:stretch>
        </p:blipFill>
        <p:spPr>
          <a:xfrm>
            <a:off x="1229422" y="4735738"/>
            <a:ext cx="7471264" cy="407762"/>
          </a:xfrm>
          <a:prstGeom prst="rect">
            <a:avLst/>
          </a:prstGeom>
        </p:spPr>
      </p:pic>
      <p:pic>
        <p:nvPicPr>
          <p:cNvPr id="3" name="Picture 2" descr="This box is meant to highlight the current flu season proportion of circulating influenza viruses by subtype, calling to attention the unusual predominance of influenza B/Victoria viruses this year. ">
            <a:extLst>
              <a:ext uri="{FF2B5EF4-FFF2-40B4-BE49-F238E27FC236}">
                <a16:creationId xmlns:a16="http://schemas.microsoft.com/office/drawing/2014/main" id="{F2683F47-F25D-4055-8A6E-5C28B9106D6D}"/>
              </a:ext>
            </a:extLst>
          </p:cNvPr>
          <p:cNvPicPr>
            <a:picLocks noChangeAspect="1"/>
          </p:cNvPicPr>
          <p:nvPr/>
        </p:nvPicPr>
        <p:blipFill>
          <a:blip r:embed="rId5"/>
          <a:stretch>
            <a:fillRect/>
          </a:stretch>
        </p:blipFill>
        <p:spPr>
          <a:xfrm>
            <a:off x="8026015" y="3900193"/>
            <a:ext cx="745452" cy="699625"/>
          </a:xfrm>
          <a:prstGeom prst="rect">
            <a:avLst/>
          </a:prstGeom>
          <a:ln w="22225">
            <a:solidFill>
              <a:srgbClr val="C00000"/>
            </a:solidFill>
          </a:ln>
        </p:spPr>
      </p:pic>
      <p:sp>
        <p:nvSpPr>
          <p:cNvPr id="14" name="TextBox 13">
            <a:extLst>
              <a:ext uri="{FF2B5EF4-FFF2-40B4-BE49-F238E27FC236}">
                <a16:creationId xmlns:a16="http://schemas.microsoft.com/office/drawing/2014/main" id="{37608CA5-5FF1-41B1-AB68-1D59338EA0B5}"/>
              </a:ext>
            </a:extLst>
          </p:cNvPr>
          <p:cNvSpPr txBox="1"/>
          <p:nvPr/>
        </p:nvSpPr>
        <p:spPr>
          <a:xfrm>
            <a:off x="258237" y="4995138"/>
            <a:ext cx="1900238" cy="184666"/>
          </a:xfrm>
          <a:prstGeom prst="rect">
            <a:avLst/>
          </a:prstGeom>
          <a:noFill/>
        </p:spPr>
        <p:txBody>
          <a:bodyPr wrap="square" rtlCol="0" anchor="t">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prstClr val="black"/>
                </a:solidFill>
                <a:effectLst/>
                <a:uLnTx/>
                <a:uFillTx/>
                <a:latin typeface="Calibri" panose="020F0502020204030204"/>
                <a:ea typeface="+mn-ea"/>
                <a:cs typeface="+mn-cs"/>
              </a:rPr>
              <a:t>* Through week 3, as of January 18, 2020</a:t>
            </a:r>
          </a:p>
        </p:txBody>
      </p:sp>
    </p:spTree>
    <p:extLst>
      <p:ext uri="{BB962C8B-B14F-4D97-AF65-F5344CB8AC3E}">
        <p14:creationId xmlns:p14="http://schemas.microsoft.com/office/powerpoint/2010/main" val="29732702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descr="The last influenza B/Victoria predominant season was the 1992-1993 flu season. ">
            <a:extLst>
              <a:ext uri="{FF2B5EF4-FFF2-40B4-BE49-F238E27FC236}">
                <a16:creationId xmlns:a16="http://schemas.microsoft.com/office/drawing/2014/main" id="{944B90E3-C076-40D3-AF37-7D482BB19D88}"/>
              </a:ext>
            </a:extLst>
          </p:cNvPr>
          <p:cNvGrpSpPr/>
          <p:nvPr/>
        </p:nvGrpSpPr>
        <p:grpSpPr>
          <a:xfrm>
            <a:off x="287867" y="922867"/>
            <a:ext cx="8483600" cy="3742268"/>
            <a:chOff x="1015999" y="1942867"/>
            <a:chExt cx="10905068" cy="4548245"/>
          </a:xfrm>
        </p:grpSpPr>
        <p:pic>
          <p:nvPicPr>
            <p:cNvPr id="4" name="Picture 3" descr="The last influenza B/Victoria predominant season was the 1992-1993 flu season. ">
              <a:extLst>
                <a:ext uri="{FF2B5EF4-FFF2-40B4-BE49-F238E27FC236}">
                  <a16:creationId xmlns:a16="http://schemas.microsoft.com/office/drawing/2014/main" id="{3F231FB2-95C7-45DA-8ED6-FD98A4D5611B}"/>
                </a:ext>
              </a:extLst>
            </p:cNvPr>
            <p:cNvPicPr>
              <a:picLocks noChangeAspect="1"/>
            </p:cNvPicPr>
            <p:nvPr/>
          </p:nvPicPr>
          <p:blipFill>
            <a:blip r:embed="rId3"/>
            <a:stretch>
              <a:fillRect/>
            </a:stretch>
          </p:blipFill>
          <p:spPr>
            <a:xfrm>
              <a:off x="2226302" y="1942867"/>
              <a:ext cx="9694765" cy="4548245"/>
            </a:xfrm>
            <a:prstGeom prst="rect">
              <a:avLst/>
            </a:prstGeom>
          </p:spPr>
        </p:pic>
        <p:sp>
          <p:nvSpPr>
            <p:cNvPr id="5" name="TextBox 4">
              <a:extLst>
                <a:ext uri="{FF2B5EF4-FFF2-40B4-BE49-F238E27FC236}">
                  <a16:creationId xmlns:a16="http://schemas.microsoft.com/office/drawing/2014/main" id="{627CBD63-0CED-42B2-9277-C994FA848C0D}"/>
                </a:ext>
              </a:extLst>
            </p:cNvPr>
            <p:cNvSpPr txBox="1"/>
            <p:nvPr/>
          </p:nvSpPr>
          <p:spPr>
            <a:xfrm>
              <a:off x="1015999" y="2245267"/>
              <a:ext cx="2190045" cy="36471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panose="020F0502020204030204"/>
                  <a:ea typeface="+mn-ea"/>
                  <a:cs typeface="+mn-cs"/>
                </a:rPr>
                <a:t>Late 1970s</a:t>
              </a:r>
            </a:p>
          </p:txBody>
        </p:sp>
        <p:sp>
          <p:nvSpPr>
            <p:cNvPr id="6" name="TextBox 5">
              <a:extLst>
                <a:ext uri="{FF2B5EF4-FFF2-40B4-BE49-F238E27FC236}">
                  <a16:creationId xmlns:a16="http://schemas.microsoft.com/office/drawing/2014/main" id="{373FC136-B59A-49E4-B7C3-E579C054F193}"/>
                </a:ext>
              </a:extLst>
            </p:cNvPr>
            <p:cNvSpPr txBox="1"/>
            <p:nvPr/>
          </p:nvSpPr>
          <p:spPr>
            <a:xfrm>
              <a:off x="1230488" y="3123273"/>
              <a:ext cx="2190045" cy="36471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panose="020F0502020204030204"/>
                  <a:ea typeface="+mn-ea"/>
                  <a:cs typeface="+mn-cs"/>
                </a:rPr>
                <a:t>1980s</a:t>
              </a:r>
            </a:p>
          </p:txBody>
        </p:sp>
        <p:sp>
          <p:nvSpPr>
            <p:cNvPr id="7" name="TextBox 6">
              <a:extLst>
                <a:ext uri="{FF2B5EF4-FFF2-40B4-BE49-F238E27FC236}">
                  <a16:creationId xmlns:a16="http://schemas.microsoft.com/office/drawing/2014/main" id="{2E5544F9-F51C-4786-B34D-C6CF60F60507}"/>
                </a:ext>
              </a:extLst>
            </p:cNvPr>
            <p:cNvSpPr txBox="1"/>
            <p:nvPr/>
          </p:nvSpPr>
          <p:spPr>
            <a:xfrm>
              <a:off x="1230488" y="4032324"/>
              <a:ext cx="2190045" cy="36471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panose="020F0502020204030204"/>
                  <a:ea typeface="+mn-ea"/>
                  <a:cs typeface="+mn-cs"/>
                </a:rPr>
                <a:t>1990s</a:t>
              </a:r>
            </a:p>
          </p:txBody>
        </p:sp>
        <p:sp>
          <p:nvSpPr>
            <p:cNvPr id="8" name="TextBox 7">
              <a:extLst>
                <a:ext uri="{FF2B5EF4-FFF2-40B4-BE49-F238E27FC236}">
                  <a16:creationId xmlns:a16="http://schemas.microsoft.com/office/drawing/2014/main" id="{5E9AA533-079C-4DE3-B48E-EB2D3D10671A}"/>
                </a:ext>
              </a:extLst>
            </p:cNvPr>
            <p:cNvSpPr txBox="1"/>
            <p:nvPr/>
          </p:nvSpPr>
          <p:spPr>
            <a:xfrm>
              <a:off x="1230488" y="4884889"/>
              <a:ext cx="2190045" cy="36471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panose="020F0502020204030204"/>
                  <a:ea typeface="+mn-ea"/>
                  <a:cs typeface="+mn-cs"/>
                </a:rPr>
                <a:t>2000s</a:t>
              </a:r>
            </a:p>
          </p:txBody>
        </p:sp>
        <p:sp>
          <p:nvSpPr>
            <p:cNvPr id="9" name="TextBox 8">
              <a:extLst>
                <a:ext uri="{FF2B5EF4-FFF2-40B4-BE49-F238E27FC236}">
                  <a16:creationId xmlns:a16="http://schemas.microsoft.com/office/drawing/2014/main" id="{3BB9EB8F-D2FD-4094-894D-588AE4B0F2A7}"/>
                </a:ext>
              </a:extLst>
            </p:cNvPr>
            <p:cNvSpPr txBox="1"/>
            <p:nvPr/>
          </p:nvSpPr>
          <p:spPr>
            <a:xfrm>
              <a:off x="1230488" y="5737455"/>
              <a:ext cx="2190045" cy="36471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panose="020F0502020204030204"/>
                  <a:ea typeface="+mn-ea"/>
                  <a:cs typeface="+mn-cs"/>
                </a:rPr>
                <a:t>2010s</a:t>
              </a:r>
            </a:p>
          </p:txBody>
        </p:sp>
      </p:grpSp>
      <p:sp>
        <p:nvSpPr>
          <p:cNvPr id="12" name="Title 3">
            <a:extLst>
              <a:ext uri="{FF2B5EF4-FFF2-40B4-BE49-F238E27FC236}">
                <a16:creationId xmlns:a16="http://schemas.microsoft.com/office/drawing/2014/main" id="{7562A6E1-ECB1-437B-AFCF-006867A3DA86}"/>
              </a:ext>
              <a:ext uri="{C183D7F6-B498-43B3-948B-1728B52AA6E4}">
                <adec:decorative xmlns:adec="http://schemas.microsoft.com/office/drawing/2017/decorative" val="1"/>
              </a:ext>
            </a:extLst>
          </p:cNvPr>
          <p:cNvSpPr>
            <a:spLocks noGrp="1"/>
          </p:cNvSpPr>
          <p:nvPr>
            <p:ph type="title"/>
          </p:nvPr>
        </p:nvSpPr>
        <p:spPr>
          <a:xfrm>
            <a:off x="628650" y="124153"/>
            <a:ext cx="7886700" cy="994172"/>
          </a:xfrm>
        </p:spPr>
        <p:txBody>
          <a:bodyPr>
            <a:normAutofit/>
          </a:bodyPr>
          <a:lstStyle/>
          <a:p>
            <a:pPr algn="ctr"/>
            <a:r>
              <a:rPr lang="en-US" sz="2400" b="1" dirty="0">
                <a:solidFill>
                  <a:srgbClr val="0B40A5"/>
                </a:solidFill>
              </a:rPr>
              <a:t>Proportion of Circulating Viruses by Season </a:t>
            </a:r>
            <a:br>
              <a:rPr lang="en-US" sz="2400" b="1" dirty="0">
                <a:solidFill>
                  <a:srgbClr val="0B40A5"/>
                </a:solidFill>
              </a:rPr>
            </a:br>
            <a:r>
              <a:rPr lang="en-US" sz="1500" b="1" dirty="0">
                <a:solidFill>
                  <a:srgbClr val="0B40A5"/>
                </a:solidFill>
              </a:rPr>
              <a:t>United States, 1976-1977 to 2019-2020*</a:t>
            </a:r>
          </a:p>
        </p:txBody>
      </p:sp>
      <p:pic>
        <p:nvPicPr>
          <p:cNvPr id="13" name="Picture 12" descr="The last influenza B/Victoria predominant season was the 1992-1993 flu season. ">
            <a:extLst>
              <a:ext uri="{FF2B5EF4-FFF2-40B4-BE49-F238E27FC236}">
                <a16:creationId xmlns:a16="http://schemas.microsoft.com/office/drawing/2014/main" id="{74467D0D-E4AC-47B1-9D47-B3CDEDCBFD7F}"/>
              </a:ext>
            </a:extLst>
          </p:cNvPr>
          <p:cNvPicPr>
            <a:picLocks noChangeAspect="1"/>
          </p:cNvPicPr>
          <p:nvPr/>
        </p:nvPicPr>
        <p:blipFill>
          <a:blip r:embed="rId4"/>
          <a:stretch>
            <a:fillRect/>
          </a:stretch>
        </p:blipFill>
        <p:spPr>
          <a:xfrm>
            <a:off x="1229422" y="4735738"/>
            <a:ext cx="7471264" cy="407762"/>
          </a:xfrm>
          <a:prstGeom prst="rect">
            <a:avLst/>
          </a:prstGeom>
        </p:spPr>
      </p:pic>
      <p:sp>
        <p:nvSpPr>
          <p:cNvPr id="2" name="Oval 1" descr="The last influenza B/Victoria predominant season was the 1992-1993 flu season. ">
            <a:extLst>
              <a:ext uri="{FF2B5EF4-FFF2-40B4-BE49-F238E27FC236}">
                <a16:creationId xmlns:a16="http://schemas.microsoft.com/office/drawing/2014/main" id="{97FD7B9C-425E-4D40-981A-4A4FCB2436FF}"/>
              </a:ext>
            </a:extLst>
          </p:cNvPr>
          <p:cNvSpPr/>
          <p:nvPr/>
        </p:nvSpPr>
        <p:spPr>
          <a:xfrm>
            <a:off x="2759247" y="2440857"/>
            <a:ext cx="721372" cy="641555"/>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yriad Web Pro"/>
              <a:ea typeface="+mn-ea"/>
              <a:cs typeface="+mn-cs"/>
            </a:endParaRPr>
          </a:p>
        </p:txBody>
      </p:sp>
      <p:pic>
        <p:nvPicPr>
          <p:cNvPr id="16" name="Picture 15" descr="The last influenza B/Victoria predominant season was the 1992-1993 flu season. ">
            <a:extLst>
              <a:ext uri="{FF2B5EF4-FFF2-40B4-BE49-F238E27FC236}">
                <a16:creationId xmlns:a16="http://schemas.microsoft.com/office/drawing/2014/main" id="{17133E5F-4064-446A-8D67-6C830343FCB8}"/>
              </a:ext>
            </a:extLst>
          </p:cNvPr>
          <p:cNvPicPr>
            <a:picLocks noChangeAspect="1"/>
          </p:cNvPicPr>
          <p:nvPr/>
        </p:nvPicPr>
        <p:blipFill>
          <a:blip r:embed="rId5"/>
          <a:stretch>
            <a:fillRect/>
          </a:stretch>
        </p:blipFill>
        <p:spPr>
          <a:xfrm>
            <a:off x="8026015" y="3900193"/>
            <a:ext cx="745452" cy="699625"/>
          </a:xfrm>
          <a:prstGeom prst="rect">
            <a:avLst/>
          </a:prstGeom>
          <a:ln w="22225">
            <a:solidFill>
              <a:srgbClr val="C00000"/>
            </a:solidFill>
          </a:ln>
        </p:spPr>
      </p:pic>
      <p:sp>
        <p:nvSpPr>
          <p:cNvPr id="14" name="TextBox 13">
            <a:extLst>
              <a:ext uri="{FF2B5EF4-FFF2-40B4-BE49-F238E27FC236}">
                <a16:creationId xmlns:a16="http://schemas.microsoft.com/office/drawing/2014/main" id="{0CC5665F-3BCE-4429-88E6-F51481336AC9}"/>
              </a:ext>
            </a:extLst>
          </p:cNvPr>
          <p:cNvSpPr txBox="1"/>
          <p:nvPr/>
        </p:nvSpPr>
        <p:spPr>
          <a:xfrm>
            <a:off x="189621" y="4958834"/>
            <a:ext cx="1900238" cy="184666"/>
          </a:xfrm>
          <a:prstGeom prst="rect">
            <a:avLst/>
          </a:prstGeom>
          <a:noFill/>
        </p:spPr>
        <p:txBody>
          <a:bodyPr wrap="square" rtlCol="0" anchor="t">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prstClr val="black"/>
                </a:solidFill>
                <a:effectLst/>
                <a:uLnTx/>
                <a:uFillTx/>
                <a:latin typeface="Calibri" panose="020F0502020204030204"/>
                <a:ea typeface="+mn-ea"/>
                <a:cs typeface="+mn-cs"/>
              </a:rPr>
              <a:t>* Through week 3, as of January 18, 2020</a:t>
            </a:r>
          </a:p>
        </p:txBody>
      </p:sp>
    </p:spTree>
    <p:extLst>
      <p:ext uri="{BB962C8B-B14F-4D97-AF65-F5344CB8AC3E}">
        <p14:creationId xmlns:p14="http://schemas.microsoft.com/office/powerpoint/2010/main" val="18351996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descr="The 2000-2001 and 2002-2003 flu seasons saw almost equal proportions of influenza B and influenza A(H1N1) viruses circulating. ">
            <a:extLst>
              <a:ext uri="{FF2B5EF4-FFF2-40B4-BE49-F238E27FC236}">
                <a16:creationId xmlns:a16="http://schemas.microsoft.com/office/drawing/2014/main" id="{944B90E3-C076-40D3-AF37-7D482BB19D88}"/>
              </a:ext>
            </a:extLst>
          </p:cNvPr>
          <p:cNvGrpSpPr/>
          <p:nvPr/>
        </p:nvGrpSpPr>
        <p:grpSpPr>
          <a:xfrm>
            <a:off x="287867" y="922867"/>
            <a:ext cx="8483600" cy="3742268"/>
            <a:chOff x="1015999" y="1942867"/>
            <a:chExt cx="10905068" cy="4548245"/>
          </a:xfrm>
        </p:grpSpPr>
        <p:pic>
          <p:nvPicPr>
            <p:cNvPr id="4" name="Picture 3" descr="The 2000-2001 and 2002-2003 flu seasons saw almost equal proportions of influenza B and influenza A(H1N1) viruses circulating. ">
              <a:extLst>
                <a:ext uri="{FF2B5EF4-FFF2-40B4-BE49-F238E27FC236}">
                  <a16:creationId xmlns:a16="http://schemas.microsoft.com/office/drawing/2014/main" id="{3F231FB2-95C7-45DA-8ED6-FD98A4D5611B}"/>
                </a:ext>
              </a:extLst>
            </p:cNvPr>
            <p:cNvPicPr>
              <a:picLocks noChangeAspect="1"/>
            </p:cNvPicPr>
            <p:nvPr/>
          </p:nvPicPr>
          <p:blipFill>
            <a:blip r:embed="rId3"/>
            <a:stretch>
              <a:fillRect/>
            </a:stretch>
          </p:blipFill>
          <p:spPr>
            <a:xfrm>
              <a:off x="2226302" y="1942867"/>
              <a:ext cx="9694765" cy="4548245"/>
            </a:xfrm>
            <a:prstGeom prst="rect">
              <a:avLst/>
            </a:prstGeom>
          </p:spPr>
        </p:pic>
        <p:sp>
          <p:nvSpPr>
            <p:cNvPr id="5" name="TextBox 4">
              <a:extLst>
                <a:ext uri="{FF2B5EF4-FFF2-40B4-BE49-F238E27FC236}">
                  <a16:creationId xmlns:a16="http://schemas.microsoft.com/office/drawing/2014/main" id="{627CBD63-0CED-42B2-9277-C994FA848C0D}"/>
                </a:ext>
              </a:extLst>
            </p:cNvPr>
            <p:cNvSpPr txBox="1"/>
            <p:nvPr/>
          </p:nvSpPr>
          <p:spPr>
            <a:xfrm>
              <a:off x="1015999" y="2245267"/>
              <a:ext cx="2190045" cy="36471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panose="020F0502020204030204"/>
                  <a:ea typeface="+mn-ea"/>
                  <a:cs typeface="+mn-cs"/>
                </a:rPr>
                <a:t>Late 1970s</a:t>
              </a:r>
            </a:p>
          </p:txBody>
        </p:sp>
        <p:sp>
          <p:nvSpPr>
            <p:cNvPr id="6" name="TextBox 5">
              <a:extLst>
                <a:ext uri="{FF2B5EF4-FFF2-40B4-BE49-F238E27FC236}">
                  <a16:creationId xmlns:a16="http://schemas.microsoft.com/office/drawing/2014/main" id="{373FC136-B59A-49E4-B7C3-E579C054F193}"/>
                </a:ext>
              </a:extLst>
            </p:cNvPr>
            <p:cNvSpPr txBox="1"/>
            <p:nvPr/>
          </p:nvSpPr>
          <p:spPr>
            <a:xfrm>
              <a:off x="1230488" y="3123273"/>
              <a:ext cx="2190045" cy="36471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panose="020F0502020204030204"/>
                  <a:ea typeface="+mn-ea"/>
                  <a:cs typeface="+mn-cs"/>
                </a:rPr>
                <a:t>1980s</a:t>
              </a:r>
            </a:p>
          </p:txBody>
        </p:sp>
        <p:sp>
          <p:nvSpPr>
            <p:cNvPr id="7" name="TextBox 6">
              <a:extLst>
                <a:ext uri="{FF2B5EF4-FFF2-40B4-BE49-F238E27FC236}">
                  <a16:creationId xmlns:a16="http://schemas.microsoft.com/office/drawing/2014/main" id="{2E5544F9-F51C-4786-B34D-C6CF60F60507}"/>
                </a:ext>
              </a:extLst>
            </p:cNvPr>
            <p:cNvSpPr txBox="1"/>
            <p:nvPr/>
          </p:nvSpPr>
          <p:spPr>
            <a:xfrm>
              <a:off x="1230488" y="4032324"/>
              <a:ext cx="2190045" cy="36471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panose="020F0502020204030204"/>
                  <a:ea typeface="+mn-ea"/>
                  <a:cs typeface="+mn-cs"/>
                </a:rPr>
                <a:t>1990s</a:t>
              </a:r>
            </a:p>
          </p:txBody>
        </p:sp>
        <p:sp>
          <p:nvSpPr>
            <p:cNvPr id="8" name="TextBox 7">
              <a:extLst>
                <a:ext uri="{FF2B5EF4-FFF2-40B4-BE49-F238E27FC236}">
                  <a16:creationId xmlns:a16="http://schemas.microsoft.com/office/drawing/2014/main" id="{5E9AA533-079C-4DE3-B48E-EB2D3D10671A}"/>
                </a:ext>
              </a:extLst>
            </p:cNvPr>
            <p:cNvSpPr txBox="1"/>
            <p:nvPr/>
          </p:nvSpPr>
          <p:spPr>
            <a:xfrm>
              <a:off x="1230488" y="4884889"/>
              <a:ext cx="2190045" cy="36471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panose="020F0502020204030204"/>
                  <a:ea typeface="+mn-ea"/>
                  <a:cs typeface="+mn-cs"/>
                </a:rPr>
                <a:t>2000s</a:t>
              </a:r>
            </a:p>
          </p:txBody>
        </p:sp>
        <p:sp>
          <p:nvSpPr>
            <p:cNvPr id="9" name="TextBox 8">
              <a:extLst>
                <a:ext uri="{FF2B5EF4-FFF2-40B4-BE49-F238E27FC236}">
                  <a16:creationId xmlns:a16="http://schemas.microsoft.com/office/drawing/2014/main" id="{3BB9EB8F-D2FD-4094-894D-588AE4B0F2A7}"/>
                </a:ext>
              </a:extLst>
            </p:cNvPr>
            <p:cNvSpPr txBox="1"/>
            <p:nvPr/>
          </p:nvSpPr>
          <p:spPr>
            <a:xfrm>
              <a:off x="1230488" y="5737455"/>
              <a:ext cx="2190045" cy="36471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panose="020F0502020204030204"/>
                  <a:ea typeface="+mn-ea"/>
                  <a:cs typeface="+mn-cs"/>
                </a:rPr>
                <a:t>2010s</a:t>
              </a:r>
            </a:p>
          </p:txBody>
        </p:sp>
      </p:grpSp>
      <p:sp>
        <p:nvSpPr>
          <p:cNvPr id="12" name="Title 3">
            <a:extLst>
              <a:ext uri="{FF2B5EF4-FFF2-40B4-BE49-F238E27FC236}">
                <a16:creationId xmlns:a16="http://schemas.microsoft.com/office/drawing/2014/main" id="{7562A6E1-ECB1-437B-AFCF-006867A3DA86}"/>
              </a:ext>
            </a:extLst>
          </p:cNvPr>
          <p:cNvSpPr>
            <a:spLocks noGrp="1"/>
          </p:cNvSpPr>
          <p:nvPr>
            <p:ph type="title"/>
          </p:nvPr>
        </p:nvSpPr>
        <p:spPr>
          <a:xfrm>
            <a:off x="628650" y="124153"/>
            <a:ext cx="7886700" cy="994172"/>
          </a:xfrm>
        </p:spPr>
        <p:txBody>
          <a:bodyPr>
            <a:normAutofit/>
          </a:bodyPr>
          <a:lstStyle/>
          <a:p>
            <a:pPr algn="ctr"/>
            <a:r>
              <a:rPr lang="en-US" sz="2400" b="1" dirty="0">
                <a:solidFill>
                  <a:srgbClr val="0B40A5"/>
                </a:solidFill>
              </a:rPr>
              <a:t>Proportion of Circulating Viruses by Season </a:t>
            </a:r>
            <a:br>
              <a:rPr lang="en-US" sz="2400" b="1" dirty="0">
                <a:solidFill>
                  <a:srgbClr val="0B40A5"/>
                </a:solidFill>
              </a:rPr>
            </a:br>
            <a:r>
              <a:rPr lang="en-US" sz="1500" b="1" dirty="0">
                <a:solidFill>
                  <a:srgbClr val="0B40A5"/>
                </a:solidFill>
              </a:rPr>
              <a:t>United States, 1976-1977 to 2019-2020*</a:t>
            </a:r>
          </a:p>
        </p:txBody>
      </p:sp>
      <p:pic>
        <p:nvPicPr>
          <p:cNvPr id="13" name="Picture 12" descr="The 2000-2001 and 2002-2003 flu seasons saw almost equal proportions of influenza B and influenza A(H1N1) viruses circulating. ">
            <a:extLst>
              <a:ext uri="{FF2B5EF4-FFF2-40B4-BE49-F238E27FC236}">
                <a16:creationId xmlns:a16="http://schemas.microsoft.com/office/drawing/2014/main" id="{74467D0D-E4AC-47B1-9D47-B3CDEDCBFD7F}"/>
              </a:ext>
            </a:extLst>
          </p:cNvPr>
          <p:cNvPicPr>
            <a:picLocks noChangeAspect="1"/>
          </p:cNvPicPr>
          <p:nvPr/>
        </p:nvPicPr>
        <p:blipFill>
          <a:blip r:embed="rId4"/>
          <a:stretch>
            <a:fillRect/>
          </a:stretch>
        </p:blipFill>
        <p:spPr>
          <a:xfrm>
            <a:off x="1229422" y="4735738"/>
            <a:ext cx="7471264" cy="407762"/>
          </a:xfrm>
          <a:prstGeom prst="rect">
            <a:avLst/>
          </a:prstGeom>
        </p:spPr>
      </p:pic>
      <p:sp>
        <p:nvSpPr>
          <p:cNvPr id="2" name="Oval 1" descr="The 2000-2001 and 2002-2003 flu seasons saw almost equal proportions of influenza B and influenza A(H1N1) viruses circulating. ">
            <a:extLst>
              <a:ext uri="{FF2B5EF4-FFF2-40B4-BE49-F238E27FC236}">
                <a16:creationId xmlns:a16="http://schemas.microsoft.com/office/drawing/2014/main" id="{97FD7B9C-425E-4D40-981A-4A4FCB2436FF}"/>
              </a:ext>
            </a:extLst>
          </p:cNvPr>
          <p:cNvSpPr/>
          <p:nvPr/>
        </p:nvSpPr>
        <p:spPr>
          <a:xfrm>
            <a:off x="2759247" y="2440857"/>
            <a:ext cx="721372" cy="641555"/>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yriad Web Pro"/>
              <a:ea typeface="+mn-ea"/>
              <a:cs typeface="+mn-cs"/>
            </a:endParaRPr>
          </a:p>
        </p:txBody>
      </p:sp>
      <p:sp>
        <p:nvSpPr>
          <p:cNvPr id="14" name="Oval 13" descr="The 2000-2001 and 2002-2003 flu seasons saw almost equal proportions of influenza B and influenza A(H1N1) viruses circulating. ">
            <a:extLst>
              <a:ext uri="{FF2B5EF4-FFF2-40B4-BE49-F238E27FC236}">
                <a16:creationId xmlns:a16="http://schemas.microsoft.com/office/drawing/2014/main" id="{CCA2BBF4-9851-4D51-85FB-E636731B0846}"/>
              </a:ext>
            </a:extLst>
          </p:cNvPr>
          <p:cNvSpPr/>
          <p:nvPr/>
        </p:nvSpPr>
        <p:spPr>
          <a:xfrm>
            <a:off x="1229422" y="3172808"/>
            <a:ext cx="721372" cy="641555"/>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yriad Web Pro"/>
              <a:ea typeface="+mn-ea"/>
              <a:cs typeface="+mn-cs"/>
            </a:endParaRPr>
          </a:p>
        </p:txBody>
      </p:sp>
      <p:sp>
        <p:nvSpPr>
          <p:cNvPr id="15" name="Oval 14" descr="The 2000-2001 and 2002-2003 flu seasons saw almost equal proportions of influenza B and influenza A(H1N1) viruses circulating. ">
            <a:extLst>
              <a:ext uri="{FF2B5EF4-FFF2-40B4-BE49-F238E27FC236}">
                <a16:creationId xmlns:a16="http://schemas.microsoft.com/office/drawing/2014/main" id="{7950B8BB-7E83-464F-A7C6-D3B2083C2628}"/>
              </a:ext>
            </a:extLst>
          </p:cNvPr>
          <p:cNvSpPr/>
          <p:nvPr/>
        </p:nvSpPr>
        <p:spPr>
          <a:xfrm>
            <a:off x="2759247" y="3172808"/>
            <a:ext cx="721372" cy="641555"/>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yriad Web Pro"/>
              <a:ea typeface="+mn-ea"/>
              <a:cs typeface="+mn-cs"/>
            </a:endParaRPr>
          </a:p>
        </p:txBody>
      </p:sp>
      <p:pic>
        <p:nvPicPr>
          <p:cNvPr id="16" name="Picture 15" descr="The 2000-2001 and 2002-2003 flu seasons saw almost equal proportions of influenza B and influenza A(H1N1) viruses circulating. ">
            <a:extLst>
              <a:ext uri="{FF2B5EF4-FFF2-40B4-BE49-F238E27FC236}">
                <a16:creationId xmlns:a16="http://schemas.microsoft.com/office/drawing/2014/main" id="{E30524F7-9054-4257-AF67-51BC4CFCD35F}"/>
              </a:ext>
            </a:extLst>
          </p:cNvPr>
          <p:cNvPicPr>
            <a:picLocks noChangeAspect="1"/>
          </p:cNvPicPr>
          <p:nvPr/>
        </p:nvPicPr>
        <p:blipFill>
          <a:blip r:embed="rId5"/>
          <a:stretch>
            <a:fillRect/>
          </a:stretch>
        </p:blipFill>
        <p:spPr>
          <a:xfrm>
            <a:off x="8026015" y="3900193"/>
            <a:ext cx="745452" cy="699625"/>
          </a:xfrm>
          <a:prstGeom prst="rect">
            <a:avLst/>
          </a:prstGeom>
          <a:ln w="22225">
            <a:solidFill>
              <a:srgbClr val="C00000"/>
            </a:solidFill>
          </a:ln>
        </p:spPr>
      </p:pic>
      <p:sp>
        <p:nvSpPr>
          <p:cNvPr id="17" name="TextBox 16">
            <a:extLst>
              <a:ext uri="{FF2B5EF4-FFF2-40B4-BE49-F238E27FC236}">
                <a16:creationId xmlns:a16="http://schemas.microsoft.com/office/drawing/2014/main" id="{40A5DDE9-0FC1-4A07-890B-589FD682D21F}"/>
              </a:ext>
            </a:extLst>
          </p:cNvPr>
          <p:cNvSpPr txBox="1"/>
          <p:nvPr/>
        </p:nvSpPr>
        <p:spPr>
          <a:xfrm>
            <a:off x="258237" y="4973284"/>
            <a:ext cx="1900238" cy="184666"/>
          </a:xfrm>
          <a:prstGeom prst="rect">
            <a:avLst/>
          </a:prstGeom>
          <a:noFill/>
        </p:spPr>
        <p:txBody>
          <a:bodyPr wrap="square" rtlCol="0" anchor="t">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prstClr val="black"/>
                </a:solidFill>
                <a:effectLst/>
                <a:uLnTx/>
                <a:uFillTx/>
                <a:latin typeface="Calibri" panose="020F0502020204030204"/>
                <a:ea typeface="+mn-ea"/>
                <a:cs typeface="+mn-cs"/>
              </a:rPr>
              <a:t>* Through week 3, as of January 18, 2020</a:t>
            </a:r>
          </a:p>
        </p:txBody>
      </p:sp>
    </p:spTree>
    <p:extLst>
      <p:ext uri="{BB962C8B-B14F-4D97-AF65-F5344CB8AC3E}">
        <p14:creationId xmlns:p14="http://schemas.microsoft.com/office/powerpoint/2010/main" val="14889802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163FB-74C7-41E5-9080-FCCB05793424}"/>
              </a:ext>
            </a:extLst>
          </p:cNvPr>
          <p:cNvSpPr>
            <a:spLocks noGrp="1"/>
          </p:cNvSpPr>
          <p:nvPr>
            <p:ph type="title"/>
          </p:nvPr>
        </p:nvSpPr>
        <p:spPr>
          <a:xfrm>
            <a:off x="457200" y="0"/>
            <a:ext cx="8229600" cy="857250"/>
          </a:xfrm>
        </p:spPr>
        <p:txBody>
          <a:bodyPr/>
          <a:lstStyle/>
          <a:p>
            <a:r>
              <a:rPr lang="en-US" dirty="0">
                <a:solidFill>
                  <a:srgbClr val="0B40A5"/>
                </a:solidFill>
              </a:rPr>
              <a:t>History – B lineages</a:t>
            </a:r>
          </a:p>
        </p:txBody>
      </p:sp>
      <p:sp>
        <p:nvSpPr>
          <p:cNvPr id="3" name="Text Placeholder 2">
            <a:extLst>
              <a:ext uri="{FF2B5EF4-FFF2-40B4-BE49-F238E27FC236}">
                <a16:creationId xmlns:a16="http://schemas.microsoft.com/office/drawing/2014/main" id="{374CC0DE-D657-4734-B725-EAC148B4C5B9}"/>
              </a:ext>
            </a:extLst>
          </p:cNvPr>
          <p:cNvSpPr>
            <a:spLocks noGrp="1"/>
          </p:cNvSpPr>
          <p:nvPr>
            <p:ph type="body" sz="quarter" idx="10"/>
          </p:nvPr>
        </p:nvSpPr>
        <p:spPr>
          <a:xfrm>
            <a:off x="457200" y="921808"/>
            <a:ext cx="8229600" cy="3684058"/>
          </a:xfrm>
        </p:spPr>
        <p:txBody>
          <a:bodyPr/>
          <a:lstStyle/>
          <a:p>
            <a:r>
              <a:rPr lang="en-US" dirty="0"/>
              <a:t>Early/mid 1980s – separate B lineages identified</a:t>
            </a:r>
          </a:p>
          <a:p>
            <a:r>
              <a:rPr lang="en-US" dirty="0"/>
              <a:t>1988 - B/Yamagata/16/88 identified by Japan and then retrospectively (earlier in 1980s) identified from other countries in Asia</a:t>
            </a:r>
          </a:p>
          <a:p>
            <a:pPr lvl="1"/>
            <a:r>
              <a:rPr lang="en-US" sz="1800" dirty="0"/>
              <a:t>Sequence analysis of early Yamagata viruses showed there were related to a 1983 virus  (B/USSR/100/83)</a:t>
            </a:r>
          </a:p>
          <a:p>
            <a:r>
              <a:rPr lang="en-US" dirty="0"/>
              <a:t>1988-1989 season - all US influenza B viruses were antigenically like B/Victoria/2/87 </a:t>
            </a:r>
          </a:p>
          <a:p>
            <a:r>
              <a:rPr lang="en-US" dirty="0"/>
              <a:t>1990-1991 - first B/Yamagata season for the US</a:t>
            </a:r>
          </a:p>
          <a:p>
            <a:pPr lvl="1"/>
            <a:r>
              <a:rPr lang="en-US" sz="1800" dirty="0"/>
              <a:t>B/Yamagata dominated the Bs in circulation in US during 1990s</a:t>
            </a:r>
          </a:p>
          <a:p>
            <a:r>
              <a:rPr lang="en-US" dirty="0"/>
              <a:t>2001-2002 – B/Victoria virus circulation in US again (1</a:t>
            </a:r>
            <a:r>
              <a:rPr lang="en-US" baseline="30000" dirty="0"/>
              <a:t>st</a:t>
            </a:r>
            <a:r>
              <a:rPr lang="en-US" dirty="0"/>
              <a:t> since 1988-1989)</a:t>
            </a:r>
          </a:p>
          <a:p>
            <a:r>
              <a:rPr lang="en-US" dirty="0"/>
              <a:t>Since then – cocirculation of Victoria and Yamagata viruses in US</a:t>
            </a:r>
          </a:p>
        </p:txBody>
      </p:sp>
    </p:spTree>
    <p:extLst>
      <p:ext uri="{BB962C8B-B14F-4D97-AF65-F5344CB8AC3E}">
        <p14:creationId xmlns:p14="http://schemas.microsoft.com/office/powerpoint/2010/main" val="3768155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858" y="102741"/>
            <a:ext cx="8229600" cy="857250"/>
          </a:xfrm>
        </p:spPr>
        <p:txBody>
          <a:bodyPr/>
          <a:lstStyle/>
          <a:p>
            <a:r>
              <a:rPr lang="en-US" dirty="0"/>
              <a:t> </a:t>
            </a:r>
            <a:r>
              <a:rPr lang="en-US" dirty="0">
                <a:solidFill>
                  <a:srgbClr val="0B40A5"/>
                </a:solidFill>
              </a:rPr>
              <a:t>Timing of A and B Circulation</a:t>
            </a:r>
          </a:p>
        </p:txBody>
      </p:sp>
      <p:graphicFrame>
        <p:nvGraphicFramePr>
          <p:cNvPr id="7" name="Chart 6" descr="This line graph depicts the timing of two waves of influenza activity by subtype, during the 2001-2002 flu season, illustrating first a wave of A(H1N1) activity, followed by a wave of influenza B/Victoria activity. ">
            <a:extLst>
              <a:ext uri="{FF2B5EF4-FFF2-40B4-BE49-F238E27FC236}">
                <a16:creationId xmlns:a16="http://schemas.microsoft.com/office/drawing/2014/main" id="{0C5DD4F1-05C1-4CED-9BFE-69B4AA483602}"/>
              </a:ext>
            </a:extLst>
          </p:cNvPr>
          <p:cNvGraphicFramePr>
            <a:graphicFrameLocks/>
          </p:cNvGraphicFramePr>
          <p:nvPr>
            <p:extLst/>
          </p:nvPr>
        </p:nvGraphicFramePr>
        <p:xfrm>
          <a:off x="154858" y="1327354"/>
          <a:ext cx="2418735" cy="19891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descr="This line graph depicts two waves of influenza activity during the 2002-2003 flu season, simultaneously occurring waves of influenza A(H1N1) and influenza B/Yamagata. ">
            <a:extLst>
              <a:ext uri="{FF2B5EF4-FFF2-40B4-BE49-F238E27FC236}">
                <a16:creationId xmlns:a16="http://schemas.microsoft.com/office/drawing/2014/main" id="{4BE3B9B0-4684-4731-BBAC-5DC2EB7185B3}"/>
              </a:ext>
            </a:extLst>
          </p:cNvPr>
          <p:cNvGraphicFramePr>
            <a:graphicFrameLocks/>
          </p:cNvGraphicFramePr>
          <p:nvPr>
            <p:extLst/>
          </p:nvPr>
        </p:nvGraphicFramePr>
        <p:xfrm>
          <a:off x="2735825" y="1327349"/>
          <a:ext cx="2529348" cy="1989189"/>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10">
            <a:extLst>
              <a:ext uri="{FF2B5EF4-FFF2-40B4-BE49-F238E27FC236}">
                <a16:creationId xmlns:a16="http://schemas.microsoft.com/office/drawing/2014/main" id="{1AC11880-64E9-474C-8C23-522E9AE16EBF}"/>
              </a:ext>
            </a:extLst>
          </p:cNvPr>
          <p:cNvSpPr txBox="1"/>
          <p:nvPr/>
        </p:nvSpPr>
        <p:spPr>
          <a:xfrm>
            <a:off x="811161" y="3399503"/>
            <a:ext cx="1639528" cy="1107996"/>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white">
                    <a:lumMod val="50000"/>
                  </a:prstClr>
                </a:solidFill>
                <a:effectLst/>
                <a:uLnTx/>
                <a:uFillTx/>
                <a:latin typeface="Calibri" panose="020F0502020204030204" pitchFamily="34" charset="0"/>
                <a:ea typeface="+mn-ea"/>
                <a:cs typeface="+mn-cs"/>
              </a:rPr>
              <a:t>A(H1N1) &amp; B/Vic</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prstClr val="white">
                  <a:lumMod val="50000"/>
                </a:prstClr>
              </a:solidFill>
              <a:effectLst/>
              <a:uLnTx/>
              <a:uFillTx/>
              <a:latin typeface="Calibri" panose="020F0502020204030204" pitchFamily="34"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white">
                    <a:lumMod val="50000"/>
                  </a:prstClr>
                </a:solidFill>
                <a:effectLst/>
                <a:uLnTx/>
                <a:uFillTx/>
                <a:latin typeface="Calibri" panose="020F0502020204030204" pitchFamily="34" charset="0"/>
                <a:ea typeface="+mn-ea"/>
                <a:cs typeface="+mn-cs"/>
              </a:rPr>
              <a:t>A first, then B</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a:t>
            </a:r>
          </a:p>
        </p:txBody>
      </p:sp>
      <p:sp>
        <p:nvSpPr>
          <p:cNvPr id="12" name="TextBox 11">
            <a:extLst>
              <a:ext uri="{FF2B5EF4-FFF2-40B4-BE49-F238E27FC236}">
                <a16:creationId xmlns:a16="http://schemas.microsoft.com/office/drawing/2014/main" id="{094021FA-2955-4EAC-940F-F37D18F78DD8}"/>
              </a:ext>
            </a:extLst>
          </p:cNvPr>
          <p:cNvSpPr txBox="1"/>
          <p:nvPr/>
        </p:nvSpPr>
        <p:spPr>
          <a:xfrm>
            <a:off x="3231058" y="3399503"/>
            <a:ext cx="1950611" cy="1107996"/>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white">
                    <a:lumMod val="50000"/>
                  </a:prstClr>
                </a:solidFill>
                <a:effectLst/>
                <a:uLnTx/>
                <a:uFillTx/>
                <a:latin typeface="Calibri" panose="020F0502020204030204" pitchFamily="34" charset="0"/>
                <a:ea typeface="+mn-ea"/>
                <a:cs typeface="+mn-cs"/>
              </a:rPr>
              <a:t>A(H1N1) &amp; B/Yam</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prstClr val="white">
                  <a:lumMod val="50000"/>
                </a:prstClr>
              </a:solidFill>
              <a:effectLst/>
              <a:uLnTx/>
              <a:uFillTx/>
              <a:latin typeface="Calibri" panose="020F0502020204030204" pitchFamily="34"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white">
                    <a:lumMod val="50000"/>
                  </a:prstClr>
                </a:solidFill>
                <a:effectLst/>
                <a:uLnTx/>
                <a:uFillTx/>
                <a:latin typeface="Calibri" panose="020F0502020204030204" pitchFamily="34" charset="0"/>
                <a:ea typeface="+mn-ea"/>
                <a:cs typeface="+mn-cs"/>
              </a:rPr>
              <a:t>A &amp; B Simultaneously</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a:t>
            </a:r>
          </a:p>
        </p:txBody>
      </p:sp>
      <p:sp>
        <p:nvSpPr>
          <p:cNvPr id="13" name="TextBox 12">
            <a:extLst>
              <a:ext uri="{FF2B5EF4-FFF2-40B4-BE49-F238E27FC236}">
                <a16:creationId xmlns:a16="http://schemas.microsoft.com/office/drawing/2014/main" id="{1359A0BA-B30F-45EB-A524-EE5B65EAA03B}"/>
              </a:ext>
            </a:extLst>
          </p:cNvPr>
          <p:cNvSpPr txBox="1"/>
          <p:nvPr/>
        </p:nvSpPr>
        <p:spPr>
          <a:xfrm>
            <a:off x="5822200" y="3399503"/>
            <a:ext cx="2279853" cy="86177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white">
                    <a:lumMod val="50000"/>
                  </a:prstClr>
                </a:solidFill>
                <a:effectLst/>
                <a:uLnTx/>
                <a:uFillTx/>
                <a:latin typeface="Calibri" panose="020F0502020204030204" pitchFamily="34" charset="0"/>
                <a:ea typeface="+mn-ea"/>
                <a:cs typeface="+mn-cs"/>
              </a:rPr>
              <a:t>A(H1N1)pdm09 &amp; B/Vic</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prstClr val="white">
                  <a:lumMod val="50000"/>
                </a:prstClr>
              </a:solidFill>
              <a:effectLst/>
              <a:uLnTx/>
              <a:uFillTx/>
              <a:latin typeface="Calibri" panose="020F0502020204030204" pitchFamily="34"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white">
                    <a:lumMod val="50000"/>
                  </a:prstClr>
                </a:solidFill>
                <a:effectLst/>
                <a:uLnTx/>
                <a:uFillTx/>
                <a:latin typeface="Calibri" panose="020F0502020204030204" pitchFamily="34" charset="0"/>
                <a:ea typeface="+mn-ea"/>
                <a:cs typeface="+mn-cs"/>
              </a:rPr>
              <a:t>B first, then A</a:t>
            </a:r>
            <a:endPar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p:txBody>
      </p:sp>
      <p:graphicFrame>
        <p:nvGraphicFramePr>
          <p:cNvPr id="9" name="Chart 8" descr="This line graph depicts two waves of influenza activity during the current flu season, 2019-2020, a wave of influenza B/Victoria followed by a wave of influenza A(H1N1). This order of flu activity by subtype is unusual. ">
            <a:extLst>
              <a:ext uri="{FF2B5EF4-FFF2-40B4-BE49-F238E27FC236}">
                <a16:creationId xmlns:a16="http://schemas.microsoft.com/office/drawing/2014/main" id="{10CCF413-13BA-4D1B-92ED-D64B0E640572}"/>
              </a:ext>
            </a:extLst>
          </p:cNvPr>
          <p:cNvGraphicFramePr>
            <a:graphicFrameLocks/>
          </p:cNvGraphicFramePr>
          <p:nvPr>
            <p:extLst/>
          </p:nvPr>
        </p:nvGraphicFramePr>
        <p:xfrm>
          <a:off x="5570483" y="1327350"/>
          <a:ext cx="2574790" cy="1989188"/>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449201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A7295CF-3EF3-439C-A4F0-D97548444176}"/>
              </a:ext>
            </a:extLst>
          </p:cNvPr>
          <p:cNvSpPr>
            <a:spLocks noGrp="1"/>
          </p:cNvSpPr>
          <p:nvPr>
            <p:ph type="title"/>
          </p:nvPr>
        </p:nvSpPr>
        <p:spPr/>
        <p:txBody>
          <a:bodyPr>
            <a:normAutofit/>
          </a:bodyPr>
          <a:lstStyle/>
          <a:p>
            <a:r>
              <a:rPr lang="en-US" sz="2700" dirty="0">
                <a:solidFill>
                  <a:srgbClr val="0B40A5"/>
                </a:solidFill>
              </a:rPr>
              <a:t>Distribution of B/Victoria and B/Yamagata by Age Group, 2015-16 through 2019-20*</a:t>
            </a:r>
          </a:p>
        </p:txBody>
      </p:sp>
      <p:pic>
        <p:nvPicPr>
          <p:cNvPr id="6" name="Picture 5" descr="These pie charts depict the distribution of B/Victoria and B/Yamagata by age group, from the 2015-2016 flu season to the current flu season, 2019-2020. In most years, influenza B viruses tend to impact those aged 5-24 and 0-4, with B/Victoria impacted a higher proportion of 0-4. ">
            <a:extLst>
              <a:ext uri="{FF2B5EF4-FFF2-40B4-BE49-F238E27FC236}">
                <a16:creationId xmlns:a16="http://schemas.microsoft.com/office/drawing/2014/main" id="{76907882-7A61-4658-8B54-65C0068E6906}"/>
              </a:ext>
            </a:extLst>
          </p:cNvPr>
          <p:cNvPicPr>
            <a:picLocks noChangeAspect="1"/>
          </p:cNvPicPr>
          <p:nvPr/>
        </p:nvPicPr>
        <p:blipFill>
          <a:blip r:embed="rId3"/>
          <a:stretch>
            <a:fillRect/>
          </a:stretch>
        </p:blipFill>
        <p:spPr>
          <a:xfrm>
            <a:off x="173182" y="1822966"/>
            <a:ext cx="1900238" cy="2678906"/>
          </a:xfrm>
          <a:prstGeom prst="rect">
            <a:avLst/>
          </a:prstGeom>
        </p:spPr>
      </p:pic>
      <p:pic>
        <p:nvPicPr>
          <p:cNvPr id="7" name="Picture 6" descr="These pie charts depict the distribution of B/Victoria and B/Yamagata by age group, from the 2015-2016 flu season to the current flu season, 2019-2020. In most years, influenza B viruses tend to impact those aged 5-24 and 0-4, with B/Victoria impacted a higher proportion of 0-4. ">
            <a:extLst>
              <a:ext uri="{FF2B5EF4-FFF2-40B4-BE49-F238E27FC236}">
                <a16:creationId xmlns:a16="http://schemas.microsoft.com/office/drawing/2014/main" id="{5F92A542-C69C-4169-B3B6-A935C4FA8614}"/>
              </a:ext>
            </a:extLst>
          </p:cNvPr>
          <p:cNvPicPr>
            <a:picLocks noChangeAspect="1"/>
          </p:cNvPicPr>
          <p:nvPr/>
        </p:nvPicPr>
        <p:blipFill>
          <a:blip r:embed="rId4"/>
          <a:stretch>
            <a:fillRect/>
          </a:stretch>
        </p:blipFill>
        <p:spPr>
          <a:xfrm>
            <a:off x="1997544" y="1830952"/>
            <a:ext cx="1530494" cy="2747602"/>
          </a:xfrm>
          <a:prstGeom prst="rect">
            <a:avLst/>
          </a:prstGeom>
        </p:spPr>
      </p:pic>
      <p:pic>
        <p:nvPicPr>
          <p:cNvPr id="8" name="Picture 7" descr="These pie charts depict the distribution of B/Victoria and B/Yamagata by age group, from the 2015-2016 flu season to the current flu season, 2019-2020. In most years, influenza B viruses tend to impact those aged 5-24 and 0-4, with B/Victoria impacted a higher proportion of 0-4. ">
            <a:extLst>
              <a:ext uri="{FF2B5EF4-FFF2-40B4-BE49-F238E27FC236}">
                <a16:creationId xmlns:a16="http://schemas.microsoft.com/office/drawing/2014/main" id="{4E89B8F7-8154-455E-8F4A-FB3BF4912190}"/>
              </a:ext>
            </a:extLst>
          </p:cNvPr>
          <p:cNvPicPr>
            <a:picLocks noChangeAspect="1"/>
          </p:cNvPicPr>
          <p:nvPr/>
        </p:nvPicPr>
        <p:blipFill>
          <a:blip r:embed="rId5"/>
          <a:stretch>
            <a:fillRect/>
          </a:stretch>
        </p:blipFill>
        <p:spPr>
          <a:xfrm>
            <a:off x="3427160" y="1839069"/>
            <a:ext cx="1378744" cy="2664619"/>
          </a:xfrm>
          <a:prstGeom prst="rect">
            <a:avLst/>
          </a:prstGeom>
        </p:spPr>
      </p:pic>
      <p:pic>
        <p:nvPicPr>
          <p:cNvPr id="9" name="Picture 8" descr="These pie charts depict the distribution of B/Victoria and B/Yamagata by age group, from the 2015-2016 flu season to the current flu season, 2019-2020. In most years, influenza B viruses tend to impact those aged 5-24 and 0-4, with B/Victoria impacted a higher proportion of 0-4. ">
            <a:extLst>
              <a:ext uri="{FF2B5EF4-FFF2-40B4-BE49-F238E27FC236}">
                <a16:creationId xmlns:a16="http://schemas.microsoft.com/office/drawing/2014/main" id="{9AD3BEEC-36FC-4EC8-866A-D1101882818E}"/>
              </a:ext>
            </a:extLst>
          </p:cNvPr>
          <p:cNvPicPr>
            <a:picLocks noChangeAspect="1"/>
          </p:cNvPicPr>
          <p:nvPr/>
        </p:nvPicPr>
        <p:blipFill>
          <a:blip r:embed="rId6"/>
          <a:stretch>
            <a:fillRect/>
          </a:stretch>
        </p:blipFill>
        <p:spPr>
          <a:xfrm>
            <a:off x="4804449" y="1837677"/>
            <a:ext cx="1378743" cy="2713010"/>
          </a:xfrm>
          <a:prstGeom prst="rect">
            <a:avLst/>
          </a:prstGeom>
        </p:spPr>
      </p:pic>
      <p:pic>
        <p:nvPicPr>
          <p:cNvPr id="10" name="Picture 9" descr="These pie charts depict the distribution of B/Victoria and B/Yamagata by age group, from the 2015-2016 flu season to the current flu season, 2019-2020. In most years, influenza B viruses tend to impact those aged 5-24 and 0-4, with B/Victoria impacted a higher proportion of 0-4. ">
            <a:extLst>
              <a:ext uri="{FF2B5EF4-FFF2-40B4-BE49-F238E27FC236}">
                <a16:creationId xmlns:a16="http://schemas.microsoft.com/office/drawing/2014/main" id="{297CA840-E2C5-4430-873A-7D624F0AB85C}"/>
              </a:ext>
            </a:extLst>
          </p:cNvPr>
          <p:cNvPicPr>
            <a:picLocks noChangeAspect="1"/>
          </p:cNvPicPr>
          <p:nvPr/>
        </p:nvPicPr>
        <p:blipFill>
          <a:blip r:embed="rId7"/>
          <a:stretch>
            <a:fillRect/>
          </a:stretch>
        </p:blipFill>
        <p:spPr>
          <a:xfrm>
            <a:off x="361874" y="2729204"/>
            <a:ext cx="530672" cy="868976"/>
          </a:xfrm>
          <a:prstGeom prst="rect">
            <a:avLst/>
          </a:prstGeom>
        </p:spPr>
      </p:pic>
      <p:sp>
        <p:nvSpPr>
          <p:cNvPr id="11" name="TextBox 10">
            <a:extLst>
              <a:ext uri="{FF2B5EF4-FFF2-40B4-BE49-F238E27FC236}">
                <a16:creationId xmlns:a16="http://schemas.microsoft.com/office/drawing/2014/main" id="{882A96E7-08C8-485E-98C4-15A4E2D0A5D1}"/>
              </a:ext>
            </a:extLst>
          </p:cNvPr>
          <p:cNvSpPr txBox="1"/>
          <p:nvPr/>
        </p:nvSpPr>
        <p:spPr>
          <a:xfrm>
            <a:off x="855134" y="4538488"/>
            <a:ext cx="956733" cy="265457"/>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25" b="0" i="0" u="none" strike="noStrike" kern="1200" cap="none" spc="0" normalizeH="0" baseline="0" noProof="0" dirty="0">
                <a:ln>
                  <a:noFill/>
                </a:ln>
                <a:solidFill>
                  <a:prstClr val="black"/>
                </a:solidFill>
                <a:effectLst/>
                <a:uLnTx/>
                <a:uFillTx/>
                <a:latin typeface="Calibri" panose="020F0502020204030204"/>
                <a:ea typeface="+mn-ea"/>
                <a:cs typeface="+mn-cs"/>
              </a:rPr>
              <a:t>2015-2016</a:t>
            </a:r>
          </a:p>
        </p:txBody>
      </p:sp>
      <p:sp>
        <p:nvSpPr>
          <p:cNvPr id="12" name="TextBox 11">
            <a:extLst>
              <a:ext uri="{FF2B5EF4-FFF2-40B4-BE49-F238E27FC236}">
                <a16:creationId xmlns:a16="http://schemas.microsoft.com/office/drawing/2014/main" id="{A6FA6426-9F7A-4797-9266-8BABFEB57C94}"/>
              </a:ext>
            </a:extLst>
          </p:cNvPr>
          <p:cNvSpPr txBox="1"/>
          <p:nvPr/>
        </p:nvSpPr>
        <p:spPr>
          <a:xfrm>
            <a:off x="2233877" y="4538487"/>
            <a:ext cx="956733" cy="265457"/>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25" b="0" i="0" u="none" strike="noStrike" kern="1200" cap="none" spc="0" normalizeH="0" baseline="0" noProof="0" dirty="0">
                <a:ln>
                  <a:noFill/>
                </a:ln>
                <a:solidFill>
                  <a:prstClr val="black"/>
                </a:solidFill>
                <a:effectLst/>
                <a:uLnTx/>
                <a:uFillTx/>
                <a:latin typeface="Calibri" panose="020F0502020204030204"/>
                <a:ea typeface="+mn-ea"/>
                <a:cs typeface="+mn-cs"/>
              </a:rPr>
              <a:t>2016-2017</a:t>
            </a:r>
          </a:p>
        </p:txBody>
      </p:sp>
      <p:sp>
        <p:nvSpPr>
          <p:cNvPr id="13" name="TextBox 12">
            <a:extLst>
              <a:ext uri="{FF2B5EF4-FFF2-40B4-BE49-F238E27FC236}">
                <a16:creationId xmlns:a16="http://schemas.microsoft.com/office/drawing/2014/main" id="{607B046E-C76F-4B5A-9EEB-B420BE78F4A9}"/>
              </a:ext>
            </a:extLst>
          </p:cNvPr>
          <p:cNvSpPr txBox="1"/>
          <p:nvPr/>
        </p:nvSpPr>
        <p:spPr>
          <a:xfrm>
            <a:off x="3712904" y="4538487"/>
            <a:ext cx="956733" cy="265457"/>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25" b="0" i="0" u="none" strike="noStrike" kern="1200" cap="none" spc="0" normalizeH="0" baseline="0" noProof="0" dirty="0">
                <a:ln>
                  <a:noFill/>
                </a:ln>
                <a:solidFill>
                  <a:prstClr val="black"/>
                </a:solidFill>
                <a:effectLst/>
                <a:uLnTx/>
                <a:uFillTx/>
                <a:latin typeface="Calibri" panose="020F0502020204030204"/>
                <a:ea typeface="+mn-ea"/>
                <a:cs typeface="+mn-cs"/>
              </a:rPr>
              <a:t>2017-2018</a:t>
            </a:r>
          </a:p>
        </p:txBody>
      </p:sp>
      <p:sp>
        <p:nvSpPr>
          <p:cNvPr id="14" name="TextBox 13">
            <a:extLst>
              <a:ext uri="{FF2B5EF4-FFF2-40B4-BE49-F238E27FC236}">
                <a16:creationId xmlns:a16="http://schemas.microsoft.com/office/drawing/2014/main" id="{7109F345-4437-4BCD-8451-D65B136522A3}"/>
              </a:ext>
            </a:extLst>
          </p:cNvPr>
          <p:cNvSpPr txBox="1"/>
          <p:nvPr/>
        </p:nvSpPr>
        <p:spPr>
          <a:xfrm>
            <a:off x="5013722" y="4562683"/>
            <a:ext cx="956733" cy="265457"/>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25" b="0" i="0" u="none" strike="noStrike" kern="1200" cap="none" spc="0" normalizeH="0" baseline="0" noProof="0" dirty="0">
                <a:ln>
                  <a:noFill/>
                </a:ln>
                <a:solidFill>
                  <a:prstClr val="black"/>
                </a:solidFill>
                <a:effectLst/>
                <a:uLnTx/>
                <a:uFillTx/>
                <a:latin typeface="Calibri" panose="020F0502020204030204"/>
                <a:ea typeface="+mn-ea"/>
                <a:cs typeface="+mn-cs"/>
              </a:rPr>
              <a:t>2018-2019</a:t>
            </a:r>
          </a:p>
        </p:txBody>
      </p:sp>
      <p:sp>
        <p:nvSpPr>
          <p:cNvPr id="16" name="TextBox 15">
            <a:extLst>
              <a:ext uri="{FF2B5EF4-FFF2-40B4-BE49-F238E27FC236}">
                <a16:creationId xmlns:a16="http://schemas.microsoft.com/office/drawing/2014/main" id="{3DEB2240-20A4-48D4-996D-7177FE864BF3}"/>
              </a:ext>
            </a:extLst>
          </p:cNvPr>
          <p:cNvSpPr txBox="1"/>
          <p:nvPr/>
        </p:nvSpPr>
        <p:spPr>
          <a:xfrm>
            <a:off x="6314540" y="4586879"/>
            <a:ext cx="956733" cy="265457"/>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25" b="0" i="0" u="none" strike="noStrike" kern="1200" cap="none" spc="0" normalizeH="0" baseline="0" noProof="0" dirty="0">
                <a:ln>
                  <a:noFill/>
                </a:ln>
                <a:solidFill>
                  <a:prstClr val="black"/>
                </a:solidFill>
                <a:effectLst/>
                <a:uLnTx/>
                <a:uFillTx/>
                <a:latin typeface="Calibri" panose="020F0502020204030204"/>
                <a:ea typeface="+mn-ea"/>
                <a:cs typeface="+mn-cs"/>
              </a:rPr>
              <a:t>2019-2020</a:t>
            </a:r>
          </a:p>
        </p:txBody>
      </p:sp>
      <p:sp>
        <p:nvSpPr>
          <p:cNvPr id="17" name="TextBox 16">
            <a:extLst>
              <a:ext uri="{FF2B5EF4-FFF2-40B4-BE49-F238E27FC236}">
                <a16:creationId xmlns:a16="http://schemas.microsoft.com/office/drawing/2014/main" id="{E830E0B1-83C0-497F-8619-68BB16CCFC04}"/>
              </a:ext>
            </a:extLst>
          </p:cNvPr>
          <p:cNvSpPr txBox="1"/>
          <p:nvPr/>
        </p:nvSpPr>
        <p:spPr>
          <a:xfrm>
            <a:off x="7466372" y="2105957"/>
            <a:ext cx="1752600" cy="830997"/>
          </a:xfrm>
          <a:prstGeom prst="rect">
            <a:avLst/>
          </a:prstGeom>
          <a:noFill/>
        </p:spPr>
        <p:txBody>
          <a:bodyPr wrap="square" rtlCol="0">
            <a:spAutoFit/>
          </a:bodyPr>
          <a:lstStyle/>
          <a:p>
            <a:pPr marL="84535" marR="0" lvl="0" indent="-84535"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0-4yo: ~15%</a:t>
            </a:r>
          </a:p>
          <a:p>
            <a:pPr marL="84535" marR="0" lvl="0" indent="-84535"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School age kids: ~50%</a:t>
            </a:r>
          </a:p>
          <a:p>
            <a:pPr marL="84535" marR="0" lvl="0" indent="-84535"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Adults: ~25% </a:t>
            </a:r>
          </a:p>
          <a:p>
            <a:pPr marL="84535" marR="0" lvl="0" indent="-84535"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rPr>
              <a:t>65+: ≤ 10%</a:t>
            </a:r>
          </a:p>
        </p:txBody>
      </p:sp>
      <p:sp>
        <p:nvSpPr>
          <p:cNvPr id="18" name="TextBox 17">
            <a:extLst>
              <a:ext uri="{FF2B5EF4-FFF2-40B4-BE49-F238E27FC236}">
                <a16:creationId xmlns:a16="http://schemas.microsoft.com/office/drawing/2014/main" id="{0AF72172-C40B-43EC-8995-7958F53418E1}"/>
              </a:ext>
            </a:extLst>
          </p:cNvPr>
          <p:cNvSpPr txBox="1"/>
          <p:nvPr/>
        </p:nvSpPr>
        <p:spPr>
          <a:xfrm>
            <a:off x="7466371" y="3492654"/>
            <a:ext cx="1838495" cy="830997"/>
          </a:xfrm>
          <a:prstGeom prst="rect">
            <a:avLst/>
          </a:prstGeom>
          <a:noFill/>
        </p:spPr>
        <p:txBody>
          <a:bodyPr wrap="square" rtlCol="0">
            <a:spAutoFit/>
          </a:bodyPr>
          <a:lstStyle/>
          <a:p>
            <a:pPr marL="84535" marR="0" lvl="0" indent="-84535"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0-4yo: ~6%</a:t>
            </a:r>
          </a:p>
          <a:p>
            <a:pPr marL="84535" marR="0" lvl="0" indent="-84535"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School age kids: 25-35% </a:t>
            </a:r>
          </a:p>
          <a:p>
            <a:pPr marL="84535" marR="0" lvl="0" indent="-84535"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Adults: 34-41%</a:t>
            </a:r>
          </a:p>
          <a:p>
            <a:pPr marL="84535" marR="0" lvl="0" indent="-84535"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rPr>
              <a:t>65+: 23-34%</a:t>
            </a:r>
          </a:p>
        </p:txBody>
      </p:sp>
      <p:sp>
        <p:nvSpPr>
          <p:cNvPr id="19" name="TextBox 18">
            <a:extLst>
              <a:ext uri="{FF2B5EF4-FFF2-40B4-BE49-F238E27FC236}">
                <a16:creationId xmlns:a16="http://schemas.microsoft.com/office/drawing/2014/main" id="{0A892919-4A1F-4A2A-9C97-42F7F8BB1CC6}"/>
              </a:ext>
            </a:extLst>
          </p:cNvPr>
          <p:cNvSpPr txBox="1"/>
          <p:nvPr/>
        </p:nvSpPr>
        <p:spPr>
          <a:xfrm>
            <a:off x="531845" y="4894423"/>
            <a:ext cx="1900238" cy="184666"/>
          </a:xfrm>
          <a:prstGeom prst="rect">
            <a:avLst/>
          </a:prstGeom>
          <a:noFill/>
        </p:spPr>
        <p:txBody>
          <a:bodyPr wrap="square" rtlCol="0" anchor="t">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prstClr val="black"/>
                </a:solidFill>
                <a:effectLst/>
                <a:uLnTx/>
                <a:uFillTx/>
                <a:latin typeface="Calibri" panose="020F0502020204030204"/>
                <a:ea typeface="+mn-ea"/>
                <a:cs typeface="+mn-cs"/>
              </a:rPr>
              <a:t>* Through week 3, as of January 18, 2020</a:t>
            </a:r>
          </a:p>
        </p:txBody>
      </p:sp>
      <p:pic>
        <p:nvPicPr>
          <p:cNvPr id="2" name="Picture 1" descr="These pie charts depict the distribution of B/Victoria and B/Yamagata by age group, from the 2015-2016 flu season to the current flu season, 2019-2020. In most years, influenza B viruses tend to impact those aged 5-24 and 0-4, with B/Victoria impacted a higher proportion of 0-4. ">
            <a:extLst>
              <a:ext uri="{FF2B5EF4-FFF2-40B4-BE49-F238E27FC236}">
                <a16:creationId xmlns:a16="http://schemas.microsoft.com/office/drawing/2014/main" id="{51713B22-D5A1-4D68-B5C0-BFEF4395D5A7}"/>
              </a:ext>
            </a:extLst>
          </p:cNvPr>
          <p:cNvPicPr>
            <a:picLocks noChangeAspect="1"/>
          </p:cNvPicPr>
          <p:nvPr/>
        </p:nvPicPr>
        <p:blipFill>
          <a:blip r:embed="rId8"/>
          <a:stretch>
            <a:fillRect/>
          </a:stretch>
        </p:blipFill>
        <p:spPr>
          <a:xfrm>
            <a:off x="6181593" y="1837677"/>
            <a:ext cx="1283184" cy="2713010"/>
          </a:xfrm>
          <a:prstGeom prst="rect">
            <a:avLst/>
          </a:prstGeom>
        </p:spPr>
      </p:pic>
    </p:spTree>
    <p:extLst>
      <p:ext uri="{BB962C8B-B14F-4D97-AF65-F5344CB8AC3E}">
        <p14:creationId xmlns:p14="http://schemas.microsoft.com/office/powerpoint/2010/main" val="8871191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3"/>
          <p:cNvSpPr>
            <a:spLocks noGrp="1"/>
          </p:cNvSpPr>
          <p:nvPr>
            <p:ph type="title"/>
          </p:nvPr>
        </p:nvSpPr>
        <p:spPr>
          <a:xfrm>
            <a:off x="457200" y="956740"/>
            <a:ext cx="8229600" cy="1615009"/>
          </a:xfrm>
        </p:spPr>
        <p:txBody>
          <a:bodyPr/>
          <a:lstStyle/>
          <a:p>
            <a:r>
              <a:rPr lang="en-US" dirty="0"/>
              <a:t>2019-2020 Influenza Season </a:t>
            </a:r>
            <a:br>
              <a:rPr lang="en-US" dirty="0"/>
            </a:br>
            <a:r>
              <a:rPr lang="en-US" dirty="0"/>
              <a:t>Update and Recommendations for Clinicians</a:t>
            </a:r>
            <a:endParaRPr lang="en-US" altLang="en-US" dirty="0"/>
          </a:p>
        </p:txBody>
      </p:sp>
      <p:sp>
        <p:nvSpPr>
          <p:cNvPr id="2" name="Subtitle 1"/>
          <p:cNvSpPr>
            <a:spLocks noGrp="1"/>
          </p:cNvSpPr>
          <p:nvPr>
            <p:ph type="subTitle" idx="1"/>
          </p:nvPr>
        </p:nvSpPr>
        <p:spPr>
          <a:xfrm>
            <a:off x="377276" y="2156433"/>
            <a:ext cx="7126941" cy="342900"/>
          </a:xfrm>
        </p:spPr>
        <p:txBody>
          <a:bodyPr/>
          <a:lstStyle/>
          <a:p>
            <a:pPr algn="ctr"/>
            <a:endParaRPr lang="en-US" dirty="0"/>
          </a:p>
          <a:p>
            <a:r>
              <a:rPr lang="en-US" dirty="0"/>
              <a:t>Clinician Outreach and Communication Activity (COCA) Webinar</a:t>
            </a:r>
          </a:p>
          <a:p>
            <a:endParaRPr lang="en-US" b="0" dirty="0"/>
          </a:p>
          <a:p>
            <a:endParaRPr lang="en-US" b="0" dirty="0"/>
          </a:p>
          <a:p>
            <a:r>
              <a:rPr lang="en-US" b="0" dirty="0">
                <a:solidFill>
                  <a:srgbClr val="000000"/>
                </a:solidFill>
              </a:rPr>
              <a:t>Tuesday, January 28, 2020</a:t>
            </a:r>
          </a:p>
          <a:p>
            <a:pPr algn="ctr"/>
            <a:r>
              <a:rPr lang="en-US" dirty="0"/>
              <a:t> </a:t>
            </a:r>
          </a:p>
          <a:p>
            <a:endParaRPr lang="en-US" dirty="0"/>
          </a:p>
          <a:p>
            <a:endParaRPr lang="en-US" dirty="0"/>
          </a:p>
        </p:txBody>
      </p:sp>
    </p:spTree>
    <p:extLst>
      <p:ext uri="{BB962C8B-B14F-4D97-AF65-F5344CB8AC3E}">
        <p14:creationId xmlns:p14="http://schemas.microsoft.com/office/powerpoint/2010/main" val="3522782635"/>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29DE1-2886-478C-AEF5-7B8415CF2478}"/>
              </a:ext>
            </a:extLst>
          </p:cNvPr>
          <p:cNvSpPr>
            <a:spLocks noGrp="1"/>
          </p:cNvSpPr>
          <p:nvPr>
            <p:ph type="title"/>
          </p:nvPr>
        </p:nvSpPr>
        <p:spPr/>
        <p:txBody>
          <a:bodyPr/>
          <a:lstStyle/>
          <a:p>
            <a:r>
              <a:rPr lang="en-US" dirty="0">
                <a:solidFill>
                  <a:srgbClr val="0B40A5"/>
                </a:solidFill>
                <a:latin typeface="Calibri"/>
                <a:cs typeface="Calibri"/>
              </a:rPr>
              <a:t>Virus Distribution by Age Group, 2019-2020* Season</a:t>
            </a:r>
            <a:endParaRPr lang="en-US" dirty="0">
              <a:solidFill>
                <a:srgbClr val="0B40A5"/>
              </a:solidFill>
              <a:cs typeface="Calibri"/>
            </a:endParaRPr>
          </a:p>
        </p:txBody>
      </p:sp>
      <p:pic>
        <p:nvPicPr>
          <p:cNvPr id="6" name="Picture 6" descr="These pie charts depict influenza virus distribution by age group for the current flu season, 2019-2020. Influenza B/Victoria has been the predominant virus among those aged 0-4 and 5-24, while influenza A(H1N1)pdm09 has been predominant among those aged 25-64 and 65+. ">
            <a:extLst>
              <a:ext uri="{FF2B5EF4-FFF2-40B4-BE49-F238E27FC236}">
                <a16:creationId xmlns:a16="http://schemas.microsoft.com/office/drawing/2014/main" id="{5ED5053C-B2F3-4E3B-9B18-69174110694F}"/>
              </a:ext>
            </a:extLst>
          </p:cNvPr>
          <p:cNvPicPr>
            <a:picLocks noChangeAspect="1"/>
          </p:cNvPicPr>
          <p:nvPr/>
        </p:nvPicPr>
        <p:blipFill>
          <a:blip r:embed="rId2"/>
          <a:stretch>
            <a:fillRect/>
          </a:stretch>
        </p:blipFill>
        <p:spPr>
          <a:xfrm>
            <a:off x="1562328" y="1286376"/>
            <a:ext cx="1813304" cy="3342774"/>
          </a:xfrm>
          <a:prstGeom prst="rect">
            <a:avLst/>
          </a:prstGeom>
        </p:spPr>
      </p:pic>
      <p:pic>
        <p:nvPicPr>
          <p:cNvPr id="8" name="Picture 8" descr="These pie charts depict influenza virus distribution by age group for the current flu season, 2019-2020. Influenza B/Victoria has been the predominant virus among those aged 0-4 and 5-24, while influenza A(H1N1)pdm09 has been predominant among those aged 25-64 and 65+. ">
            <a:extLst>
              <a:ext uri="{FF2B5EF4-FFF2-40B4-BE49-F238E27FC236}">
                <a16:creationId xmlns:a16="http://schemas.microsoft.com/office/drawing/2014/main" id="{3AB328AF-F8A7-4DD2-938E-613D87566693}"/>
              </a:ext>
            </a:extLst>
          </p:cNvPr>
          <p:cNvPicPr>
            <a:picLocks noChangeAspect="1"/>
          </p:cNvPicPr>
          <p:nvPr/>
        </p:nvPicPr>
        <p:blipFill>
          <a:blip r:embed="rId3"/>
          <a:stretch>
            <a:fillRect/>
          </a:stretch>
        </p:blipFill>
        <p:spPr>
          <a:xfrm>
            <a:off x="3607453" y="1281363"/>
            <a:ext cx="1703502" cy="3347787"/>
          </a:xfrm>
          <a:prstGeom prst="rect">
            <a:avLst/>
          </a:prstGeom>
        </p:spPr>
      </p:pic>
      <p:pic>
        <p:nvPicPr>
          <p:cNvPr id="10" name="Picture 10" descr="These pie charts depict influenza virus distribution by age group for the current flu season, 2019-2020. Influenza B/Victoria has been the predominant virus among those aged 0-4 and 5-24, while influenza A(H1N1)pdm09 has been predominant among those aged 25-64 and 65+. g">
            <a:extLst>
              <a:ext uri="{FF2B5EF4-FFF2-40B4-BE49-F238E27FC236}">
                <a16:creationId xmlns:a16="http://schemas.microsoft.com/office/drawing/2014/main" id="{ADDC9195-85DD-4A45-AA85-E1CBDDA80656}"/>
              </a:ext>
            </a:extLst>
          </p:cNvPr>
          <p:cNvPicPr>
            <a:picLocks noChangeAspect="1"/>
          </p:cNvPicPr>
          <p:nvPr/>
        </p:nvPicPr>
        <p:blipFill>
          <a:blip r:embed="rId4"/>
          <a:stretch>
            <a:fillRect/>
          </a:stretch>
        </p:blipFill>
        <p:spPr>
          <a:xfrm>
            <a:off x="7436518" y="1734886"/>
            <a:ext cx="1454819" cy="1994569"/>
          </a:xfrm>
          <a:prstGeom prst="rect">
            <a:avLst/>
          </a:prstGeom>
        </p:spPr>
      </p:pic>
      <p:sp>
        <p:nvSpPr>
          <p:cNvPr id="12" name="TextBox 11">
            <a:extLst>
              <a:ext uri="{FF2B5EF4-FFF2-40B4-BE49-F238E27FC236}">
                <a16:creationId xmlns:a16="http://schemas.microsoft.com/office/drawing/2014/main" id="{A44BFE60-0D16-4366-80BE-284B622F7F33}"/>
              </a:ext>
            </a:extLst>
          </p:cNvPr>
          <p:cNvSpPr txBox="1"/>
          <p:nvPr/>
        </p:nvSpPr>
        <p:spPr>
          <a:xfrm>
            <a:off x="723900" y="1912019"/>
            <a:ext cx="988595"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a:ea typeface="+mn-ea"/>
                <a:cs typeface="Calibri"/>
              </a:rPr>
              <a:t>0-4 years</a:t>
            </a:r>
          </a:p>
        </p:txBody>
      </p:sp>
      <p:sp>
        <p:nvSpPr>
          <p:cNvPr id="15" name="TextBox 14">
            <a:extLst>
              <a:ext uri="{FF2B5EF4-FFF2-40B4-BE49-F238E27FC236}">
                <a16:creationId xmlns:a16="http://schemas.microsoft.com/office/drawing/2014/main" id="{BAF33DCE-84AC-4A52-8BDE-F90D0DCFFD9E}"/>
              </a:ext>
            </a:extLst>
          </p:cNvPr>
          <p:cNvSpPr txBox="1"/>
          <p:nvPr/>
        </p:nvSpPr>
        <p:spPr>
          <a:xfrm>
            <a:off x="723899" y="3731795"/>
            <a:ext cx="988595"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a:ea typeface="+mn-ea"/>
                <a:cs typeface="Calibri"/>
              </a:rPr>
              <a:t>5-24 years</a:t>
            </a:r>
          </a:p>
        </p:txBody>
      </p:sp>
      <p:sp>
        <p:nvSpPr>
          <p:cNvPr id="16" name="TextBox 15">
            <a:extLst>
              <a:ext uri="{FF2B5EF4-FFF2-40B4-BE49-F238E27FC236}">
                <a16:creationId xmlns:a16="http://schemas.microsoft.com/office/drawing/2014/main" id="{9AE053D6-456B-42D3-8837-CCC0FDE03736}"/>
              </a:ext>
            </a:extLst>
          </p:cNvPr>
          <p:cNvSpPr txBox="1"/>
          <p:nvPr/>
        </p:nvSpPr>
        <p:spPr>
          <a:xfrm>
            <a:off x="5305926" y="1841835"/>
            <a:ext cx="1128963"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a:ea typeface="+mn-ea"/>
                <a:cs typeface="Calibri"/>
              </a:rPr>
              <a:t>25-64 years</a:t>
            </a:r>
          </a:p>
        </p:txBody>
      </p:sp>
      <p:sp>
        <p:nvSpPr>
          <p:cNvPr id="17" name="TextBox 16">
            <a:extLst>
              <a:ext uri="{FF2B5EF4-FFF2-40B4-BE49-F238E27FC236}">
                <a16:creationId xmlns:a16="http://schemas.microsoft.com/office/drawing/2014/main" id="{127FA247-0CF9-4972-A1DA-8CF44CC29403}"/>
              </a:ext>
            </a:extLst>
          </p:cNvPr>
          <p:cNvSpPr txBox="1"/>
          <p:nvPr/>
        </p:nvSpPr>
        <p:spPr>
          <a:xfrm>
            <a:off x="5376110" y="3731795"/>
            <a:ext cx="988595"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a:ea typeface="+mn-ea"/>
                <a:cs typeface="Calibri"/>
              </a:rPr>
              <a:t>65+ years</a:t>
            </a:r>
          </a:p>
        </p:txBody>
      </p:sp>
      <p:sp>
        <p:nvSpPr>
          <p:cNvPr id="19" name="TextBox 18">
            <a:extLst>
              <a:ext uri="{FF2B5EF4-FFF2-40B4-BE49-F238E27FC236}">
                <a16:creationId xmlns:a16="http://schemas.microsoft.com/office/drawing/2014/main" id="{609BD2FF-97AB-4508-8752-265F1EF49021}"/>
              </a:ext>
            </a:extLst>
          </p:cNvPr>
          <p:cNvSpPr txBox="1"/>
          <p:nvPr/>
        </p:nvSpPr>
        <p:spPr>
          <a:xfrm>
            <a:off x="531845" y="4894423"/>
            <a:ext cx="1900238" cy="184666"/>
          </a:xfrm>
          <a:prstGeom prst="rect">
            <a:avLst/>
          </a:prstGeom>
          <a:noFill/>
        </p:spPr>
        <p:txBody>
          <a:bodyPr wrap="square" rtlCol="0" anchor="t">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prstClr val="black"/>
                </a:solidFill>
                <a:effectLst/>
                <a:uLnTx/>
                <a:uFillTx/>
                <a:latin typeface="Calibri" panose="020F0502020204030204"/>
                <a:ea typeface="+mn-ea"/>
                <a:cs typeface="+mn-cs"/>
              </a:rPr>
              <a:t>* Through week 3, as of January 18, 2020</a:t>
            </a:r>
          </a:p>
        </p:txBody>
      </p:sp>
      <p:sp>
        <p:nvSpPr>
          <p:cNvPr id="3" name="TextBox 2">
            <a:extLst>
              <a:ext uri="{FF2B5EF4-FFF2-40B4-BE49-F238E27FC236}">
                <a16:creationId xmlns:a16="http://schemas.microsoft.com/office/drawing/2014/main" id="{B9132592-E9E0-4B59-97B6-97842C464997}"/>
              </a:ext>
            </a:extLst>
          </p:cNvPr>
          <p:cNvSpPr txBox="1"/>
          <p:nvPr/>
        </p:nvSpPr>
        <p:spPr>
          <a:xfrm>
            <a:off x="1562328" y="2760809"/>
            <a:ext cx="1900238" cy="30777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B/Victoria predominant</a:t>
            </a:r>
          </a:p>
        </p:txBody>
      </p:sp>
      <p:sp>
        <p:nvSpPr>
          <p:cNvPr id="13" name="TextBox 12">
            <a:extLst>
              <a:ext uri="{FF2B5EF4-FFF2-40B4-BE49-F238E27FC236}">
                <a16:creationId xmlns:a16="http://schemas.microsoft.com/office/drawing/2014/main" id="{9F150841-62F0-4935-8E73-70C7EDEB22D2}"/>
              </a:ext>
            </a:extLst>
          </p:cNvPr>
          <p:cNvSpPr txBox="1"/>
          <p:nvPr/>
        </p:nvSpPr>
        <p:spPr>
          <a:xfrm>
            <a:off x="3607453" y="2679093"/>
            <a:ext cx="1768657" cy="523220"/>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A/H1N1pdm09 predominant</a:t>
            </a:r>
          </a:p>
        </p:txBody>
      </p:sp>
    </p:spTree>
    <p:extLst>
      <p:ext uri="{BB962C8B-B14F-4D97-AF65-F5344CB8AC3E}">
        <p14:creationId xmlns:p14="http://schemas.microsoft.com/office/powerpoint/2010/main" val="7672624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AF3516-E2D9-420F-9A60-FBABED5E5753}"/>
              </a:ext>
            </a:extLst>
          </p:cNvPr>
          <p:cNvSpPr>
            <a:spLocks noGrp="1"/>
          </p:cNvSpPr>
          <p:nvPr>
            <p:ph type="title"/>
          </p:nvPr>
        </p:nvSpPr>
        <p:spPr/>
        <p:txBody>
          <a:bodyPr/>
          <a:lstStyle/>
          <a:p>
            <a:r>
              <a:rPr lang="en-US" dirty="0">
                <a:solidFill>
                  <a:srgbClr val="0B40A5"/>
                </a:solidFill>
              </a:rPr>
              <a:t>Influenza A Activity Increasing</a:t>
            </a:r>
          </a:p>
        </p:txBody>
      </p:sp>
      <p:sp>
        <p:nvSpPr>
          <p:cNvPr id="12" name="TextBox 11">
            <a:extLst>
              <a:ext uri="{FF2B5EF4-FFF2-40B4-BE49-F238E27FC236}">
                <a16:creationId xmlns:a16="http://schemas.microsoft.com/office/drawing/2014/main" id="{31419DF6-9C07-4F8F-B916-6BEBFD57B4CE}"/>
              </a:ext>
            </a:extLst>
          </p:cNvPr>
          <p:cNvSpPr txBox="1"/>
          <p:nvPr/>
        </p:nvSpPr>
        <p:spPr>
          <a:xfrm>
            <a:off x="1201994" y="3982065"/>
            <a:ext cx="2367116"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Percent A Positivity	</a:t>
            </a:r>
          </a:p>
        </p:txBody>
      </p:sp>
      <p:sp>
        <p:nvSpPr>
          <p:cNvPr id="13" name="TextBox 12">
            <a:extLst>
              <a:ext uri="{FF2B5EF4-FFF2-40B4-BE49-F238E27FC236}">
                <a16:creationId xmlns:a16="http://schemas.microsoft.com/office/drawing/2014/main" id="{6D1C8923-01F4-4637-ADFE-18532B17FCFD}"/>
              </a:ext>
            </a:extLst>
          </p:cNvPr>
          <p:cNvSpPr txBox="1"/>
          <p:nvPr/>
        </p:nvSpPr>
        <p:spPr>
          <a:xfrm>
            <a:off x="4844846" y="3982065"/>
            <a:ext cx="3967316"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Relative Proportion of A(H1N1)pdm09 </a:t>
            </a:r>
          </a:p>
        </p:txBody>
      </p:sp>
      <p:pic>
        <p:nvPicPr>
          <p:cNvPr id="7" name="Picture 6" descr="This bar graph shows the number of influenza-positive respiratory specimen collected on the y1-axis, and week of flu season on the x-axis. The y2-axis depicts the rate of percent influenza-positive respiratory specimen- overall, and for influenza A and B. For the week ending January 18, 2020, the rate of percent influenza-positive respiratory specimens collected by clinical laboratories increased overall, and for influenza A and B. ">
            <a:extLst>
              <a:ext uri="{FF2B5EF4-FFF2-40B4-BE49-F238E27FC236}">
                <a16:creationId xmlns:a16="http://schemas.microsoft.com/office/drawing/2014/main" id="{C4F77F25-058D-417E-9496-CD5C6EF9A314}"/>
              </a:ext>
            </a:extLst>
          </p:cNvPr>
          <p:cNvPicPr>
            <a:picLocks noChangeAspect="1"/>
          </p:cNvPicPr>
          <p:nvPr/>
        </p:nvPicPr>
        <p:blipFill>
          <a:blip r:embed="rId2"/>
          <a:stretch>
            <a:fillRect/>
          </a:stretch>
        </p:blipFill>
        <p:spPr>
          <a:xfrm>
            <a:off x="386825" y="1200150"/>
            <a:ext cx="3820153" cy="2910506"/>
          </a:xfrm>
          <a:prstGeom prst="rect">
            <a:avLst/>
          </a:prstGeom>
        </p:spPr>
      </p:pic>
      <p:graphicFrame>
        <p:nvGraphicFramePr>
          <p:cNvPr id="9" name="Chart 8" descr="This line graph depicts relative proportion of circulating viruses reported by public health laboratories during the current flu season. ">
            <a:extLst>
              <a:ext uri="{FF2B5EF4-FFF2-40B4-BE49-F238E27FC236}">
                <a16:creationId xmlns:a16="http://schemas.microsoft.com/office/drawing/2014/main" id="{79A94B23-B93E-49BE-9359-BE4228240F9A}"/>
              </a:ext>
            </a:extLst>
          </p:cNvPr>
          <p:cNvGraphicFramePr>
            <a:graphicFrameLocks/>
          </p:cNvGraphicFramePr>
          <p:nvPr>
            <p:extLst/>
          </p:nvPr>
        </p:nvGraphicFramePr>
        <p:xfrm>
          <a:off x="4334933" y="1200150"/>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085579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B40A5"/>
                </a:solidFill>
              </a:rPr>
              <a:t>Virus Characterization:  U.S. Viruses Collected September 29, 2019 – January 18, 2020</a:t>
            </a:r>
          </a:p>
        </p:txBody>
      </p:sp>
      <p:graphicFrame>
        <p:nvGraphicFramePr>
          <p:cNvPr id="16" name="Table 15">
            <a:extLst>
              <a:ext uri="{FF2B5EF4-FFF2-40B4-BE49-F238E27FC236}">
                <a16:creationId xmlns:a16="http://schemas.microsoft.com/office/drawing/2014/main" id="{D713B03E-8F6F-416C-BA2B-83A5EF785D4A}"/>
              </a:ext>
              <a:ext uri="{C183D7F6-B498-43B3-948B-1728B52AA6E4}">
                <adec:decorative xmlns:adec="http://schemas.microsoft.com/office/drawing/2017/decorative" val="1"/>
              </a:ext>
            </a:extLst>
          </p:cNvPr>
          <p:cNvGraphicFramePr>
            <a:graphicFrameLocks noGrp="1"/>
          </p:cNvGraphicFramePr>
          <p:nvPr>
            <p:extLst/>
          </p:nvPr>
        </p:nvGraphicFramePr>
        <p:xfrm>
          <a:off x="1781174" y="1220558"/>
          <a:ext cx="7281569" cy="2803271"/>
        </p:xfrm>
        <a:graphic>
          <a:graphicData uri="http://schemas.openxmlformats.org/drawingml/2006/table">
            <a:tbl>
              <a:tblPr firstRow="1" firstCol="1" bandRow="1"/>
              <a:tblGrid>
                <a:gridCol w="1047349">
                  <a:extLst>
                    <a:ext uri="{9D8B030D-6E8A-4147-A177-3AD203B41FA5}">
                      <a16:colId xmlns:a16="http://schemas.microsoft.com/office/drawing/2014/main" val="3830611099"/>
                    </a:ext>
                  </a:extLst>
                </a:gridCol>
                <a:gridCol w="1272137">
                  <a:extLst>
                    <a:ext uri="{9D8B030D-6E8A-4147-A177-3AD203B41FA5}">
                      <a16:colId xmlns:a16="http://schemas.microsoft.com/office/drawing/2014/main" val="1708974522"/>
                    </a:ext>
                  </a:extLst>
                </a:gridCol>
                <a:gridCol w="1291472">
                  <a:extLst>
                    <a:ext uri="{9D8B030D-6E8A-4147-A177-3AD203B41FA5}">
                      <a16:colId xmlns:a16="http://schemas.microsoft.com/office/drawing/2014/main" val="3660623962"/>
                    </a:ext>
                  </a:extLst>
                </a:gridCol>
                <a:gridCol w="1625787">
                  <a:extLst>
                    <a:ext uri="{9D8B030D-6E8A-4147-A177-3AD203B41FA5}">
                      <a16:colId xmlns:a16="http://schemas.microsoft.com/office/drawing/2014/main" val="3364552998"/>
                    </a:ext>
                  </a:extLst>
                </a:gridCol>
                <a:gridCol w="2044824">
                  <a:extLst>
                    <a:ext uri="{9D8B030D-6E8A-4147-A177-3AD203B41FA5}">
                      <a16:colId xmlns:a16="http://schemas.microsoft.com/office/drawing/2014/main" val="29101431"/>
                    </a:ext>
                  </a:extLst>
                </a:gridCol>
              </a:tblGrid>
              <a:tr h="400050">
                <a:tc rowSpan="2">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Virus Subtype or Lineage</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Genetic Characterization</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Antigenic Characterization</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6741069"/>
                  </a:ext>
                </a:extLst>
              </a:tr>
              <a:tr h="427355">
                <a:tc vMerge="1">
                  <a:txBody>
                    <a:bodyPr/>
                    <a:lstStyle/>
                    <a:p>
                      <a:endParaRPr lang="en-US"/>
                    </a:p>
                  </a:txBody>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Total No. of Subtype/Lineage Tested</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Clade/Subclade</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Number (% of subtype/lineage tested)</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Number (%) Similar to Cell Grown Vaccine Reference Virus*</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4215882"/>
                  </a:ext>
                </a:extLst>
              </a:tr>
              <a:tr h="190500">
                <a:tc>
                  <a:txBody>
                    <a:bodyPr/>
                    <a:lstStyle/>
                    <a:p>
                      <a:pPr marL="0" marR="0">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A/H1</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340</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74 (100%)</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1249081275"/>
                  </a:ext>
                </a:extLst>
              </a:tr>
              <a:tr h="200025">
                <a:tc>
                  <a:txBody>
                    <a:bodyPr/>
                    <a:lstStyle/>
                    <a:p>
                      <a:pPr marL="0" marR="0">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6B.1A</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340 (100%)</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0022594"/>
                  </a:ext>
                </a:extLst>
              </a:tr>
              <a:tr h="190500">
                <a:tc>
                  <a:txBody>
                    <a:bodyPr/>
                    <a:lstStyle/>
                    <a:p>
                      <a:pPr marL="0" marR="0">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A/H3</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268</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53 (42%)</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3187795584"/>
                  </a:ext>
                </a:extLst>
              </a:tr>
              <a:tr h="79375">
                <a:tc>
                  <a:txBody>
                    <a:bodyPr/>
                    <a:lstStyle/>
                    <a:p>
                      <a:pPr marL="0" marR="0">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3C.2a1</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260 (97.0%)</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7043216"/>
                  </a:ext>
                </a:extLst>
              </a:tr>
              <a:tr h="90170">
                <a:tc>
                  <a:txBody>
                    <a:bodyPr/>
                    <a:lstStyle/>
                    <a:p>
                      <a:pPr marL="0" marR="0">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3C.3a</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8 (3.0%)</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1984378"/>
                  </a:ext>
                </a:extLst>
              </a:tr>
              <a:tr h="190500">
                <a:tc>
                  <a:txBody>
                    <a:bodyPr/>
                    <a:lstStyle/>
                    <a:p>
                      <a:pPr marL="0" marR="0">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B/Victoria</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433</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88 (60%)</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3797948815"/>
                  </a:ext>
                </a:extLst>
              </a:tr>
              <a:tr h="190500">
                <a:tc>
                  <a:txBody>
                    <a:bodyPr/>
                    <a:lstStyle/>
                    <a:p>
                      <a:pPr marL="0" marR="0">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V1A.1</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38 (8.8%)</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13069635"/>
                  </a:ext>
                </a:extLst>
              </a:tr>
              <a:tr h="190500">
                <a:tc>
                  <a:txBody>
                    <a:bodyPr/>
                    <a:lstStyle/>
                    <a:p>
                      <a:pPr marL="0" marR="0">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V1A.3</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395 (91.2%)</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9720973"/>
                  </a:ext>
                </a:extLst>
              </a:tr>
              <a:tr h="190500">
                <a:tc>
                  <a:txBody>
                    <a:bodyPr/>
                    <a:lstStyle/>
                    <a:p>
                      <a:pPr marL="0" marR="0">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B/Yamagata</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46</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 (100%)</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908592532"/>
                  </a:ext>
                </a:extLst>
              </a:tr>
              <a:tr h="200025">
                <a:tc>
                  <a:txBody>
                    <a:bodyPr/>
                    <a:lstStyle/>
                    <a:p>
                      <a:pPr marL="0" marR="0">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Y3</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46 (100%)</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2313962"/>
                  </a:ext>
                </a:extLst>
              </a:tr>
            </a:tbl>
          </a:graphicData>
        </a:graphic>
      </p:graphicFrame>
      <p:sp>
        <p:nvSpPr>
          <p:cNvPr id="17" name="TextBox 16">
            <a:extLst>
              <a:ext uri="{FF2B5EF4-FFF2-40B4-BE49-F238E27FC236}">
                <a16:creationId xmlns:a16="http://schemas.microsoft.com/office/drawing/2014/main" id="{6C051970-11FB-406F-BAB0-0005F9C1B43E}"/>
              </a:ext>
            </a:extLst>
          </p:cNvPr>
          <p:cNvSpPr txBox="1"/>
          <p:nvPr/>
        </p:nvSpPr>
        <p:spPr>
          <a:xfrm>
            <a:off x="767154" y="4635901"/>
            <a:ext cx="8229600" cy="5078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a:t>
            </a:r>
            <a:r>
              <a:rPr kumimoji="0" lang="en-US" sz="9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T</a:t>
            </a: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rivalent vaccines will contain an </a:t>
            </a:r>
            <a:r>
              <a:rPr kumimoji="0" lang="pt-BR" sz="900" b="0" i="0" u="none" strike="noStrike" kern="1200" cap="none" spc="0" normalizeH="0" baseline="0" noProof="0" dirty="0">
                <a:ln>
                  <a:noFill/>
                </a:ln>
                <a:solidFill>
                  <a:prstClr val="black"/>
                </a:solidFill>
                <a:effectLst/>
                <a:uLnTx/>
                <a:uFillTx/>
                <a:latin typeface="Myriad Web Pro" panose="020B0503030403020204" pitchFamily="34" charset="0"/>
                <a:ea typeface="+mn-ea"/>
                <a:cs typeface="+mn-cs"/>
              </a:rPr>
              <a:t>A/Brisbane/02/2018 (H1N1)pdm09–like virus, an A/Kansas/14/2017 (H3N2)–like virus, and a B/Colorado/06/2017–like virus (Victoria lineage</a:t>
            </a:r>
            <a:r>
              <a:rPr kumimoji="0" lang="pt-BR" sz="900" b="0" i="1" u="none" strike="noStrike" kern="1200" cap="none" spc="0" normalizeH="0" baseline="0" noProof="0" dirty="0">
                <a:ln>
                  <a:noFill/>
                </a:ln>
                <a:solidFill>
                  <a:prstClr val="black"/>
                </a:solidFill>
                <a:effectLst/>
                <a:uLnTx/>
                <a:uFillTx/>
                <a:latin typeface="Myriad Web Pro" panose="020B0503030403020204" pitchFamily="34" charset="0"/>
                <a:ea typeface="+mn-ea"/>
                <a:cs typeface="+mn-cs"/>
              </a:rPr>
              <a:t>)</a:t>
            </a: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Quadrivalent vaccines will contain the same three HA antigens as trivalent vaccines, plus a B/Phuket/3073/2013–like virus (Yamagata lineage).</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9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19" name="TextBox 18">
            <a:extLst>
              <a:ext uri="{FF2B5EF4-FFF2-40B4-BE49-F238E27FC236}">
                <a16:creationId xmlns:a16="http://schemas.microsoft.com/office/drawing/2014/main" id="{6CF93494-F5ED-4230-9295-740163D2CFC6}"/>
              </a:ext>
            </a:extLst>
          </p:cNvPr>
          <p:cNvSpPr txBox="1"/>
          <p:nvPr/>
        </p:nvSpPr>
        <p:spPr>
          <a:xfrm>
            <a:off x="1715186" y="4145199"/>
            <a:ext cx="7281568" cy="369332"/>
          </a:xfrm>
          <a:prstGeom prst="rect">
            <a:avLst/>
          </a:prstGeom>
          <a:noFill/>
        </p:spPr>
        <p:txBody>
          <a:bodyPr wrap="square" rtlCol="0">
            <a:spAutoFit/>
          </a:bodyPr>
          <a:lstStyle/>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&gt;99% of virus tested are susceptible to 4 licensed antiviral medications.</a:t>
            </a:r>
          </a:p>
        </p:txBody>
      </p:sp>
      <p:pic>
        <p:nvPicPr>
          <p:cNvPr id="3" name="Picture 2" descr="This pie chart depicts the season total breakdown of types of influenza viruses tested. For the 2019-2020 flu season so far (as of the week ending January 18, 2020), 55% of influenza-positive specimen tested were influenza B/Victoria viruses, 37% influenza A(H1N1)pdm09, 6% influenza A(H3N2), and 1% influenza B/Yamagata. ">
            <a:extLst>
              <a:ext uri="{FF2B5EF4-FFF2-40B4-BE49-F238E27FC236}">
                <a16:creationId xmlns:a16="http://schemas.microsoft.com/office/drawing/2014/main" id="{DC3E9D92-994A-4215-8750-B05F65E2C3A5}"/>
              </a:ext>
            </a:extLst>
          </p:cNvPr>
          <p:cNvPicPr>
            <a:picLocks noChangeAspect="1"/>
          </p:cNvPicPr>
          <p:nvPr/>
        </p:nvPicPr>
        <p:blipFill>
          <a:blip r:embed="rId3"/>
          <a:stretch>
            <a:fillRect/>
          </a:stretch>
        </p:blipFill>
        <p:spPr>
          <a:xfrm>
            <a:off x="97359" y="1882831"/>
            <a:ext cx="1488736" cy="1401893"/>
          </a:xfrm>
          <a:prstGeom prst="rect">
            <a:avLst/>
          </a:prstGeom>
        </p:spPr>
      </p:pic>
      <p:sp>
        <p:nvSpPr>
          <p:cNvPr id="4" name="TextBox 3">
            <a:extLst>
              <a:ext uri="{FF2B5EF4-FFF2-40B4-BE49-F238E27FC236}">
                <a16:creationId xmlns:a16="http://schemas.microsoft.com/office/drawing/2014/main" id="{80725778-ECDB-4DF7-8A50-9A235E1936C3}"/>
              </a:ext>
            </a:extLst>
          </p:cNvPr>
          <p:cNvSpPr txBox="1"/>
          <p:nvPr/>
        </p:nvSpPr>
        <p:spPr>
          <a:xfrm>
            <a:off x="3689" y="1283689"/>
            <a:ext cx="1584234" cy="600164"/>
          </a:xfrm>
          <a:prstGeom prst="rect">
            <a:avLst/>
          </a:prstGeom>
          <a:solidFill>
            <a:schemeClr val="bg2"/>
          </a:solidFill>
        </p:spPr>
        <p:txBody>
          <a:bodyPr wrap="square" rtlCol="0" anchor="t">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alibri"/>
                <a:ea typeface="+mn-ea"/>
                <a:cs typeface="Calibri"/>
              </a:rPr>
              <a:t>Public Health Laboratories - Season totals as of 1/18/2020</a:t>
            </a:r>
          </a:p>
        </p:txBody>
      </p:sp>
      <p:sp>
        <p:nvSpPr>
          <p:cNvPr id="5" name="TextBox 4">
            <a:extLst>
              <a:ext uri="{FF2B5EF4-FFF2-40B4-BE49-F238E27FC236}">
                <a16:creationId xmlns:a16="http://schemas.microsoft.com/office/drawing/2014/main" id="{603265B5-96CE-4D75-8675-57495479859B}"/>
              </a:ext>
            </a:extLst>
          </p:cNvPr>
          <p:cNvSpPr txBox="1"/>
          <p:nvPr/>
        </p:nvSpPr>
        <p:spPr>
          <a:xfrm>
            <a:off x="284057" y="3279207"/>
            <a:ext cx="1235657" cy="769441"/>
          </a:xfrm>
          <a:prstGeom prst="rect">
            <a:avLst/>
          </a:prstGeom>
          <a:noFill/>
        </p:spPr>
        <p:txBody>
          <a:bodyPr wrap="square" rtlCol="0" anchor="t">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alibri"/>
                <a:ea typeface="+mn-ea"/>
                <a:cs typeface="Calibri"/>
              </a:rPr>
              <a:t>A/H1 – 37%</a:t>
            </a:r>
            <a:endParaRPr kumimoji="0" lang="en-US" sz="1800" b="0" i="0" u="none" strike="noStrike" kern="1200" cap="none" spc="0" normalizeH="0" baseline="0" noProof="0" dirty="0">
              <a:ln>
                <a:noFill/>
              </a:ln>
              <a:solidFill>
                <a:prstClr val="black"/>
              </a:solidFill>
              <a:effectLst/>
              <a:uLnTx/>
              <a:uFillTx/>
              <a:latin typeface="Myriad Web Pro" panose="020B0503030403020204" pitchFamily="34"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alibri"/>
                <a:ea typeface="+mn-ea"/>
                <a:cs typeface="Calibri"/>
              </a:rPr>
              <a:t>A/H3 – 6%</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alibri"/>
                <a:ea typeface="+mn-ea"/>
                <a:cs typeface="Calibri"/>
              </a:rPr>
              <a:t>B/Vic – 55%</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alibri"/>
                <a:ea typeface="+mn-ea"/>
                <a:cs typeface="Calibri"/>
              </a:rPr>
              <a:t>B/Yam – 1%</a:t>
            </a:r>
          </a:p>
        </p:txBody>
      </p:sp>
      <p:sp>
        <p:nvSpPr>
          <p:cNvPr id="6" name="Arrow: Right 5" descr="An arrow pointing to the right. ">
            <a:extLst>
              <a:ext uri="{FF2B5EF4-FFF2-40B4-BE49-F238E27FC236}">
                <a16:creationId xmlns:a16="http://schemas.microsoft.com/office/drawing/2014/main" id="{498D48F2-4ADD-4A43-8FC9-F0943ECCC25E}"/>
              </a:ext>
            </a:extLst>
          </p:cNvPr>
          <p:cNvSpPr/>
          <p:nvPr/>
        </p:nvSpPr>
        <p:spPr>
          <a:xfrm>
            <a:off x="1475953" y="2339460"/>
            <a:ext cx="325855" cy="4862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yriad Web Pro"/>
              <a:ea typeface="+mn-ea"/>
              <a:cs typeface="+mn-cs"/>
            </a:endParaRPr>
          </a:p>
        </p:txBody>
      </p:sp>
    </p:spTree>
    <p:extLst>
      <p:ext uri="{BB962C8B-B14F-4D97-AF65-F5344CB8AC3E}">
        <p14:creationId xmlns:p14="http://schemas.microsoft.com/office/powerpoint/2010/main" val="3528129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B40A5"/>
                </a:solidFill>
              </a:rPr>
              <a:t>Percentage of Visits for Influenza-like Illness (ILI),</a:t>
            </a:r>
            <a:br>
              <a:rPr lang="en-US" dirty="0">
                <a:solidFill>
                  <a:srgbClr val="0B40A5"/>
                </a:solidFill>
              </a:rPr>
            </a:br>
            <a:r>
              <a:rPr lang="en-US" dirty="0">
                <a:solidFill>
                  <a:srgbClr val="0B40A5"/>
                </a:solidFill>
              </a:rPr>
              <a:t>2019-2020 and Selected Previous Seasons</a:t>
            </a:r>
          </a:p>
        </p:txBody>
      </p:sp>
      <p:graphicFrame>
        <p:nvGraphicFramePr>
          <p:cNvPr id="5" name="Object 4" descr="This line chart depicts the percentage of visits for influenza-like illness (ILI) for the current flu season (2019-2020) and select flu seasons (2018-2019, 2017-2018, 2015-2016, 2014-2015, 2011-2012, 2009-2010). During week 3 (the week ending January 18, 2020) % ILI activity increased slightly. ">
            <a:extLst>
              <a:ext uri="{FF2B5EF4-FFF2-40B4-BE49-F238E27FC236}">
                <a16:creationId xmlns:a16="http://schemas.microsoft.com/office/drawing/2014/main" id="{D9846104-586F-432A-9730-1C73EE0AAF52}"/>
              </a:ext>
            </a:extLst>
          </p:cNvPr>
          <p:cNvGraphicFramePr>
            <a:graphicFrameLocks noChangeAspect="1"/>
          </p:cNvGraphicFramePr>
          <p:nvPr>
            <p:extLst/>
          </p:nvPr>
        </p:nvGraphicFramePr>
        <p:xfrm>
          <a:off x="1195707" y="921099"/>
          <a:ext cx="6492026" cy="4148318"/>
        </p:xfrm>
        <a:graphic>
          <a:graphicData uri="http://schemas.openxmlformats.org/presentationml/2006/ole">
            <mc:AlternateContent xmlns:mc="http://schemas.openxmlformats.org/markup-compatibility/2006">
              <mc:Choice xmlns:v="urn:schemas-microsoft-com:vml" Requires="v">
                <p:oleObj spid="_x0000_s1037" name="Chart" r:id="rId4" imgW="9474005" imgH="6053853" progId="Excel.Chart.8">
                  <p:embed/>
                </p:oleObj>
              </mc:Choice>
              <mc:Fallback>
                <p:oleObj name="Chart" r:id="rId4" imgW="9474005" imgH="6053853" progId="Excel.Chart.8">
                  <p:embed/>
                  <p:pic>
                    <p:nvPicPr>
                      <p:cNvPr id="5" name="Object 4" descr="This line chart depicts the percentage of visits for influenza-like illness (ILI) for the current flu season (2019-2020) and select flu seasons (2018-2019, 2017-2018, 2015-2016, 2014-2015, 2011-2012, 2009-2010). During week 3 (the week ending January 18, 2020) % ILI activity increased slightly. ">
                        <a:extLst>
                          <a:ext uri="{FF2B5EF4-FFF2-40B4-BE49-F238E27FC236}">
                            <a16:creationId xmlns:a16="http://schemas.microsoft.com/office/drawing/2014/main" id="{D9846104-586F-432A-9730-1C73EE0AAF5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95707" y="921099"/>
                        <a:ext cx="6492026" cy="4148318"/>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41446692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B40A5"/>
                </a:solidFill>
              </a:rPr>
              <a:t>ILI Activity Level Indicator Determined by Data Reported to ILINet, Week 3 ending Jan. 18, 2020</a:t>
            </a:r>
          </a:p>
        </p:txBody>
      </p:sp>
      <p:pic>
        <p:nvPicPr>
          <p:cNvPr id="6" name="Picture 5" descr="This map of the United States depicts ILI activity level indicators as determined by data reported to ILINet for week 3 of the current flu season (the week ending January 18., 2020). The number of jurisdictions experiencing high ILI activity increased from 34 last week (week 2) to 37 this week (week 3). "/>
          <p:cNvPicPr>
            <a:picLocks noChangeAspect="1"/>
          </p:cNvPicPr>
          <p:nvPr/>
        </p:nvPicPr>
        <p:blipFill>
          <a:blip r:embed="rId3"/>
          <a:stretch>
            <a:fillRect/>
          </a:stretch>
        </p:blipFill>
        <p:spPr>
          <a:xfrm>
            <a:off x="7327683" y="1463647"/>
            <a:ext cx="1152525" cy="2371725"/>
          </a:xfrm>
          <a:prstGeom prst="rect">
            <a:avLst/>
          </a:prstGeom>
        </p:spPr>
      </p:pic>
      <p:pic>
        <p:nvPicPr>
          <p:cNvPr id="4" name="Picture 3" descr="This map of the United States depicts ILI activity level indicators as determined by data reported to ILINet for week 3 of the current flu season (the week ending January 18., 2020). The number of jurisdictions experiencing high ILI activity increased from 34 last week (week 2) to 37 this week (week 3). ">
            <a:extLst>
              <a:ext uri="{FF2B5EF4-FFF2-40B4-BE49-F238E27FC236}">
                <a16:creationId xmlns:a16="http://schemas.microsoft.com/office/drawing/2014/main" id="{87729DB6-8E61-41BB-AA39-C4529594A9C5}"/>
              </a:ext>
            </a:extLst>
          </p:cNvPr>
          <p:cNvPicPr>
            <a:picLocks noChangeAspect="1"/>
          </p:cNvPicPr>
          <p:nvPr/>
        </p:nvPicPr>
        <p:blipFill>
          <a:blip r:embed="rId4"/>
          <a:stretch>
            <a:fillRect/>
          </a:stretch>
        </p:blipFill>
        <p:spPr>
          <a:xfrm>
            <a:off x="1557866" y="1063229"/>
            <a:ext cx="5325533" cy="3990636"/>
          </a:xfrm>
          <a:prstGeom prst="rect">
            <a:avLst/>
          </a:prstGeom>
        </p:spPr>
      </p:pic>
    </p:spTree>
    <p:extLst>
      <p:ext uri="{BB962C8B-B14F-4D97-AF65-F5344CB8AC3E}">
        <p14:creationId xmlns:p14="http://schemas.microsoft.com/office/powerpoint/2010/main" val="39668706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85725"/>
            <a:ext cx="8229600" cy="1148954"/>
          </a:xfrm>
        </p:spPr>
        <p:txBody>
          <a:bodyPr/>
          <a:lstStyle/>
          <a:p>
            <a:r>
              <a:rPr lang="en-US" dirty="0">
                <a:solidFill>
                  <a:srgbClr val="0B40A5"/>
                </a:solidFill>
              </a:rPr>
              <a:t>Laboratory Confirmed Influenza Associated Hospitalizations, Cumulative Rate per 100,000; </a:t>
            </a:r>
            <a:br>
              <a:rPr lang="en-US" dirty="0">
                <a:solidFill>
                  <a:srgbClr val="0B40A5"/>
                </a:solidFill>
              </a:rPr>
            </a:br>
            <a:r>
              <a:rPr lang="en-US" dirty="0">
                <a:solidFill>
                  <a:srgbClr val="0B40A5"/>
                </a:solidFill>
              </a:rPr>
              <a:t>2011-2012 to 2019-20 Seasons</a:t>
            </a:r>
          </a:p>
        </p:txBody>
      </p:sp>
      <p:sp>
        <p:nvSpPr>
          <p:cNvPr id="6" name="Oval 5" descr="An image of an oval. "/>
          <p:cNvSpPr/>
          <p:nvPr/>
        </p:nvSpPr>
        <p:spPr>
          <a:xfrm>
            <a:off x="4495800" y="3524250"/>
            <a:ext cx="152400" cy="152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yriad Web Pro"/>
              <a:ea typeface="+mn-ea"/>
              <a:cs typeface="+mn-cs"/>
            </a:endParaRPr>
          </a:p>
        </p:txBody>
      </p:sp>
      <p:pic>
        <p:nvPicPr>
          <p:cNvPr id="7" name="Picture 6" descr="This line graph depicts laboratory confirmed influenza associated hospitalizations, cumulative rate per 100,000; from flu seasons 2011-2012 to 2019-2020. The current flu season rate of hospitalization is similar to what as been seen in recent seasons and is not currently elevated as of week 3 (the week ending January 18, 2020). ">
            <a:extLst>
              <a:ext uri="{FF2B5EF4-FFF2-40B4-BE49-F238E27FC236}">
                <a16:creationId xmlns:a16="http://schemas.microsoft.com/office/drawing/2014/main" id="{35C291DF-4C28-43C2-A924-9B497310518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42900" y="1234679"/>
            <a:ext cx="5219382" cy="3553645"/>
          </a:xfrm>
          <a:prstGeom prst="rect">
            <a:avLst/>
          </a:prstGeom>
          <a:noFill/>
        </p:spPr>
      </p:pic>
      <p:graphicFrame>
        <p:nvGraphicFramePr>
          <p:cNvPr id="4" name="Table 3">
            <a:extLst>
              <a:ext uri="{FF2B5EF4-FFF2-40B4-BE49-F238E27FC236}">
                <a16:creationId xmlns:a16="http://schemas.microsoft.com/office/drawing/2014/main" id="{ACCB8E52-049C-40DC-A121-8689D6552359}"/>
              </a:ext>
            </a:extLst>
          </p:cNvPr>
          <p:cNvGraphicFramePr>
            <a:graphicFrameLocks noGrp="1"/>
          </p:cNvGraphicFramePr>
          <p:nvPr>
            <p:extLst/>
          </p:nvPr>
        </p:nvGraphicFramePr>
        <p:xfrm>
          <a:off x="5672667" y="2130056"/>
          <a:ext cx="3342270" cy="1508760"/>
        </p:xfrm>
        <a:graphic>
          <a:graphicData uri="http://schemas.openxmlformats.org/drawingml/2006/table">
            <a:tbl>
              <a:tblPr firstRow="1" firstCol="1" bandRow="1"/>
              <a:tblGrid>
                <a:gridCol w="901484">
                  <a:extLst>
                    <a:ext uri="{9D8B030D-6E8A-4147-A177-3AD203B41FA5}">
                      <a16:colId xmlns:a16="http://schemas.microsoft.com/office/drawing/2014/main" val="1028194394"/>
                    </a:ext>
                  </a:extLst>
                </a:gridCol>
                <a:gridCol w="2440786">
                  <a:extLst>
                    <a:ext uri="{9D8B030D-6E8A-4147-A177-3AD203B41FA5}">
                      <a16:colId xmlns:a16="http://schemas.microsoft.com/office/drawing/2014/main" val="3841486737"/>
                    </a:ext>
                  </a:extLst>
                </a:gridCol>
              </a:tblGrid>
              <a:tr h="287239">
                <a:tc>
                  <a:txBody>
                    <a:bodyPr/>
                    <a:lstStyle/>
                    <a:p>
                      <a:pPr marL="0" marR="0" algn="ctr"/>
                      <a:r>
                        <a:rPr lang="en-US" sz="1100" b="1" dirty="0">
                          <a:solidFill>
                            <a:srgbClr val="000000"/>
                          </a:solidFill>
                          <a:effectLst/>
                          <a:latin typeface="Times New Roman" panose="02020603050405020304" pitchFamily="18" charset="0"/>
                          <a:ea typeface="MS Mincho" panose="02020609040205080304" pitchFamily="49" charset="-128"/>
                        </a:rPr>
                        <a:t>Age Group</a:t>
                      </a:r>
                      <a:endParaRPr lang="en-US" sz="1000" dirty="0">
                        <a:solidFill>
                          <a:srgbClr val="000000"/>
                        </a:solidFill>
                        <a:effectLst/>
                        <a:latin typeface="Times New Roman" panose="02020603050405020304" pitchFamily="18"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b="1" dirty="0">
                          <a:solidFill>
                            <a:srgbClr val="000000"/>
                          </a:solidFill>
                          <a:effectLst/>
                          <a:latin typeface="Times New Roman" panose="02020603050405020304" pitchFamily="18" charset="0"/>
                          <a:ea typeface="MS Mincho" panose="02020609040205080304" pitchFamily="49" charset="-128"/>
                        </a:rPr>
                        <a:t>2019-2020 Season</a:t>
                      </a:r>
                      <a:endParaRPr lang="en-US" sz="1000" dirty="0">
                        <a:solidFill>
                          <a:srgbClr val="000000"/>
                        </a:solidFill>
                        <a:effectLst/>
                        <a:latin typeface="Times New Roman" panose="02020603050405020304" pitchFamily="18" charset="0"/>
                        <a:ea typeface="MS Mincho" panose="02020609040205080304" pitchFamily="49" charset="-128"/>
                      </a:endParaRPr>
                    </a:p>
                    <a:p>
                      <a:pPr marL="0" marR="0" algn="ctr">
                        <a:spcBef>
                          <a:spcPts val="0"/>
                        </a:spcBef>
                      </a:pPr>
                      <a:r>
                        <a:rPr lang="en-US" sz="1100" b="1" dirty="0">
                          <a:solidFill>
                            <a:srgbClr val="000000"/>
                          </a:solidFill>
                          <a:effectLst/>
                          <a:latin typeface="Times New Roman" panose="02020603050405020304" pitchFamily="18" charset="0"/>
                          <a:ea typeface="MS Mincho" panose="02020609040205080304" pitchFamily="49" charset="-128"/>
                        </a:rPr>
                        <a:t>Cumulative Rate per 100,000 Population</a:t>
                      </a:r>
                      <a:endParaRPr lang="en-US" sz="1000" dirty="0">
                        <a:solidFill>
                          <a:srgbClr val="000000"/>
                        </a:solidFill>
                        <a:effectLst/>
                        <a:latin typeface="Times New Roman" panose="02020603050405020304" pitchFamily="18"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5650860"/>
                  </a:ext>
                </a:extLst>
              </a:tr>
              <a:tr h="143619">
                <a:tc>
                  <a:txBody>
                    <a:bodyPr/>
                    <a:lstStyle/>
                    <a:p>
                      <a:pPr marL="0" marR="0" algn="ctr"/>
                      <a:r>
                        <a:rPr lang="en-US" sz="1100" dirty="0">
                          <a:solidFill>
                            <a:srgbClr val="000000"/>
                          </a:solidFill>
                          <a:effectLst/>
                          <a:latin typeface="Times New Roman" panose="02020603050405020304" pitchFamily="18" charset="0"/>
                          <a:ea typeface="MS Mincho" panose="02020609040205080304" pitchFamily="49" charset="-128"/>
                        </a:rPr>
                        <a:t>Overall</a:t>
                      </a:r>
                      <a:endParaRPr lang="en-US" sz="1000" dirty="0">
                        <a:solidFill>
                          <a:srgbClr val="000000"/>
                        </a:solidFill>
                        <a:effectLst/>
                        <a:latin typeface="Times New Roman" panose="02020603050405020304" pitchFamily="18" charset="0"/>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r>
                        <a:rPr lang="en-US" sz="1100" dirty="0">
                          <a:solidFill>
                            <a:srgbClr val="000000"/>
                          </a:solidFill>
                          <a:effectLst/>
                          <a:latin typeface="Times New Roman" panose="02020603050405020304" pitchFamily="18" charset="0"/>
                          <a:ea typeface="MS Mincho" panose="02020609040205080304" pitchFamily="49" charset="-128"/>
                        </a:rPr>
                        <a:t>24.1</a:t>
                      </a:r>
                      <a:endParaRPr lang="en-US" sz="1000" dirty="0">
                        <a:solidFill>
                          <a:srgbClr val="000000"/>
                        </a:solidFill>
                        <a:effectLst/>
                        <a:latin typeface="Times New Roman" panose="02020603050405020304" pitchFamily="18" charset="0"/>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2012880"/>
                  </a:ext>
                </a:extLst>
              </a:tr>
              <a:tr h="143619">
                <a:tc>
                  <a:txBody>
                    <a:bodyPr/>
                    <a:lstStyle/>
                    <a:p>
                      <a:pPr marL="0" marR="0" algn="ctr"/>
                      <a:r>
                        <a:rPr lang="en-US" sz="1100" dirty="0">
                          <a:solidFill>
                            <a:srgbClr val="000000"/>
                          </a:solidFill>
                          <a:effectLst/>
                          <a:latin typeface="Times New Roman" panose="02020603050405020304" pitchFamily="18" charset="0"/>
                          <a:ea typeface="MS Mincho" panose="02020609040205080304" pitchFamily="49" charset="-128"/>
                        </a:rPr>
                        <a:t>0-4 years</a:t>
                      </a:r>
                      <a:endParaRPr lang="en-US" sz="1000" dirty="0">
                        <a:solidFill>
                          <a:srgbClr val="000000"/>
                        </a:solidFill>
                        <a:effectLst/>
                        <a:latin typeface="Times New Roman" panose="02020603050405020304" pitchFamily="18" charset="0"/>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r>
                        <a:rPr lang="en-US" sz="1100" dirty="0">
                          <a:solidFill>
                            <a:srgbClr val="000000"/>
                          </a:solidFill>
                          <a:effectLst/>
                          <a:latin typeface="Times New Roman" panose="02020603050405020304" pitchFamily="18" charset="0"/>
                          <a:ea typeface="MS Mincho" panose="02020609040205080304" pitchFamily="49" charset="-128"/>
                        </a:rPr>
                        <a:t>40.6</a:t>
                      </a:r>
                      <a:endParaRPr lang="en-US" sz="1000" dirty="0">
                        <a:solidFill>
                          <a:srgbClr val="000000"/>
                        </a:solidFill>
                        <a:effectLst/>
                        <a:latin typeface="Times New Roman" panose="02020603050405020304" pitchFamily="18" charset="0"/>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6309319"/>
                  </a:ext>
                </a:extLst>
              </a:tr>
              <a:tr h="143619">
                <a:tc>
                  <a:txBody>
                    <a:bodyPr/>
                    <a:lstStyle/>
                    <a:p>
                      <a:pPr marL="0" marR="0" algn="ctr"/>
                      <a:r>
                        <a:rPr lang="en-US" sz="1100" dirty="0">
                          <a:solidFill>
                            <a:srgbClr val="000000"/>
                          </a:solidFill>
                          <a:effectLst/>
                          <a:latin typeface="Times New Roman" panose="02020603050405020304" pitchFamily="18" charset="0"/>
                          <a:ea typeface="MS Mincho" panose="02020609040205080304" pitchFamily="49" charset="-128"/>
                        </a:rPr>
                        <a:t>5-17 years</a:t>
                      </a:r>
                      <a:endParaRPr lang="en-US" sz="1000" dirty="0">
                        <a:solidFill>
                          <a:srgbClr val="000000"/>
                        </a:solidFill>
                        <a:effectLst/>
                        <a:latin typeface="Times New Roman" panose="02020603050405020304" pitchFamily="18" charset="0"/>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r>
                        <a:rPr lang="en-US" sz="1100" dirty="0">
                          <a:solidFill>
                            <a:srgbClr val="000000"/>
                          </a:solidFill>
                          <a:effectLst/>
                          <a:latin typeface="Times New Roman" panose="02020603050405020304" pitchFamily="18" charset="0"/>
                          <a:ea typeface="MS Mincho" panose="02020609040205080304" pitchFamily="49" charset="-128"/>
                        </a:rPr>
                        <a:t>10.8</a:t>
                      </a:r>
                      <a:endParaRPr lang="en-US" sz="1000" dirty="0">
                        <a:solidFill>
                          <a:srgbClr val="000000"/>
                        </a:solidFill>
                        <a:effectLst/>
                        <a:latin typeface="Times New Roman" panose="02020603050405020304" pitchFamily="18" charset="0"/>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91116965"/>
                  </a:ext>
                </a:extLst>
              </a:tr>
              <a:tr h="143619">
                <a:tc>
                  <a:txBody>
                    <a:bodyPr/>
                    <a:lstStyle/>
                    <a:p>
                      <a:pPr marL="0" marR="0" algn="ctr"/>
                      <a:r>
                        <a:rPr lang="en-US" sz="1100" dirty="0">
                          <a:solidFill>
                            <a:srgbClr val="000000"/>
                          </a:solidFill>
                          <a:effectLst/>
                          <a:latin typeface="Times New Roman" panose="02020603050405020304" pitchFamily="18" charset="0"/>
                          <a:ea typeface="MS Mincho" panose="02020609040205080304" pitchFamily="49" charset="-128"/>
                        </a:rPr>
                        <a:t>18-49 years</a:t>
                      </a:r>
                      <a:endParaRPr lang="en-US" sz="1000" dirty="0">
                        <a:solidFill>
                          <a:srgbClr val="000000"/>
                        </a:solidFill>
                        <a:effectLst/>
                        <a:latin typeface="Times New Roman" panose="02020603050405020304" pitchFamily="18" charset="0"/>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r>
                        <a:rPr lang="en-US" sz="1100" dirty="0">
                          <a:solidFill>
                            <a:srgbClr val="000000"/>
                          </a:solidFill>
                          <a:effectLst/>
                          <a:latin typeface="Times New Roman" panose="02020603050405020304" pitchFamily="18" charset="0"/>
                          <a:ea typeface="MS Mincho" panose="02020609040205080304" pitchFamily="49" charset="-128"/>
                        </a:rPr>
                        <a:t>13.9</a:t>
                      </a:r>
                      <a:endParaRPr lang="en-US" sz="1000" dirty="0">
                        <a:solidFill>
                          <a:srgbClr val="000000"/>
                        </a:solidFill>
                        <a:effectLst/>
                        <a:latin typeface="Times New Roman" panose="02020603050405020304" pitchFamily="18" charset="0"/>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3257428"/>
                  </a:ext>
                </a:extLst>
              </a:tr>
              <a:tr h="143619">
                <a:tc>
                  <a:txBody>
                    <a:bodyPr/>
                    <a:lstStyle/>
                    <a:p>
                      <a:pPr marL="0" marR="0" algn="ctr"/>
                      <a:r>
                        <a:rPr lang="en-US" sz="1100" dirty="0">
                          <a:solidFill>
                            <a:srgbClr val="000000"/>
                          </a:solidFill>
                          <a:effectLst/>
                          <a:latin typeface="Times New Roman" panose="02020603050405020304" pitchFamily="18" charset="0"/>
                          <a:ea typeface="MS Mincho" panose="02020609040205080304" pitchFamily="49" charset="-128"/>
                        </a:rPr>
                        <a:t>50-64 years</a:t>
                      </a:r>
                      <a:endParaRPr lang="en-US" sz="1000" dirty="0">
                        <a:solidFill>
                          <a:srgbClr val="000000"/>
                        </a:solidFill>
                        <a:effectLst/>
                        <a:latin typeface="Times New Roman" panose="02020603050405020304" pitchFamily="18" charset="0"/>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r>
                        <a:rPr lang="en-US" sz="1100" dirty="0">
                          <a:solidFill>
                            <a:srgbClr val="000000"/>
                          </a:solidFill>
                          <a:effectLst/>
                          <a:latin typeface="Times New Roman" panose="02020603050405020304" pitchFamily="18" charset="0"/>
                          <a:ea typeface="MS Mincho" panose="02020609040205080304" pitchFamily="49" charset="-128"/>
                        </a:rPr>
                        <a:t>28.9</a:t>
                      </a:r>
                      <a:endParaRPr lang="en-US" sz="1000" dirty="0">
                        <a:solidFill>
                          <a:srgbClr val="000000"/>
                        </a:solidFill>
                        <a:effectLst/>
                        <a:latin typeface="Times New Roman" panose="02020603050405020304" pitchFamily="18" charset="0"/>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4418271"/>
                  </a:ext>
                </a:extLst>
              </a:tr>
              <a:tr h="143619">
                <a:tc>
                  <a:txBody>
                    <a:bodyPr/>
                    <a:lstStyle/>
                    <a:p>
                      <a:pPr marL="0" marR="0" algn="ctr"/>
                      <a:r>
                        <a:rPr lang="en-US" sz="1100" dirty="0">
                          <a:solidFill>
                            <a:srgbClr val="000000"/>
                          </a:solidFill>
                          <a:effectLst/>
                          <a:latin typeface="Times New Roman" panose="02020603050405020304" pitchFamily="18" charset="0"/>
                          <a:ea typeface="MS Mincho" panose="02020609040205080304" pitchFamily="49" charset="-128"/>
                        </a:rPr>
                        <a:t>65+ years</a:t>
                      </a:r>
                      <a:endParaRPr lang="en-US" sz="1000" dirty="0">
                        <a:solidFill>
                          <a:srgbClr val="000000"/>
                        </a:solidFill>
                        <a:effectLst/>
                        <a:latin typeface="Times New Roman" panose="02020603050405020304" pitchFamily="18" charset="0"/>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r>
                        <a:rPr lang="en-US" sz="1100" dirty="0">
                          <a:solidFill>
                            <a:srgbClr val="000000"/>
                          </a:solidFill>
                          <a:effectLst/>
                          <a:latin typeface="Times New Roman" panose="02020603050405020304" pitchFamily="18" charset="0"/>
                          <a:ea typeface="MS Mincho" panose="02020609040205080304" pitchFamily="49" charset="-128"/>
                        </a:rPr>
                        <a:t>58.1</a:t>
                      </a:r>
                      <a:endParaRPr lang="en-US" sz="1000" dirty="0">
                        <a:solidFill>
                          <a:srgbClr val="000000"/>
                        </a:solidFill>
                        <a:effectLst/>
                        <a:latin typeface="Times New Roman" panose="02020603050405020304" pitchFamily="18" charset="0"/>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9562379"/>
                  </a:ext>
                </a:extLst>
              </a:tr>
            </a:tbl>
          </a:graphicData>
        </a:graphic>
      </p:graphicFrame>
    </p:spTree>
    <p:extLst>
      <p:ext uri="{BB962C8B-B14F-4D97-AF65-F5344CB8AC3E}">
        <p14:creationId xmlns:p14="http://schemas.microsoft.com/office/powerpoint/2010/main" val="1206249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519"/>
            <a:ext cx="8553630" cy="857250"/>
          </a:xfrm>
        </p:spPr>
        <p:txBody>
          <a:bodyPr/>
          <a:lstStyle/>
          <a:p>
            <a:r>
              <a:rPr lang="en-US" dirty="0">
                <a:solidFill>
                  <a:srgbClr val="0B40A5"/>
                </a:solidFill>
                <a:latin typeface="Calibri"/>
                <a:cs typeface="Calibri"/>
              </a:rPr>
              <a:t>Mortality Surveillance: 2019-2020 and Previous Seasons</a:t>
            </a:r>
          </a:p>
        </p:txBody>
      </p:sp>
      <p:sp>
        <p:nvSpPr>
          <p:cNvPr id="7" name="Content Placeholder 6"/>
          <p:cNvSpPr>
            <a:spLocks noGrp="1"/>
          </p:cNvSpPr>
          <p:nvPr>
            <p:ph idx="1"/>
          </p:nvPr>
        </p:nvSpPr>
        <p:spPr>
          <a:xfrm>
            <a:off x="457200" y="953965"/>
            <a:ext cx="3879669" cy="3143250"/>
          </a:xfrm>
        </p:spPr>
        <p:txBody>
          <a:bodyPr/>
          <a:lstStyle/>
          <a:p>
            <a:r>
              <a:rPr lang="en-US" sz="1800" dirty="0"/>
              <a:t>Pneumonia and Influenza Mortality, National Center for Health Statistics</a:t>
            </a:r>
          </a:p>
        </p:txBody>
      </p:sp>
      <p:sp>
        <p:nvSpPr>
          <p:cNvPr id="8" name="Content Placeholder 7"/>
          <p:cNvSpPr>
            <a:spLocks noGrp="1"/>
          </p:cNvSpPr>
          <p:nvPr>
            <p:ph idx="10"/>
          </p:nvPr>
        </p:nvSpPr>
        <p:spPr>
          <a:xfrm>
            <a:off x="4734015" y="953965"/>
            <a:ext cx="3879669" cy="3143250"/>
          </a:xfrm>
        </p:spPr>
        <p:txBody>
          <a:bodyPr/>
          <a:lstStyle/>
          <a:p>
            <a:r>
              <a:rPr lang="en-US" sz="1800" dirty="0"/>
              <a:t>Deaths in Children with Laboratory Confirmed Influenza, </a:t>
            </a:r>
            <a:r>
              <a:rPr lang="en-US" sz="1200" dirty="0"/>
              <a:t>as of 1/18/2020</a:t>
            </a:r>
          </a:p>
        </p:txBody>
      </p:sp>
      <p:pic>
        <p:nvPicPr>
          <p:cNvPr id="3" name="Picture 2" descr="This line chart depicts pneumonia and influenza mortality rates from the National Center for Health Statistics Mortality Surveillance System. The data are through the week ending January 11, 2020, as of January 23, 2020 and show that the pneumonia and influenza mortality rate is not elevated. ">
            <a:extLst>
              <a:ext uri="{FF2B5EF4-FFF2-40B4-BE49-F238E27FC236}">
                <a16:creationId xmlns:a16="http://schemas.microsoft.com/office/drawing/2014/main" id="{FE19A359-E2A6-48EF-8DAD-B5EC735706AA}"/>
              </a:ext>
            </a:extLst>
          </p:cNvPr>
          <p:cNvPicPr>
            <a:picLocks noChangeAspect="1"/>
          </p:cNvPicPr>
          <p:nvPr/>
        </p:nvPicPr>
        <p:blipFill>
          <a:blip r:embed="rId3"/>
          <a:stretch>
            <a:fillRect/>
          </a:stretch>
        </p:blipFill>
        <p:spPr>
          <a:xfrm>
            <a:off x="518701" y="1943708"/>
            <a:ext cx="3818168" cy="2901276"/>
          </a:xfrm>
          <a:prstGeom prst="rect">
            <a:avLst/>
          </a:prstGeom>
        </p:spPr>
      </p:pic>
      <p:pic>
        <p:nvPicPr>
          <p:cNvPr id="5" name="Picture 4" descr="These bar charts depict influenza-associated pediatric deaths by week of death for flu seasons 2016-17 to 2019-20. During week 3 (the week ending January 18, 2020) 16 additional flu-related pediatric deaths were reported to CDC, 15 of which occurred during the current flu season bringing the total for this season to 54. One reported death occurred during the 2017-18 flu season, bringing that season's total to 188. ">
            <a:extLst>
              <a:ext uri="{FF2B5EF4-FFF2-40B4-BE49-F238E27FC236}">
                <a16:creationId xmlns:a16="http://schemas.microsoft.com/office/drawing/2014/main" id="{3556A53E-8591-4B8A-ADA2-58117D8B1558}"/>
              </a:ext>
            </a:extLst>
          </p:cNvPr>
          <p:cNvPicPr>
            <a:picLocks noChangeAspect="1"/>
          </p:cNvPicPr>
          <p:nvPr/>
        </p:nvPicPr>
        <p:blipFill>
          <a:blip r:embed="rId4"/>
          <a:stretch>
            <a:fillRect/>
          </a:stretch>
        </p:blipFill>
        <p:spPr>
          <a:xfrm>
            <a:off x="4764280" y="1853661"/>
            <a:ext cx="4246550" cy="3198320"/>
          </a:xfrm>
          <a:prstGeom prst="rect">
            <a:avLst/>
          </a:prstGeom>
        </p:spPr>
      </p:pic>
      <p:sp>
        <p:nvSpPr>
          <p:cNvPr id="6" name="TextBox 5" descr="This line chart depicts pneumonia and influenza mortality rates from the National Center for Health Statistics Mortality Surveillance System. The data are through the week ending January 11, 2020, as of January 23, 2020 and show that the pneumonia and influenza mortality rate is not elevated. ">
            <a:extLst>
              <a:ext uri="{FF2B5EF4-FFF2-40B4-BE49-F238E27FC236}">
                <a16:creationId xmlns:a16="http://schemas.microsoft.com/office/drawing/2014/main" id="{6D59B1BE-18EC-4D56-9E60-EF3ACD5DD6B3}"/>
              </a:ext>
            </a:extLst>
          </p:cNvPr>
          <p:cNvSpPr txBox="1"/>
          <p:nvPr/>
        </p:nvSpPr>
        <p:spPr>
          <a:xfrm>
            <a:off x="4024923" y="3384062"/>
            <a:ext cx="226646" cy="1039446"/>
          </a:xfrm>
          <a:prstGeom prst="rect">
            <a:avLst/>
          </a:prstGeom>
          <a:noFill/>
          <a:ln w="31750">
            <a:solidFill>
              <a:srgbClr val="0000FF"/>
            </a:solidFill>
          </a:ln>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8488663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his map of the United States depicts weekly influenza activity estimates reported by state and territorial epidemiologists for the week ending January 18, 2020 (week 3). Note that this map indicates the geographic spread of flu and does not measure the severity of influenza activity.  During week 3, the number of jurisdictions reporting regional or widespread influenza activity remained at 50. ">
            <a:extLst>
              <a:ext uri="{FF2B5EF4-FFF2-40B4-BE49-F238E27FC236}">
                <a16:creationId xmlns:a16="http://schemas.microsoft.com/office/drawing/2014/main" id="{F3A33D0A-A2DD-420F-AD50-F8B110EF6DE8}"/>
              </a:ext>
            </a:extLst>
          </p:cNvPr>
          <p:cNvPicPr>
            <a:picLocks noChangeAspect="1"/>
          </p:cNvPicPr>
          <p:nvPr/>
        </p:nvPicPr>
        <p:blipFill>
          <a:blip r:embed="rId3"/>
          <a:stretch>
            <a:fillRect/>
          </a:stretch>
        </p:blipFill>
        <p:spPr>
          <a:xfrm>
            <a:off x="1661491" y="604787"/>
            <a:ext cx="5821017" cy="4365762"/>
          </a:xfrm>
          <a:prstGeom prst="rect">
            <a:avLst/>
          </a:prstGeom>
        </p:spPr>
      </p:pic>
      <p:sp>
        <p:nvSpPr>
          <p:cNvPr id="6" name="Title 5">
            <a:extLst>
              <a:ext uri="{FF2B5EF4-FFF2-40B4-BE49-F238E27FC236}">
                <a16:creationId xmlns:a16="http://schemas.microsoft.com/office/drawing/2014/main" id="{C02661FB-AC8D-403B-BBDE-30CF6AC99B93}"/>
              </a:ext>
              <a:ext uri="{C183D7F6-B498-43B3-948B-1728B52AA6E4}">
                <adec:decorative xmlns:adec="http://schemas.microsoft.com/office/drawing/2017/decorative" val="1"/>
              </a:ext>
            </a:extLst>
          </p:cNvPr>
          <p:cNvSpPr>
            <a:spLocks noGrp="1"/>
          </p:cNvSpPr>
          <p:nvPr>
            <p:ph type="title"/>
          </p:nvPr>
        </p:nvSpPr>
        <p:spPr>
          <a:xfrm>
            <a:off x="208721" y="-112073"/>
            <a:ext cx="9144000" cy="857250"/>
          </a:xfrm>
        </p:spPr>
        <p:txBody>
          <a:bodyPr/>
          <a:lstStyle/>
          <a:p>
            <a:r>
              <a:rPr lang="en-US" dirty="0">
                <a:solidFill>
                  <a:srgbClr val="0B40A5"/>
                </a:solidFill>
              </a:rPr>
              <a:t>Weekly Influenza Activity Estimates</a:t>
            </a:r>
          </a:p>
        </p:txBody>
      </p:sp>
    </p:spTree>
    <p:extLst>
      <p:ext uri="{BB962C8B-B14F-4D97-AF65-F5344CB8AC3E}">
        <p14:creationId xmlns:p14="http://schemas.microsoft.com/office/powerpoint/2010/main" val="10072491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442913" y="15747"/>
            <a:ext cx="8229600" cy="857250"/>
          </a:xfrm>
        </p:spPr>
        <p:txBody>
          <a:bodyPr/>
          <a:lstStyle/>
          <a:p>
            <a:r>
              <a:rPr lang="en-US" dirty="0">
                <a:solidFill>
                  <a:srgbClr val="0B40A5"/>
                </a:solidFill>
              </a:rPr>
              <a:t>Burden of Influenza in the United States</a:t>
            </a:r>
          </a:p>
        </p:txBody>
      </p:sp>
      <p:graphicFrame>
        <p:nvGraphicFramePr>
          <p:cNvPr id="7" name="Diagram 6" descr="This triangular chart depicts the burden of influenza in the United States. From the 2010-2011 season to the 2017-2018 season, there were an estimated 12,000- 61,000 deaths from flu, 140,000 to 810,000 hospitalizations from flu, and 9.3-45 million flu illnesses. "/>
          <p:cNvGraphicFramePr/>
          <p:nvPr>
            <p:extLst/>
          </p:nvPr>
        </p:nvGraphicFramePr>
        <p:xfrm>
          <a:off x="219075" y="1524000"/>
          <a:ext cx="4724400" cy="34147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Box 12"/>
          <p:cNvSpPr txBox="1"/>
          <p:nvPr/>
        </p:nvSpPr>
        <p:spPr>
          <a:xfrm>
            <a:off x="776286" y="2227181"/>
            <a:ext cx="3609975"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Myriad Web Pro" panose="020B0503030403020204" pitchFamily="34" charset="0"/>
                <a:ea typeface="+mn-ea"/>
                <a:cs typeface="+mn-cs"/>
              </a:rPr>
              <a:t>Hospitalizations: 140,000 – 810,000</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p:txBody>
      </p:sp>
      <p:sp>
        <p:nvSpPr>
          <p:cNvPr id="14" name="TextBox 13"/>
          <p:cNvSpPr txBox="1"/>
          <p:nvPr/>
        </p:nvSpPr>
        <p:spPr>
          <a:xfrm>
            <a:off x="1304924" y="1639163"/>
            <a:ext cx="2552700"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Myriad Web Pro" panose="020B0503030403020204" pitchFamily="34" charset="0"/>
                <a:ea typeface="+mn-ea"/>
                <a:cs typeface="+mn-cs"/>
              </a:rPr>
              <a:t>Deaths: 12,000 – 61,000</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p:txBody>
      </p:sp>
      <p:sp>
        <p:nvSpPr>
          <p:cNvPr id="15" name="TextBox 14"/>
          <p:cNvSpPr txBox="1"/>
          <p:nvPr/>
        </p:nvSpPr>
        <p:spPr>
          <a:xfrm>
            <a:off x="553640" y="967665"/>
            <a:ext cx="4055269"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sng" strike="noStrike" kern="1200" cap="none" spc="0" normalizeH="0" baseline="0" noProof="0" dirty="0">
                <a:ln>
                  <a:noFill/>
                </a:ln>
                <a:solidFill>
                  <a:prstClr val="black"/>
                </a:solidFill>
                <a:effectLst/>
                <a:uLnTx/>
                <a:uFillTx/>
                <a:latin typeface="Calibri" panose="020F0502020204030204" pitchFamily="34" charset="0"/>
                <a:ea typeface="+mn-ea"/>
                <a:cs typeface="+mn-cs"/>
              </a:rPr>
              <a:t>2010-11 through 2017-18</a:t>
            </a:r>
          </a:p>
        </p:txBody>
      </p:sp>
      <p:sp>
        <p:nvSpPr>
          <p:cNvPr id="16" name="TextBox 15"/>
          <p:cNvSpPr txBox="1"/>
          <p:nvPr/>
        </p:nvSpPr>
        <p:spPr>
          <a:xfrm>
            <a:off x="5744346" y="967665"/>
            <a:ext cx="3265536"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sng" strike="noStrike" kern="1200" cap="none" spc="0" normalizeH="0" baseline="0" noProof="0" dirty="0">
                <a:ln>
                  <a:noFill/>
                </a:ln>
                <a:solidFill>
                  <a:prstClr val="black"/>
                </a:solidFill>
                <a:effectLst/>
                <a:uLnTx/>
                <a:uFillTx/>
                <a:latin typeface="Calibri" panose="020F0502020204030204" pitchFamily="34" charset="0"/>
                <a:ea typeface="+mn-ea"/>
                <a:cs typeface="+mn-cs"/>
              </a:rPr>
              <a:t>2019-20 as Jan.18, 2020</a:t>
            </a:r>
          </a:p>
        </p:txBody>
      </p:sp>
      <p:sp>
        <p:nvSpPr>
          <p:cNvPr id="17" name="TextBox 16"/>
          <p:cNvSpPr txBox="1"/>
          <p:nvPr/>
        </p:nvSpPr>
        <p:spPr>
          <a:xfrm>
            <a:off x="6224422" y="1639163"/>
            <a:ext cx="2550055" cy="400110"/>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Myriad Web Pro" panose="020B0503030403020204" pitchFamily="34" charset="0"/>
                <a:ea typeface="+mn-ea"/>
                <a:cs typeface="+mn-cs"/>
              </a:rPr>
              <a:t>8,200 – 20,000 deaths</a:t>
            </a:r>
          </a:p>
        </p:txBody>
      </p:sp>
      <p:sp>
        <p:nvSpPr>
          <p:cNvPr id="18" name="TextBox 17"/>
          <p:cNvSpPr txBox="1"/>
          <p:nvPr/>
        </p:nvSpPr>
        <p:spPr>
          <a:xfrm>
            <a:off x="5977234" y="2227181"/>
            <a:ext cx="3044430" cy="707886"/>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Myriad Web Pro" panose="020B0503030403020204" pitchFamily="34" charset="0"/>
                <a:ea typeface="+mn-ea"/>
                <a:cs typeface="+mn-cs"/>
              </a:rPr>
              <a:t>140,000 – 250,000 hospitalizations</a:t>
            </a:r>
          </a:p>
        </p:txBody>
      </p:sp>
      <p:sp>
        <p:nvSpPr>
          <p:cNvPr id="19" name="TextBox 18"/>
          <p:cNvSpPr txBox="1"/>
          <p:nvPr/>
        </p:nvSpPr>
        <p:spPr>
          <a:xfrm>
            <a:off x="6087332" y="3699628"/>
            <a:ext cx="2824234" cy="400110"/>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Myriad Web Pro" panose="020B0503030403020204" pitchFamily="34" charset="0"/>
                <a:ea typeface="+mn-ea"/>
                <a:cs typeface="+mn-cs"/>
              </a:rPr>
              <a:t>15 – 21 million illnesses</a:t>
            </a:r>
          </a:p>
        </p:txBody>
      </p:sp>
      <p:cxnSp>
        <p:nvCxnSpPr>
          <p:cNvPr id="21" name="Straight Arrow Connector 20" descr="An arrow pointing to the right. "/>
          <p:cNvCxnSpPr/>
          <p:nvPr/>
        </p:nvCxnSpPr>
        <p:spPr>
          <a:xfrm>
            <a:off x="4557713" y="1839218"/>
            <a:ext cx="1490662" cy="0"/>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descr="An arrow pointing to the right. "/>
          <p:cNvCxnSpPr/>
          <p:nvPr/>
        </p:nvCxnSpPr>
        <p:spPr>
          <a:xfrm>
            <a:off x="4557713" y="2427236"/>
            <a:ext cx="1490662" cy="0"/>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descr="An arrow pointing to the right. "/>
          <p:cNvCxnSpPr/>
          <p:nvPr/>
        </p:nvCxnSpPr>
        <p:spPr>
          <a:xfrm>
            <a:off x="4608909" y="3899683"/>
            <a:ext cx="1490662" cy="0"/>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17267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2154"/>
            <a:ext cx="8229600" cy="857250"/>
          </a:xfrm>
        </p:spPr>
        <p:txBody>
          <a:bodyPr/>
          <a:lstStyle/>
          <a:p>
            <a:r>
              <a:rPr lang="en-US" dirty="0">
                <a:solidFill>
                  <a:srgbClr val="0B40A5"/>
                </a:solidFill>
                <a:latin typeface="Calibri"/>
                <a:cs typeface="Calibri"/>
              </a:rPr>
              <a:t>Summary:  2019-2020 Influenza Season Activity*</a:t>
            </a:r>
            <a:endParaRPr lang="en-US" dirty="0">
              <a:solidFill>
                <a:srgbClr val="0B40A5"/>
              </a:solidFill>
            </a:endParaRPr>
          </a:p>
        </p:txBody>
      </p:sp>
      <p:sp>
        <p:nvSpPr>
          <p:cNvPr id="3" name="Text Placeholder 2"/>
          <p:cNvSpPr>
            <a:spLocks noGrp="1"/>
          </p:cNvSpPr>
          <p:nvPr>
            <p:ph type="body" sz="quarter" idx="10"/>
          </p:nvPr>
        </p:nvSpPr>
        <p:spPr>
          <a:xfrm>
            <a:off x="457200" y="1006079"/>
            <a:ext cx="8229600" cy="3708796"/>
          </a:xfrm>
        </p:spPr>
        <p:txBody>
          <a:bodyPr/>
          <a:lstStyle/>
          <a:p>
            <a:r>
              <a:rPr lang="en-US" dirty="0">
                <a:latin typeface="Calibri"/>
                <a:cs typeface="Calibri"/>
              </a:rPr>
              <a:t>Indicators that track influenza activity are high.</a:t>
            </a:r>
            <a:endParaRPr lang="en-US" dirty="0">
              <a:cs typeface="Calibri"/>
            </a:endParaRPr>
          </a:p>
          <a:p>
            <a:pPr lvl="1"/>
            <a:r>
              <a:rPr lang="en-US" sz="1800" dirty="0">
                <a:latin typeface="Calibri"/>
                <a:cs typeface="Calibri"/>
              </a:rPr>
              <a:t>Estimate is at least 15 million illnesses so far.</a:t>
            </a:r>
          </a:p>
          <a:p>
            <a:r>
              <a:rPr lang="en-US" dirty="0">
                <a:latin typeface="Calibri"/>
                <a:cs typeface="Calibri"/>
              </a:rPr>
              <a:t>Indicators that track severity (hospitalizations &amp; deaths) are not high at this point.  </a:t>
            </a:r>
            <a:endParaRPr lang="en-US" dirty="0">
              <a:cs typeface="Calibri" panose="020F0502020204030204" pitchFamily="34" charset="0"/>
            </a:endParaRPr>
          </a:p>
          <a:p>
            <a:pPr lvl="1"/>
            <a:r>
              <a:rPr lang="en-US" sz="1800" dirty="0">
                <a:latin typeface="Calibri"/>
                <a:cs typeface="Calibri"/>
              </a:rPr>
              <a:t>Even so, estimates are at least 140,000 hospitalizations and 8,200 deaths so far.</a:t>
            </a:r>
            <a:endParaRPr lang="en-US" dirty="0">
              <a:cs typeface="Calibri"/>
            </a:endParaRPr>
          </a:p>
          <a:p>
            <a:r>
              <a:rPr lang="en-US" dirty="0">
                <a:latin typeface="Calibri"/>
                <a:cs typeface="Calibri"/>
              </a:rPr>
              <a:t>Influenza activity is expected to remain elevated for many more weeks.</a:t>
            </a:r>
          </a:p>
          <a:p>
            <a:r>
              <a:rPr lang="en-US" dirty="0">
                <a:latin typeface="Calibri"/>
                <a:cs typeface="Calibri"/>
              </a:rPr>
              <a:t>Nationally, B/Victoria viruses are predominant this season but during recent weeks approximately equal numbers of A/H1N1pdm09 viruses have been reported.</a:t>
            </a:r>
          </a:p>
          <a:p>
            <a:pPr lvl="1"/>
            <a:r>
              <a:rPr lang="en-US" sz="1800" dirty="0">
                <a:latin typeface="Calibri"/>
                <a:cs typeface="Calibri"/>
              </a:rPr>
              <a:t>Predominant virus varies by region and age group.  </a:t>
            </a:r>
          </a:p>
          <a:p>
            <a:pPr marL="457200" lvl="1" indent="0">
              <a:buNone/>
            </a:pPr>
            <a:endParaRPr lang="en-US" dirty="0">
              <a:highlight>
                <a:srgbClr val="FFFF00"/>
              </a:highlight>
            </a:endParaRPr>
          </a:p>
        </p:txBody>
      </p:sp>
      <p:sp>
        <p:nvSpPr>
          <p:cNvPr id="4" name="TextBox 3">
            <a:extLst>
              <a:ext uri="{FF2B5EF4-FFF2-40B4-BE49-F238E27FC236}">
                <a16:creationId xmlns:a16="http://schemas.microsoft.com/office/drawing/2014/main" id="{1E577187-CD7D-4CDA-BCD2-4E69FA7A3A79}"/>
              </a:ext>
            </a:extLst>
          </p:cNvPr>
          <p:cNvSpPr txBox="1"/>
          <p:nvPr/>
        </p:nvSpPr>
        <p:spPr>
          <a:xfrm>
            <a:off x="523373" y="4824664"/>
            <a:ext cx="27432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white">
                    <a:lumMod val="50000"/>
                  </a:prstClr>
                </a:solidFill>
                <a:effectLst/>
                <a:uLnTx/>
                <a:uFillTx/>
                <a:latin typeface="Calibri"/>
                <a:ea typeface="+mn-ea"/>
                <a:cs typeface="Calibri"/>
              </a:rPr>
              <a:t>* As of 1/18/2020</a:t>
            </a:r>
          </a:p>
        </p:txBody>
      </p:sp>
    </p:spTree>
    <p:extLst>
      <p:ext uri="{BB962C8B-B14F-4D97-AF65-F5344CB8AC3E}">
        <p14:creationId xmlns:p14="http://schemas.microsoft.com/office/powerpoint/2010/main" val="16751182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403412" y="0"/>
            <a:ext cx="8229600" cy="857250"/>
          </a:xfrm>
        </p:spPr>
        <p:txBody>
          <a:bodyPr/>
          <a:lstStyle/>
          <a:p>
            <a:r>
              <a:rPr lang="en-US" dirty="0">
                <a:solidFill>
                  <a:srgbClr val="000000"/>
                </a:solidFill>
              </a:rPr>
              <a:t>Continuing Education</a:t>
            </a:r>
          </a:p>
        </p:txBody>
      </p:sp>
      <p:sp>
        <p:nvSpPr>
          <p:cNvPr id="3" name="Content Placeholder 2"/>
          <p:cNvSpPr>
            <a:spLocks noGrp="1"/>
          </p:cNvSpPr>
          <p:nvPr>
            <p:ph type="body" sz="quarter" idx="10"/>
          </p:nvPr>
        </p:nvSpPr>
        <p:spPr>
          <a:xfrm>
            <a:off x="437989" y="857250"/>
            <a:ext cx="8460122" cy="4168108"/>
          </a:xfrm>
        </p:spPr>
        <p:txBody>
          <a:bodyPr/>
          <a:lstStyle/>
          <a:p>
            <a:pPr marL="0" indent="0" defTabSz="384917" fontAlgn="auto">
              <a:buNone/>
              <a:defRPr/>
            </a:pPr>
            <a:r>
              <a:rPr lang="en-US" sz="1700" dirty="0">
                <a:solidFill>
                  <a:srgbClr val="000000"/>
                </a:solidFill>
                <a:latin typeface="Myriad Web Pro" pitchFamily="34" charset="0"/>
                <a:ea typeface="ＭＳ Ｐゴシック" pitchFamily="34" charset="-128"/>
              </a:rPr>
              <a:t>All continuing education for COCA Calls are issued online through the CDC Training &amp; Continuing Education Online system at </a:t>
            </a:r>
            <a:r>
              <a:rPr lang="en-US" sz="1700" dirty="0">
                <a:solidFill>
                  <a:srgbClr val="0000FF"/>
                </a:solidFill>
                <a:latin typeface="Myriad Web Pro" pitchFamily="34" charset="0"/>
                <a:ea typeface="ＭＳ Ｐゴシック" pitchFamily="34" charset="-128"/>
                <a:hlinkClick r:id="rId3">
                  <a:extLst>
                    <a:ext uri="{A12FA001-AC4F-418D-AE19-62706E023703}">
                      <ahyp:hlinkClr xmlns:ahyp="http://schemas.microsoft.com/office/drawing/2018/hyperlinkcolor" val="tx"/>
                    </a:ext>
                  </a:extLst>
                </a:hlinkClick>
              </a:rPr>
              <a:t>https://tceols.cdc.gov/</a:t>
            </a:r>
            <a:endParaRPr lang="en-US" sz="1700" dirty="0">
              <a:solidFill>
                <a:srgbClr val="0000FF"/>
              </a:solidFill>
              <a:latin typeface="Myriad Web Pro" pitchFamily="34" charset="0"/>
              <a:ea typeface="ＭＳ Ｐゴシック" pitchFamily="34" charset="-128"/>
            </a:endParaRPr>
          </a:p>
          <a:p>
            <a:pPr marL="0" indent="0" defTabSz="384917" fontAlgn="auto">
              <a:buNone/>
              <a:defRPr/>
            </a:pPr>
            <a:endParaRPr lang="en-US" sz="1700" dirty="0">
              <a:solidFill>
                <a:srgbClr val="000000"/>
              </a:solidFill>
              <a:latin typeface="Myriad Web Pro" pitchFamily="34" charset="0"/>
              <a:ea typeface="ＭＳ Ｐゴシック" pitchFamily="34" charset="-128"/>
            </a:endParaRPr>
          </a:p>
          <a:p>
            <a:pPr marL="0" indent="0" defTabSz="384917" fontAlgn="auto">
              <a:buNone/>
              <a:defRPr/>
            </a:pPr>
            <a:r>
              <a:rPr lang="en-US" sz="1700" dirty="0">
                <a:solidFill>
                  <a:srgbClr val="000000"/>
                </a:solidFill>
                <a:latin typeface="Myriad Web Pro" pitchFamily="34" charset="0"/>
                <a:ea typeface="ＭＳ Ｐゴシック" pitchFamily="34" charset="-128"/>
              </a:rPr>
              <a:t>Those who participated in today’s COCA Call and who wish to receive continuing education should complete the online evaluation by </a:t>
            </a:r>
            <a:r>
              <a:rPr lang="en-US" sz="1700" b="1" dirty="0">
                <a:solidFill>
                  <a:srgbClr val="000000"/>
                </a:solidFill>
                <a:latin typeface="Myriad Web Pro" pitchFamily="34" charset="0"/>
                <a:ea typeface="ＭＳ Ｐゴシック" pitchFamily="34" charset="-128"/>
              </a:rPr>
              <a:t>March 2, 2020,</a:t>
            </a:r>
            <a:r>
              <a:rPr lang="en-US" sz="1700" dirty="0">
                <a:solidFill>
                  <a:srgbClr val="000000"/>
                </a:solidFill>
                <a:latin typeface="Myriad Web Pro" pitchFamily="34" charset="0"/>
                <a:ea typeface="ＭＳ Ｐゴシック" pitchFamily="34" charset="-128"/>
              </a:rPr>
              <a:t> with the course code </a:t>
            </a:r>
            <a:r>
              <a:rPr lang="en-US" sz="1700" b="1" dirty="0">
                <a:solidFill>
                  <a:srgbClr val="000000"/>
                </a:solidFill>
                <a:latin typeface="Myriad Web Pro" pitchFamily="34" charset="0"/>
                <a:ea typeface="ＭＳ Ｐゴシック" pitchFamily="34" charset="-128"/>
              </a:rPr>
              <a:t>WC2922</a:t>
            </a:r>
            <a:r>
              <a:rPr lang="en-US" sz="1700" dirty="0">
                <a:solidFill>
                  <a:srgbClr val="000000"/>
                </a:solidFill>
                <a:latin typeface="Myriad Web Pro" pitchFamily="34" charset="0"/>
                <a:ea typeface="ＭＳ Ｐゴシック" pitchFamily="34" charset="-128"/>
              </a:rPr>
              <a:t>.  The access code is </a:t>
            </a:r>
            <a:r>
              <a:rPr lang="en-US" sz="1700" b="1" dirty="0">
                <a:solidFill>
                  <a:srgbClr val="000000"/>
                </a:solidFill>
                <a:latin typeface="Myriad Web Pro" pitchFamily="34" charset="0"/>
                <a:ea typeface="ＭＳ Ｐゴシック" pitchFamily="34" charset="-128"/>
              </a:rPr>
              <a:t>COCA012820. </a:t>
            </a:r>
            <a:r>
              <a:rPr lang="en-US" sz="1700" dirty="0">
                <a:solidFill>
                  <a:srgbClr val="000000"/>
                </a:solidFill>
                <a:latin typeface="Myriad Web Pro" pitchFamily="34" charset="0"/>
                <a:ea typeface="ＭＳ Ｐゴシック" pitchFamily="34" charset="-128"/>
              </a:rPr>
              <a:t>Those who will participate in the on demand activity and wish to receive continuing education should complete the online evaluation between </a:t>
            </a:r>
            <a:r>
              <a:rPr lang="en-US" sz="1700" b="1" dirty="0">
                <a:solidFill>
                  <a:srgbClr val="000000"/>
                </a:solidFill>
                <a:latin typeface="Myriad Web Pro" pitchFamily="34" charset="0"/>
                <a:ea typeface="ＭＳ Ｐゴシック" pitchFamily="34" charset="-128"/>
              </a:rPr>
              <a:t>March 2, 2020, </a:t>
            </a:r>
            <a:r>
              <a:rPr lang="en-US" sz="1700" dirty="0">
                <a:solidFill>
                  <a:srgbClr val="000000"/>
                </a:solidFill>
                <a:latin typeface="Myriad Web Pro" pitchFamily="34" charset="0"/>
                <a:ea typeface="ＭＳ Ｐゴシック" pitchFamily="34" charset="-128"/>
              </a:rPr>
              <a:t>and </a:t>
            </a:r>
            <a:r>
              <a:rPr lang="en-US" sz="1700" b="1" dirty="0">
                <a:solidFill>
                  <a:srgbClr val="000000"/>
                </a:solidFill>
                <a:latin typeface="Myriad Web Pro" pitchFamily="34" charset="0"/>
                <a:ea typeface="ＭＳ Ｐゴシック" pitchFamily="34" charset="-128"/>
              </a:rPr>
              <a:t>March 3, 2022, </a:t>
            </a:r>
            <a:r>
              <a:rPr lang="en-US" sz="1700" dirty="0">
                <a:solidFill>
                  <a:srgbClr val="000000"/>
                </a:solidFill>
                <a:latin typeface="Myriad Web Pro" pitchFamily="34" charset="0"/>
                <a:ea typeface="ＭＳ Ｐゴシック" pitchFamily="34" charset="-128"/>
              </a:rPr>
              <a:t>and use course code </a:t>
            </a:r>
            <a:r>
              <a:rPr lang="en-US" sz="1700" b="1" dirty="0">
                <a:solidFill>
                  <a:srgbClr val="000000"/>
                </a:solidFill>
                <a:latin typeface="Myriad Web Pro" pitchFamily="34" charset="0"/>
                <a:ea typeface="ＭＳ Ｐゴシック" pitchFamily="34" charset="-128"/>
              </a:rPr>
              <a:t>WD2922</a:t>
            </a:r>
            <a:r>
              <a:rPr lang="en-US" sz="1700" dirty="0">
                <a:solidFill>
                  <a:srgbClr val="000000"/>
                </a:solidFill>
                <a:latin typeface="Myriad Web Pro" pitchFamily="34" charset="0"/>
                <a:ea typeface="ＭＳ Ｐゴシック" pitchFamily="34" charset="-128"/>
              </a:rPr>
              <a:t>. The access code is </a:t>
            </a:r>
            <a:r>
              <a:rPr lang="en-US" sz="1700" b="1" dirty="0">
                <a:solidFill>
                  <a:srgbClr val="000000"/>
                </a:solidFill>
                <a:latin typeface="Myriad Web Pro" pitchFamily="34" charset="0"/>
                <a:ea typeface="ＭＳ Ｐゴシック" pitchFamily="34" charset="-128"/>
              </a:rPr>
              <a:t>COCA012820.</a:t>
            </a:r>
          </a:p>
          <a:p>
            <a:pPr marL="0" indent="0" defTabSz="384917" fontAlgn="auto">
              <a:buNone/>
              <a:defRPr/>
            </a:pPr>
            <a:endParaRPr lang="en-US" sz="1700" dirty="0">
              <a:solidFill>
                <a:srgbClr val="000000"/>
              </a:solidFill>
              <a:latin typeface="Myriad Web Pro" pitchFamily="34" charset="0"/>
              <a:ea typeface="ＭＳ Ｐゴシック" pitchFamily="34" charset="-128"/>
            </a:endParaRPr>
          </a:p>
          <a:p>
            <a:pPr marL="0" indent="0" defTabSz="384917" fontAlgn="auto">
              <a:buNone/>
              <a:defRPr/>
            </a:pPr>
            <a:r>
              <a:rPr lang="en-US" sz="1700" dirty="0">
                <a:solidFill>
                  <a:srgbClr val="000000"/>
                </a:solidFill>
                <a:latin typeface="Myriad Web Pro" pitchFamily="34" charset="0"/>
                <a:ea typeface="ＭＳ Ｐゴシック" pitchFamily="34" charset="-128"/>
              </a:rPr>
              <a:t>Continuing education certificates can be printed immediately upon completion of your online evaluation. A cumulative transcript of all CDC/ATSDR CE</a:t>
            </a:r>
            <a:r>
              <a:rPr lang="en-US" altLang="ja-JP" sz="1700" dirty="0">
                <a:solidFill>
                  <a:srgbClr val="000000"/>
                </a:solidFill>
                <a:latin typeface="Myriad Web Pro" pitchFamily="34" charset="0"/>
                <a:ea typeface="ＭＳ Ｐゴシック" pitchFamily="34" charset="-128"/>
              </a:rPr>
              <a:t>s obtained through the CDC Training &amp; Continuing Education Online System will be maintained for each user. </a:t>
            </a:r>
          </a:p>
        </p:txBody>
      </p:sp>
    </p:spTree>
    <p:extLst>
      <p:ext uri="{BB962C8B-B14F-4D97-AF65-F5344CB8AC3E}">
        <p14:creationId xmlns:p14="http://schemas.microsoft.com/office/powerpoint/2010/main" val="2471956640"/>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p:txBody>
          <a:bodyPr/>
          <a:lstStyle/>
          <a:p>
            <a:endParaRPr lang="en-US" dirty="0"/>
          </a:p>
        </p:txBody>
      </p:sp>
      <p:pic>
        <p:nvPicPr>
          <p:cNvPr id="4" name="Picture 3" descr="An image of an influenza virus. ">
            <a:extLst>
              <a:ext uri="{FF2B5EF4-FFF2-40B4-BE49-F238E27FC236}">
                <a16:creationId xmlns:a16="http://schemas.microsoft.com/office/drawing/2014/main" id="{5A699CDF-3762-4262-B2A1-4AB4AAE9D5C9}"/>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47107"/>
          <a:stretch/>
        </p:blipFill>
        <p:spPr bwMode="auto">
          <a:xfrm rot="5400000">
            <a:off x="-847488" y="1482092"/>
            <a:ext cx="3608175" cy="1913199"/>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p:cNvSpPr>
            <a:spLocks noGrp="1"/>
          </p:cNvSpPr>
          <p:nvPr>
            <p:ph type="title"/>
          </p:nvPr>
        </p:nvSpPr>
        <p:spPr>
          <a:xfrm>
            <a:off x="2243959" y="3385529"/>
            <a:ext cx="6442841" cy="857250"/>
          </a:xfrm>
        </p:spPr>
        <p:txBody>
          <a:bodyPr/>
          <a:lstStyle/>
          <a:p>
            <a:pPr>
              <a:lnSpc>
                <a:spcPct val="90000"/>
              </a:lnSpc>
            </a:pPr>
            <a:r>
              <a:rPr lang="en-US" sz="4000" dirty="0">
                <a:solidFill>
                  <a:srgbClr val="0B40A5"/>
                </a:solidFill>
              </a:rPr>
              <a:t>Clinical Manifestations of Influenza Virus Infection</a:t>
            </a:r>
            <a:br>
              <a:rPr lang="en-US" dirty="0"/>
            </a:br>
            <a:endParaRPr lang="en-US" dirty="0"/>
          </a:p>
        </p:txBody>
      </p:sp>
    </p:spTree>
    <p:extLst>
      <p:ext uri="{BB962C8B-B14F-4D97-AF65-F5344CB8AC3E}">
        <p14:creationId xmlns:p14="http://schemas.microsoft.com/office/powerpoint/2010/main" val="42795822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225" y="301625"/>
            <a:ext cx="8229600" cy="857250"/>
          </a:xfrm>
        </p:spPr>
        <p:txBody>
          <a:bodyPr/>
          <a:lstStyle/>
          <a:p>
            <a:r>
              <a:rPr lang="en-US" dirty="0">
                <a:solidFill>
                  <a:srgbClr val="0F56DC">
                    <a:lumMod val="75000"/>
                  </a:srgbClr>
                </a:solidFill>
              </a:rPr>
              <a:t>Spectrum of Influenza Virus Infection</a:t>
            </a:r>
            <a:br>
              <a:rPr lang="en-US" dirty="0">
                <a:solidFill>
                  <a:schemeClr val="tx1">
                    <a:lumMod val="75000"/>
                  </a:schemeClr>
                </a:solidFill>
              </a:rPr>
            </a:br>
            <a:endParaRPr lang="en-US" dirty="0"/>
          </a:p>
        </p:txBody>
      </p:sp>
      <p:sp>
        <p:nvSpPr>
          <p:cNvPr id="3" name="Text Placeholder 2"/>
          <p:cNvSpPr>
            <a:spLocks noGrp="1"/>
          </p:cNvSpPr>
          <p:nvPr>
            <p:ph type="body" sz="quarter" idx="10"/>
          </p:nvPr>
        </p:nvSpPr>
        <p:spPr>
          <a:xfrm>
            <a:off x="457200" y="955296"/>
            <a:ext cx="8229600" cy="3834365"/>
          </a:xfrm>
        </p:spPr>
        <p:txBody>
          <a:bodyPr>
            <a:normAutofit lnSpcReduction="10000"/>
          </a:bodyPr>
          <a:lstStyle/>
          <a:p>
            <a:r>
              <a:rPr lang="en-US" sz="2400" dirty="0"/>
              <a:t>Disease severity and clinical manifestations vary by age, host factors, immunity, virus type/subtype</a:t>
            </a:r>
          </a:p>
          <a:p>
            <a:pPr lvl="1"/>
            <a:r>
              <a:rPr lang="en-US" sz="2100" dirty="0"/>
              <a:t>Asymptomatic infection</a:t>
            </a:r>
          </a:p>
          <a:p>
            <a:pPr lvl="1"/>
            <a:r>
              <a:rPr lang="en-US" sz="2100" dirty="0"/>
              <a:t>Upper respiratory tract illness</a:t>
            </a:r>
          </a:p>
          <a:p>
            <a:pPr lvl="2"/>
            <a:r>
              <a:rPr lang="en-US" sz="2100" dirty="0"/>
              <a:t>Typical:  </a:t>
            </a:r>
            <a:r>
              <a:rPr lang="en-US" dirty="0"/>
              <a:t>abrupt onset of fever, cough, chills, muscle aches, fatigue, headache, sore throat, runny nose</a:t>
            </a:r>
          </a:p>
          <a:p>
            <a:pPr lvl="2"/>
            <a:r>
              <a:rPr lang="en-US" sz="2100" dirty="0"/>
              <a:t>GI symptoms (more common in children)</a:t>
            </a:r>
          </a:p>
          <a:p>
            <a:pPr lvl="2"/>
            <a:r>
              <a:rPr lang="en-US" sz="2100" dirty="0"/>
              <a:t>Infants can have fever alone, irritability, may not have respiratory symptoms</a:t>
            </a:r>
          </a:p>
          <a:p>
            <a:pPr lvl="2"/>
            <a:r>
              <a:rPr lang="en-US" sz="2100" dirty="0"/>
              <a:t>Elderly and immunosuppressed may not have fever</a:t>
            </a:r>
          </a:p>
          <a:p>
            <a:pPr lvl="1"/>
            <a:r>
              <a:rPr lang="en-US" sz="2100" dirty="0"/>
              <a:t>Complicated illness</a:t>
            </a:r>
          </a:p>
          <a:p>
            <a:pPr lvl="1"/>
            <a:endParaRPr lang="en-US" sz="2400" dirty="0"/>
          </a:p>
          <a:p>
            <a:endParaRPr lang="en-US" dirty="0"/>
          </a:p>
        </p:txBody>
      </p:sp>
      <p:sp>
        <p:nvSpPr>
          <p:cNvPr id="5" name="Title 1" title="Spectrum of Influenza Virus Infection"/>
          <p:cNvSpPr txBox="1">
            <a:spLocks/>
          </p:cNvSpPr>
          <p:nvPr/>
        </p:nvSpPr>
        <p:spPr>
          <a:xfrm>
            <a:off x="457200" y="110425"/>
            <a:ext cx="8229600" cy="857250"/>
          </a:xfrm>
          <a:prstGeom prst="rect">
            <a:avLst/>
          </a:prstGeom>
        </p:spPr>
        <p:txBody>
          <a:bodyPr anchor="b" anchorCtr="0"/>
          <a:lstStyle>
            <a:lvl1pPr algn="l" rtl="0" eaLnBrk="0" fontAlgn="base" hangingPunct="0">
              <a:lnSpc>
                <a:spcPts val="3000"/>
              </a:lnSpc>
              <a:spcBef>
                <a:spcPct val="0"/>
              </a:spcBef>
              <a:spcAft>
                <a:spcPct val="0"/>
              </a:spcAft>
              <a:defRPr sz="2800" b="1" kern="1200" baseline="0">
                <a:solidFill>
                  <a:srgbClr val="8B9B92"/>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pPr marL="0" marR="0" lvl="0" indent="0" algn="l" defTabSz="914400" rtl="0" eaLnBrk="0" fontAlgn="base" latinLnBrk="0" hangingPunct="0">
              <a:lnSpc>
                <a:spcPts val="3000"/>
              </a:lnSpc>
              <a:spcBef>
                <a:spcPct val="0"/>
              </a:spcBef>
              <a:spcAft>
                <a:spcPct val="0"/>
              </a:spcAft>
              <a:buClrTx/>
              <a:buSzTx/>
              <a:buFontTx/>
              <a:buNone/>
              <a:tabLst/>
              <a:defRPr/>
            </a:pPr>
            <a:endParaRPr kumimoji="0" lang="en-US" sz="2800" b="1" i="0" u="none" strike="noStrike" kern="1200" cap="none" spc="0" normalizeH="0" baseline="0" noProof="0" dirty="0">
              <a:ln>
                <a:noFill/>
              </a:ln>
              <a:solidFill>
                <a:prstClr val="black">
                  <a:lumMod val="75000"/>
                </a:prstClr>
              </a:solidFill>
              <a:effectLst/>
              <a:uLnTx/>
              <a:uFillTx/>
              <a:latin typeface="Calibri" pitchFamily="34" charset="0"/>
              <a:ea typeface="+mj-ea"/>
              <a:cs typeface="+mj-cs"/>
            </a:endParaRPr>
          </a:p>
        </p:txBody>
      </p:sp>
    </p:spTree>
    <p:extLst>
      <p:ext uri="{BB962C8B-B14F-4D97-AF65-F5344CB8AC3E}">
        <p14:creationId xmlns:p14="http://schemas.microsoft.com/office/powerpoint/2010/main" val="1336353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7910" y="539050"/>
            <a:ext cx="8229600" cy="857250"/>
          </a:xfrm>
        </p:spPr>
        <p:txBody>
          <a:bodyPr/>
          <a:lstStyle/>
          <a:p>
            <a:r>
              <a:rPr lang="en-US" dirty="0">
                <a:solidFill>
                  <a:srgbClr val="0F56DC">
                    <a:lumMod val="75000"/>
                  </a:srgbClr>
                </a:solidFill>
              </a:rPr>
              <a:t>Influenza Complications</a:t>
            </a:r>
            <a:br>
              <a:rPr lang="en-US" dirty="0">
                <a:solidFill>
                  <a:schemeClr val="tx1">
                    <a:lumMod val="75000"/>
                  </a:schemeClr>
                </a:solidFill>
              </a:rPr>
            </a:br>
            <a:endParaRPr lang="en-US" dirty="0"/>
          </a:p>
        </p:txBody>
      </p:sp>
      <p:sp>
        <p:nvSpPr>
          <p:cNvPr id="3" name="Text Placeholder 2"/>
          <p:cNvSpPr>
            <a:spLocks noGrp="1"/>
          </p:cNvSpPr>
          <p:nvPr>
            <p:ph type="body" sz="quarter" idx="10"/>
          </p:nvPr>
        </p:nvSpPr>
        <p:spPr>
          <a:xfrm>
            <a:off x="457200" y="1158874"/>
            <a:ext cx="8229600" cy="3683289"/>
          </a:xfrm>
        </p:spPr>
        <p:txBody>
          <a:bodyPr>
            <a:normAutofit fontScale="92500" lnSpcReduction="10000"/>
          </a:bodyPr>
          <a:lstStyle/>
          <a:p>
            <a:r>
              <a:rPr lang="en-US" sz="2100" dirty="0"/>
              <a:t>Otitis media common in children, sinusitis</a:t>
            </a:r>
          </a:p>
          <a:p>
            <a:r>
              <a:rPr lang="en-US" sz="2100" dirty="0"/>
              <a:t>Worsening of underlying chronic disease</a:t>
            </a:r>
          </a:p>
          <a:p>
            <a:r>
              <a:rPr lang="en-US" sz="2100" dirty="0"/>
              <a:t>Dehydration</a:t>
            </a:r>
          </a:p>
          <a:p>
            <a:r>
              <a:rPr lang="en-US" sz="2100" dirty="0"/>
              <a:t>Pneumonia (primary viral or secondary bacterial) or                                                        other respiratory (croup, bronchiolitis, respiratory failure, acute respiratory distress syndrome)</a:t>
            </a:r>
          </a:p>
          <a:p>
            <a:r>
              <a:rPr lang="en-US" sz="2100" dirty="0"/>
              <a:t>Extra-pulmonary:  renal failure, myocarditis, pericarditis, myositis/ rhabdomyolysis, encephalopathy and encephalitis, Guillain-Barre syndrome, acute disseminated encephalomyelitis, sepsis, multi-organ failure</a:t>
            </a:r>
          </a:p>
          <a:p>
            <a:pPr lvl="1"/>
            <a:r>
              <a:rPr lang="en-US" sz="2100" dirty="0"/>
              <a:t>Sepsis is listed as a complication in up to 30% of pediatric death reports</a:t>
            </a:r>
          </a:p>
          <a:p>
            <a:r>
              <a:rPr lang="en-US" sz="2100" dirty="0"/>
              <a:t>Invasive bacterial co-infection can cause severe and fulminant disease</a:t>
            </a:r>
          </a:p>
          <a:p>
            <a:pPr lvl="1"/>
            <a:r>
              <a:rPr lang="en-US" i="1" dirty="0"/>
              <a:t>S. pneumoniae</a:t>
            </a:r>
            <a:r>
              <a:rPr lang="en-US" dirty="0"/>
              <a:t>, </a:t>
            </a:r>
            <a:r>
              <a:rPr lang="en-US" i="1" dirty="0"/>
              <a:t>S. aureus </a:t>
            </a:r>
            <a:r>
              <a:rPr lang="en-US" dirty="0"/>
              <a:t>(MSSA and MRSA), and </a:t>
            </a:r>
            <a:r>
              <a:rPr lang="en-US" i="1" dirty="0"/>
              <a:t>S. pyogenes</a:t>
            </a:r>
            <a:r>
              <a:rPr lang="en-US" dirty="0"/>
              <a:t> </a:t>
            </a:r>
            <a:endParaRPr lang="en-US" sz="2100" dirty="0"/>
          </a:p>
          <a:p>
            <a:pPr lvl="1"/>
            <a:endParaRPr lang="en-US" sz="2400" dirty="0"/>
          </a:p>
          <a:p>
            <a:endParaRPr lang="en-US" dirty="0"/>
          </a:p>
        </p:txBody>
      </p:sp>
      <p:pic>
        <p:nvPicPr>
          <p:cNvPr id="2" name="Picture 1" descr="Chest radiograph from 23-yo obese female with respiratory failure at day 10 of illness who survived. &#10;"/>
          <p:cNvPicPr>
            <a:picLocks noChangeAspect="1"/>
          </p:cNvPicPr>
          <p:nvPr/>
        </p:nvPicPr>
        <p:blipFill>
          <a:blip r:embed="rId3"/>
          <a:stretch>
            <a:fillRect/>
          </a:stretch>
        </p:blipFill>
        <p:spPr>
          <a:xfrm>
            <a:off x="6475467" y="539050"/>
            <a:ext cx="2432689" cy="1795916"/>
          </a:xfrm>
          <a:prstGeom prst="rect">
            <a:avLst/>
          </a:prstGeom>
        </p:spPr>
      </p:pic>
    </p:spTree>
    <p:extLst>
      <p:ext uri="{BB962C8B-B14F-4D97-AF65-F5344CB8AC3E}">
        <p14:creationId xmlns:p14="http://schemas.microsoft.com/office/powerpoint/2010/main" val="18690380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0AFF3C-A2DA-405A-B139-A5C31CFAA01F}"/>
              </a:ext>
            </a:extLst>
          </p:cNvPr>
          <p:cNvSpPr>
            <a:spLocks noGrp="1"/>
          </p:cNvSpPr>
          <p:nvPr>
            <p:ph type="title"/>
          </p:nvPr>
        </p:nvSpPr>
        <p:spPr/>
        <p:txBody>
          <a:bodyPr/>
          <a:lstStyle/>
          <a:p>
            <a:r>
              <a:rPr lang="en-US" dirty="0">
                <a:solidFill>
                  <a:srgbClr val="0B40A5"/>
                </a:solidFill>
              </a:rPr>
              <a:t>Elevated Influenza Activity:  Influenza B/Victoria and A(H1N1)pdm09 Viruses are the Predominant Viruses</a:t>
            </a:r>
          </a:p>
        </p:txBody>
      </p:sp>
      <p:sp>
        <p:nvSpPr>
          <p:cNvPr id="3" name="Text Placeholder 2">
            <a:extLst>
              <a:ext uri="{FF2B5EF4-FFF2-40B4-BE49-F238E27FC236}">
                <a16:creationId xmlns:a16="http://schemas.microsoft.com/office/drawing/2014/main" id="{A942F8FB-65D0-43A7-A3D9-D1164B871583}"/>
              </a:ext>
            </a:extLst>
          </p:cNvPr>
          <p:cNvSpPr>
            <a:spLocks noGrp="1"/>
          </p:cNvSpPr>
          <p:nvPr>
            <p:ph type="body" sz="quarter" idx="10"/>
          </p:nvPr>
        </p:nvSpPr>
        <p:spPr/>
        <p:txBody>
          <a:bodyPr/>
          <a:lstStyle/>
          <a:p>
            <a:endParaRPr lang="en-US" b="1" dirty="0"/>
          </a:p>
        </p:txBody>
      </p:sp>
      <p:pic>
        <p:nvPicPr>
          <p:cNvPr id="5" name="Picture 4" descr="This is a screenshot of a recently published CDC Health Advisory titled 'Elevated Influenza Activity: Influenza B/Victoria and A(H1N1)pdm09 Viruses are Predominant Viruses,&quot; released on January 10, 2020. ">
            <a:extLst>
              <a:ext uri="{FF2B5EF4-FFF2-40B4-BE49-F238E27FC236}">
                <a16:creationId xmlns:a16="http://schemas.microsoft.com/office/drawing/2014/main" id="{1A30FB72-67C8-47CD-A8E5-66E236CAF73C}"/>
              </a:ext>
            </a:extLst>
          </p:cNvPr>
          <p:cNvPicPr>
            <a:picLocks noChangeAspect="1"/>
          </p:cNvPicPr>
          <p:nvPr/>
        </p:nvPicPr>
        <p:blipFill rotWithShape="1">
          <a:blip r:embed="rId2"/>
          <a:srcRect t="17901"/>
          <a:stretch/>
        </p:blipFill>
        <p:spPr>
          <a:xfrm>
            <a:off x="349827" y="1063229"/>
            <a:ext cx="8444345" cy="3710624"/>
          </a:xfrm>
          <a:prstGeom prst="rect">
            <a:avLst/>
          </a:prstGeom>
        </p:spPr>
      </p:pic>
    </p:spTree>
    <p:extLst>
      <p:ext uri="{BB962C8B-B14F-4D97-AF65-F5344CB8AC3E}">
        <p14:creationId xmlns:p14="http://schemas.microsoft.com/office/powerpoint/2010/main" val="35651343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225" y="301625"/>
            <a:ext cx="8229600" cy="857250"/>
          </a:xfrm>
        </p:spPr>
        <p:txBody>
          <a:bodyPr/>
          <a:lstStyle/>
          <a:p>
            <a:r>
              <a:rPr lang="en-US" dirty="0">
                <a:solidFill>
                  <a:srgbClr val="0F56DC">
                    <a:lumMod val="75000"/>
                  </a:srgbClr>
                </a:solidFill>
              </a:rPr>
              <a:t>Influenza B Viruses</a:t>
            </a:r>
            <a:br>
              <a:rPr lang="en-US" dirty="0">
                <a:solidFill>
                  <a:schemeClr val="tx1">
                    <a:lumMod val="75000"/>
                  </a:schemeClr>
                </a:solidFill>
              </a:rPr>
            </a:br>
            <a:endParaRPr lang="en-US" dirty="0"/>
          </a:p>
        </p:txBody>
      </p:sp>
      <p:sp>
        <p:nvSpPr>
          <p:cNvPr id="5" name="Title 1" title="Spectrum of Influenza Virus Infection"/>
          <p:cNvSpPr txBox="1">
            <a:spLocks/>
          </p:cNvSpPr>
          <p:nvPr/>
        </p:nvSpPr>
        <p:spPr>
          <a:xfrm>
            <a:off x="457200" y="110425"/>
            <a:ext cx="8229600" cy="857250"/>
          </a:xfrm>
          <a:prstGeom prst="rect">
            <a:avLst/>
          </a:prstGeom>
        </p:spPr>
        <p:txBody>
          <a:bodyPr anchor="b" anchorCtr="0"/>
          <a:lstStyle>
            <a:lvl1pPr algn="l" rtl="0" eaLnBrk="0" fontAlgn="base" hangingPunct="0">
              <a:lnSpc>
                <a:spcPts val="3000"/>
              </a:lnSpc>
              <a:spcBef>
                <a:spcPct val="0"/>
              </a:spcBef>
              <a:spcAft>
                <a:spcPct val="0"/>
              </a:spcAft>
              <a:defRPr sz="2800" b="1" kern="1200" baseline="0">
                <a:solidFill>
                  <a:srgbClr val="8B9B92"/>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pPr marL="0" marR="0" lvl="0" indent="0" algn="l" defTabSz="914400" rtl="0" eaLnBrk="0" fontAlgn="base" latinLnBrk="0" hangingPunct="0">
              <a:lnSpc>
                <a:spcPts val="3000"/>
              </a:lnSpc>
              <a:spcBef>
                <a:spcPct val="0"/>
              </a:spcBef>
              <a:spcAft>
                <a:spcPct val="0"/>
              </a:spcAft>
              <a:buClrTx/>
              <a:buSzTx/>
              <a:buFontTx/>
              <a:buNone/>
              <a:tabLst/>
              <a:defRPr/>
            </a:pPr>
            <a:endParaRPr kumimoji="0" lang="en-US" sz="2800" b="1" i="0" u="none" strike="noStrike" kern="1200" cap="none" spc="0" normalizeH="0" baseline="0" noProof="0" dirty="0">
              <a:ln>
                <a:noFill/>
              </a:ln>
              <a:solidFill>
                <a:prstClr val="black">
                  <a:lumMod val="75000"/>
                </a:prstClr>
              </a:solidFill>
              <a:effectLst/>
              <a:uLnTx/>
              <a:uFillTx/>
              <a:latin typeface="Calibri" pitchFamily="34" charset="0"/>
              <a:ea typeface="+mj-ea"/>
              <a:cs typeface="+mj-cs"/>
            </a:endParaRPr>
          </a:p>
        </p:txBody>
      </p:sp>
      <p:sp>
        <p:nvSpPr>
          <p:cNvPr id="6" name="TextBox 5">
            <a:extLst>
              <a:ext uri="{FF2B5EF4-FFF2-40B4-BE49-F238E27FC236}">
                <a16:creationId xmlns:a16="http://schemas.microsoft.com/office/drawing/2014/main" id="{B0854B5B-1DD2-47C5-BFFF-B4374C13D639}"/>
              </a:ext>
            </a:extLst>
          </p:cNvPr>
          <p:cNvSpPr txBox="1"/>
          <p:nvPr/>
        </p:nvSpPr>
        <p:spPr>
          <a:xfrm>
            <a:off x="4287134" y="4538200"/>
            <a:ext cx="4739102"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Su, et al. Clin Infect Dis 2014;59:252-5; Shang, et al. Pediatrics 2018;141(4); Doyle &amp; Campbell. Curr Opin Pediatr 2019;31:119-126; Tran et al. Pediatrics 2016;138(3)</a:t>
            </a:r>
          </a:p>
        </p:txBody>
      </p:sp>
      <p:sp>
        <p:nvSpPr>
          <p:cNvPr id="11" name="Text Placeholder 2">
            <a:extLst>
              <a:ext uri="{FF2B5EF4-FFF2-40B4-BE49-F238E27FC236}">
                <a16:creationId xmlns:a16="http://schemas.microsoft.com/office/drawing/2014/main" id="{5E3B1B69-A6CD-4F6F-B0C1-AE37A87D8094}"/>
              </a:ext>
            </a:extLst>
          </p:cNvPr>
          <p:cNvSpPr>
            <a:spLocks noGrp="1"/>
          </p:cNvSpPr>
          <p:nvPr>
            <p:ph type="body" sz="quarter" idx="10"/>
          </p:nvPr>
        </p:nvSpPr>
        <p:spPr>
          <a:xfrm>
            <a:off x="457200" y="837900"/>
            <a:ext cx="8229600" cy="3900355"/>
          </a:xfrm>
        </p:spPr>
        <p:txBody>
          <a:bodyPr>
            <a:noAutofit/>
          </a:bodyPr>
          <a:lstStyle/>
          <a:p>
            <a:pPr>
              <a:lnSpc>
                <a:spcPct val="90000"/>
              </a:lnSpc>
            </a:pPr>
            <a:r>
              <a:rPr lang="en-US" sz="2400" dirty="0"/>
              <a:t>Among hospitalized adults with confirmed influenza in the United States over 8 seasons</a:t>
            </a:r>
          </a:p>
          <a:p>
            <a:pPr lvl="1">
              <a:lnSpc>
                <a:spcPct val="90000"/>
              </a:lnSpc>
            </a:pPr>
            <a:r>
              <a:rPr lang="en-US" sz="2200" dirty="0"/>
              <a:t>No difference in ICU admission, length of stay, or mortality between influenza A and B infections </a:t>
            </a:r>
          </a:p>
          <a:p>
            <a:pPr>
              <a:lnSpc>
                <a:spcPct val="90000"/>
              </a:lnSpc>
            </a:pPr>
            <a:r>
              <a:rPr lang="en-US" sz="2400" dirty="0"/>
              <a:t>Among children in the United States</a:t>
            </a:r>
          </a:p>
          <a:p>
            <a:pPr lvl="1">
              <a:lnSpc>
                <a:spcPct val="90000"/>
              </a:lnSpc>
            </a:pPr>
            <a:r>
              <a:rPr lang="en-US" sz="2200" dirty="0"/>
              <a:t>The proportion of influenza-related pediatric deaths associated with influenza B viruses has generally been higher than the proportion of influenza B among circulating viruses</a:t>
            </a:r>
          </a:p>
          <a:p>
            <a:pPr lvl="1"/>
            <a:endParaRPr lang="en-US" sz="2400" dirty="0"/>
          </a:p>
          <a:p>
            <a:pPr marL="0" indent="0">
              <a:buNone/>
            </a:pPr>
            <a:endParaRPr lang="en-US" dirty="0"/>
          </a:p>
        </p:txBody>
      </p:sp>
    </p:spTree>
    <p:extLst>
      <p:ext uri="{BB962C8B-B14F-4D97-AF65-F5344CB8AC3E}">
        <p14:creationId xmlns:p14="http://schemas.microsoft.com/office/powerpoint/2010/main" val="16350938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F125532-3188-42B8-8C3B-23E32967A7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62498" y="357913"/>
            <a:ext cx="5518266" cy="4302523"/>
          </a:xfrm>
          <a:prstGeom prst="rect">
            <a:avLst/>
          </a:prstGeom>
        </p:spPr>
      </p:pic>
      <p:sp>
        <p:nvSpPr>
          <p:cNvPr id="2" name="Title 1">
            <a:extLst>
              <a:ext uri="{FF2B5EF4-FFF2-40B4-BE49-F238E27FC236}">
                <a16:creationId xmlns:a16="http://schemas.microsoft.com/office/drawing/2014/main" id="{B8273E62-1D93-4578-B6C1-2E63A05F486F}"/>
              </a:ext>
            </a:extLst>
          </p:cNvPr>
          <p:cNvSpPr>
            <a:spLocks noGrp="1"/>
          </p:cNvSpPr>
          <p:nvPr>
            <p:ph type="title"/>
          </p:nvPr>
        </p:nvSpPr>
        <p:spPr>
          <a:xfrm>
            <a:off x="311728" y="357913"/>
            <a:ext cx="8229600" cy="857250"/>
          </a:xfrm>
        </p:spPr>
        <p:txBody>
          <a:bodyPr/>
          <a:lstStyle/>
          <a:p>
            <a:r>
              <a:rPr lang="en-US" dirty="0">
                <a:solidFill>
                  <a:srgbClr val="0F56DC">
                    <a:lumMod val="75000"/>
                  </a:srgbClr>
                </a:solidFill>
              </a:rPr>
              <a:t>Influenza B Viruses</a:t>
            </a:r>
            <a:endParaRPr lang="en-US" dirty="0"/>
          </a:p>
        </p:txBody>
      </p:sp>
      <p:sp>
        <p:nvSpPr>
          <p:cNvPr id="3" name="Text Placeholder 2">
            <a:extLst>
              <a:ext uri="{FF2B5EF4-FFF2-40B4-BE49-F238E27FC236}">
                <a16:creationId xmlns:a16="http://schemas.microsoft.com/office/drawing/2014/main" id="{DED8ABF4-F057-49C7-A217-4CA968B50607}"/>
              </a:ext>
            </a:extLst>
          </p:cNvPr>
          <p:cNvSpPr>
            <a:spLocks noGrp="1"/>
          </p:cNvSpPr>
          <p:nvPr>
            <p:ph type="body" sz="quarter" idx="10"/>
          </p:nvPr>
        </p:nvSpPr>
        <p:spPr>
          <a:xfrm>
            <a:off x="633153" y="1400178"/>
            <a:ext cx="2729345" cy="2923309"/>
          </a:xfrm>
        </p:spPr>
        <p:txBody>
          <a:bodyPr/>
          <a:lstStyle/>
          <a:p>
            <a:pPr marL="0" indent="0">
              <a:buNone/>
            </a:pPr>
            <a:r>
              <a:rPr lang="en-US" dirty="0"/>
              <a:t>The proportion of influenza-related pediatric deaths associated with influenza B viruses has generally been higher than the proportion of influenza B among circulating viruses</a:t>
            </a:r>
          </a:p>
          <a:p>
            <a:endParaRPr lang="en-US" dirty="0"/>
          </a:p>
        </p:txBody>
      </p:sp>
      <p:sp>
        <p:nvSpPr>
          <p:cNvPr id="7" name="TextBox 6">
            <a:extLst>
              <a:ext uri="{FF2B5EF4-FFF2-40B4-BE49-F238E27FC236}">
                <a16:creationId xmlns:a16="http://schemas.microsoft.com/office/drawing/2014/main" id="{CAC7CC4F-635A-46CB-A2A9-DC7AB32AD528}"/>
              </a:ext>
            </a:extLst>
          </p:cNvPr>
          <p:cNvSpPr txBox="1"/>
          <p:nvPr/>
        </p:nvSpPr>
        <p:spPr>
          <a:xfrm>
            <a:off x="6635479" y="4820310"/>
            <a:ext cx="4856866"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Shang, et al. Pediatrics 2018;141(4)</a:t>
            </a:r>
          </a:p>
        </p:txBody>
      </p:sp>
    </p:spTree>
    <p:extLst>
      <p:ext uri="{BB962C8B-B14F-4D97-AF65-F5344CB8AC3E}">
        <p14:creationId xmlns:p14="http://schemas.microsoft.com/office/powerpoint/2010/main" val="23161125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225" y="301625"/>
            <a:ext cx="8229600" cy="857250"/>
          </a:xfrm>
        </p:spPr>
        <p:txBody>
          <a:bodyPr/>
          <a:lstStyle/>
          <a:p>
            <a:r>
              <a:rPr lang="en-US" dirty="0">
                <a:solidFill>
                  <a:srgbClr val="0F56DC">
                    <a:lumMod val="75000"/>
                  </a:srgbClr>
                </a:solidFill>
              </a:rPr>
              <a:t>Influenza B Viruses</a:t>
            </a:r>
            <a:br>
              <a:rPr lang="en-US" dirty="0">
                <a:solidFill>
                  <a:schemeClr val="tx1">
                    <a:lumMod val="75000"/>
                  </a:schemeClr>
                </a:solidFill>
              </a:rPr>
            </a:br>
            <a:endParaRPr lang="en-US" dirty="0"/>
          </a:p>
        </p:txBody>
      </p:sp>
      <p:sp>
        <p:nvSpPr>
          <p:cNvPr id="3" name="Text Placeholder 2"/>
          <p:cNvSpPr>
            <a:spLocks noGrp="1"/>
          </p:cNvSpPr>
          <p:nvPr>
            <p:ph type="body" sz="quarter" idx="10"/>
          </p:nvPr>
        </p:nvSpPr>
        <p:spPr>
          <a:xfrm>
            <a:off x="457200" y="837900"/>
            <a:ext cx="8229600" cy="3900355"/>
          </a:xfrm>
        </p:spPr>
        <p:txBody>
          <a:bodyPr>
            <a:noAutofit/>
          </a:bodyPr>
          <a:lstStyle/>
          <a:p>
            <a:pPr>
              <a:lnSpc>
                <a:spcPct val="90000"/>
              </a:lnSpc>
            </a:pPr>
            <a:r>
              <a:rPr lang="en-US" sz="2400" dirty="0"/>
              <a:t>Among hospitalized adults with confirmed influenza in the United States over 8 seasons</a:t>
            </a:r>
          </a:p>
          <a:p>
            <a:pPr lvl="1">
              <a:lnSpc>
                <a:spcPct val="90000"/>
              </a:lnSpc>
            </a:pPr>
            <a:r>
              <a:rPr lang="en-US" sz="2200" dirty="0"/>
              <a:t>No difference in ICU admission, length of stay, or mortality between influenza A and B infections </a:t>
            </a:r>
          </a:p>
          <a:p>
            <a:pPr>
              <a:lnSpc>
                <a:spcPct val="90000"/>
              </a:lnSpc>
            </a:pPr>
            <a:r>
              <a:rPr lang="en-US" sz="2400" dirty="0"/>
              <a:t>Among children in the United States</a:t>
            </a:r>
          </a:p>
          <a:p>
            <a:pPr lvl="1">
              <a:lnSpc>
                <a:spcPct val="90000"/>
              </a:lnSpc>
            </a:pPr>
            <a:r>
              <a:rPr lang="en-US" sz="2200" dirty="0"/>
              <a:t>The proportion of influenza-related pediatric deaths associated with influenza B viruses has generally been higher than the proportion of influenza B among circulating viruses</a:t>
            </a:r>
          </a:p>
          <a:p>
            <a:pPr lvl="1"/>
            <a:endParaRPr lang="en-US" sz="2400" dirty="0"/>
          </a:p>
          <a:p>
            <a:endParaRPr lang="en-US" dirty="0"/>
          </a:p>
        </p:txBody>
      </p:sp>
      <p:sp>
        <p:nvSpPr>
          <p:cNvPr id="5" name="Title 1" title="Spectrum of Influenza Virus Infection"/>
          <p:cNvSpPr txBox="1">
            <a:spLocks/>
          </p:cNvSpPr>
          <p:nvPr/>
        </p:nvSpPr>
        <p:spPr>
          <a:xfrm>
            <a:off x="457200" y="110425"/>
            <a:ext cx="8229600" cy="857250"/>
          </a:xfrm>
          <a:prstGeom prst="rect">
            <a:avLst/>
          </a:prstGeom>
        </p:spPr>
        <p:txBody>
          <a:bodyPr anchor="b" anchorCtr="0"/>
          <a:lstStyle>
            <a:lvl1pPr algn="l" rtl="0" eaLnBrk="0" fontAlgn="base" hangingPunct="0">
              <a:lnSpc>
                <a:spcPts val="3000"/>
              </a:lnSpc>
              <a:spcBef>
                <a:spcPct val="0"/>
              </a:spcBef>
              <a:spcAft>
                <a:spcPct val="0"/>
              </a:spcAft>
              <a:defRPr sz="2800" b="1" kern="1200" baseline="0">
                <a:solidFill>
                  <a:srgbClr val="8B9B92"/>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pPr marL="0" marR="0" lvl="0" indent="0" algn="l" defTabSz="914400" rtl="0" eaLnBrk="0" fontAlgn="base" latinLnBrk="0" hangingPunct="0">
              <a:lnSpc>
                <a:spcPts val="3000"/>
              </a:lnSpc>
              <a:spcBef>
                <a:spcPct val="0"/>
              </a:spcBef>
              <a:spcAft>
                <a:spcPct val="0"/>
              </a:spcAft>
              <a:buClrTx/>
              <a:buSzTx/>
              <a:buFontTx/>
              <a:buNone/>
              <a:tabLst/>
              <a:defRPr/>
            </a:pPr>
            <a:endParaRPr kumimoji="0" lang="en-US" sz="2800" b="1" i="0" u="none" strike="noStrike" kern="1200" cap="none" spc="0" normalizeH="0" baseline="0" noProof="0" dirty="0">
              <a:ln>
                <a:noFill/>
              </a:ln>
              <a:solidFill>
                <a:prstClr val="black">
                  <a:lumMod val="75000"/>
                </a:prstClr>
              </a:solidFill>
              <a:effectLst/>
              <a:uLnTx/>
              <a:uFillTx/>
              <a:latin typeface="Calibri" pitchFamily="34" charset="0"/>
              <a:ea typeface="+mj-ea"/>
              <a:cs typeface="+mj-cs"/>
            </a:endParaRPr>
          </a:p>
        </p:txBody>
      </p:sp>
      <p:sp>
        <p:nvSpPr>
          <p:cNvPr id="9" name="TextBox 8">
            <a:extLst>
              <a:ext uri="{FF2B5EF4-FFF2-40B4-BE49-F238E27FC236}">
                <a16:creationId xmlns:a16="http://schemas.microsoft.com/office/drawing/2014/main" id="{7D7330A3-4B31-48AC-9DAA-6F53585BD8CF}"/>
              </a:ext>
            </a:extLst>
          </p:cNvPr>
          <p:cNvSpPr txBox="1"/>
          <p:nvPr/>
        </p:nvSpPr>
        <p:spPr>
          <a:xfrm>
            <a:off x="4287134" y="4538200"/>
            <a:ext cx="4739102"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Su, et al. Clin Infect Dis 2014;59:252-5; Shang, et al. Pediatrics 2018;141(4); Doyle &amp; Campbell. Curr Opin Pediatr 2019;31:119-126; Tran et al. Pediatrics 2016;138(3)</a:t>
            </a:r>
          </a:p>
        </p:txBody>
      </p:sp>
    </p:spTree>
    <p:extLst>
      <p:ext uri="{BB962C8B-B14F-4D97-AF65-F5344CB8AC3E}">
        <p14:creationId xmlns:p14="http://schemas.microsoft.com/office/powerpoint/2010/main" val="484933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225" y="301625"/>
            <a:ext cx="8229600" cy="857250"/>
          </a:xfrm>
        </p:spPr>
        <p:txBody>
          <a:bodyPr/>
          <a:lstStyle/>
          <a:p>
            <a:r>
              <a:rPr lang="en-US" dirty="0">
                <a:solidFill>
                  <a:srgbClr val="0F56DC">
                    <a:lumMod val="75000"/>
                  </a:srgbClr>
                </a:solidFill>
              </a:rPr>
              <a:t>Influenza B Viruses</a:t>
            </a:r>
            <a:br>
              <a:rPr lang="en-US" dirty="0">
                <a:solidFill>
                  <a:schemeClr val="tx1">
                    <a:lumMod val="75000"/>
                  </a:schemeClr>
                </a:solidFill>
              </a:rPr>
            </a:br>
            <a:endParaRPr lang="en-US" dirty="0"/>
          </a:p>
        </p:txBody>
      </p:sp>
      <p:sp>
        <p:nvSpPr>
          <p:cNvPr id="3" name="Text Placeholder 2"/>
          <p:cNvSpPr>
            <a:spLocks noGrp="1"/>
          </p:cNvSpPr>
          <p:nvPr>
            <p:ph type="body" sz="quarter" idx="10"/>
          </p:nvPr>
        </p:nvSpPr>
        <p:spPr>
          <a:xfrm>
            <a:off x="457200" y="837900"/>
            <a:ext cx="8229600" cy="3900355"/>
          </a:xfrm>
        </p:spPr>
        <p:txBody>
          <a:bodyPr>
            <a:normAutofit lnSpcReduction="10000"/>
          </a:bodyPr>
          <a:lstStyle/>
          <a:p>
            <a:r>
              <a:rPr lang="en-US" sz="2400" dirty="0"/>
              <a:t>Among hospitalized adults with confirmed influenza in the United States over 8 seasons</a:t>
            </a:r>
          </a:p>
          <a:p>
            <a:pPr lvl="1"/>
            <a:r>
              <a:rPr lang="en-US" sz="2200" dirty="0"/>
              <a:t>No difference in ICU admission, length of stay, or mortality between influenza A and B infections </a:t>
            </a:r>
          </a:p>
          <a:p>
            <a:r>
              <a:rPr lang="en-US" sz="2400" dirty="0"/>
              <a:t>Among children in the United States</a:t>
            </a:r>
          </a:p>
          <a:p>
            <a:pPr lvl="1"/>
            <a:r>
              <a:rPr lang="en-US" sz="2200" dirty="0"/>
              <a:t>The proportion of influenza-related pediatric deaths associated with influenza B viruses has generally been higher than the proportion of influenza B among circulating viruses</a:t>
            </a:r>
          </a:p>
          <a:p>
            <a:pPr lvl="1"/>
            <a:r>
              <a:rPr lang="en-US" sz="2200" dirty="0"/>
              <a:t>Mortality from influenza B–associated hospitalizations has been reported to be higher than with influenza A–associated hospitalizations</a:t>
            </a:r>
          </a:p>
          <a:p>
            <a:pPr lvl="1"/>
            <a:endParaRPr lang="en-US" sz="2400" dirty="0"/>
          </a:p>
          <a:p>
            <a:endParaRPr lang="en-US" dirty="0"/>
          </a:p>
        </p:txBody>
      </p:sp>
      <p:sp>
        <p:nvSpPr>
          <p:cNvPr id="5" name="Title 1" title="Spectrum of Influenza Virus Infection"/>
          <p:cNvSpPr txBox="1">
            <a:spLocks/>
          </p:cNvSpPr>
          <p:nvPr/>
        </p:nvSpPr>
        <p:spPr>
          <a:xfrm>
            <a:off x="457200" y="110425"/>
            <a:ext cx="8229600" cy="857250"/>
          </a:xfrm>
          <a:prstGeom prst="rect">
            <a:avLst/>
          </a:prstGeom>
        </p:spPr>
        <p:txBody>
          <a:bodyPr anchor="b" anchorCtr="0"/>
          <a:lstStyle>
            <a:lvl1pPr algn="l" rtl="0" eaLnBrk="0" fontAlgn="base" hangingPunct="0">
              <a:lnSpc>
                <a:spcPts val="3000"/>
              </a:lnSpc>
              <a:spcBef>
                <a:spcPct val="0"/>
              </a:spcBef>
              <a:spcAft>
                <a:spcPct val="0"/>
              </a:spcAft>
              <a:defRPr sz="2800" b="1" kern="1200" baseline="0">
                <a:solidFill>
                  <a:srgbClr val="8B9B92"/>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pPr marL="0" marR="0" lvl="0" indent="0" algn="l" defTabSz="914400" rtl="0" eaLnBrk="0" fontAlgn="base" latinLnBrk="0" hangingPunct="0">
              <a:lnSpc>
                <a:spcPts val="3000"/>
              </a:lnSpc>
              <a:spcBef>
                <a:spcPct val="0"/>
              </a:spcBef>
              <a:spcAft>
                <a:spcPct val="0"/>
              </a:spcAft>
              <a:buClrTx/>
              <a:buSzTx/>
              <a:buFontTx/>
              <a:buNone/>
              <a:tabLst/>
              <a:defRPr/>
            </a:pPr>
            <a:endParaRPr kumimoji="0" lang="en-US" sz="2800" b="1" i="0" u="none" strike="noStrike" kern="1200" cap="none" spc="0" normalizeH="0" baseline="0" noProof="0" dirty="0">
              <a:ln>
                <a:noFill/>
              </a:ln>
              <a:solidFill>
                <a:prstClr val="black">
                  <a:lumMod val="75000"/>
                </a:prstClr>
              </a:solidFill>
              <a:effectLst/>
              <a:uLnTx/>
              <a:uFillTx/>
              <a:latin typeface="Calibri" pitchFamily="34" charset="0"/>
              <a:ea typeface="+mj-ea"/>
              <a:cs typeface="+mj-cs"/>
            </a:endParaRPr>
          </a:p>
        </p:txBody>
      </p:sp>
      <p:sp>
        <p:nvSpPr>
          <p:cNvPr id="9" name="TextBox 8">
            <a:extLst>
              <a:ext uri="{FF2B5EF4-FFF2-40B4-BE49-F238E27FC236}">
                <a16:creationId xmlns:a16="http://schemas.microsoft.com/office/drawing/2014/main" id="{7D7330A3-4B31-48AC-9DAA-6F53585BD8CF}"/>
              </a:ext>
            </a:extLst>
          </p:cNvPr>
          <p:cNvSpPr txBox="1"/>
          <p:nvPr/>
        </p:nvSpPr>
        <p:spPr>
          <a:xfrm>
            <a:off x="4287134" y="4538200"/>
            <a:ext cx="4739102"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Su, et al. Clin Infect Dis 2014;59:252-5; Shang, et al. Pediatrics 2018;141(4); Doyle &amp; Campbell. Curr Opin Pediatr 2019;31:119-126; Tran et al. Pediatrics 2016;138(3)</a:t>
            </a:r>
          </a:p>
        </p:txBody>
      </p:sp>
    </p:spTree>
    <p:extLst>
      <p:ext uri="{BB962C8B-B14F-4D97-AF65-F5344CB8AC3E}">
        <p14:creationId xmlns:p14="http://schemas.microsoft.com/office/powerpoint/2010/main" val="33460414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BFC183-9279-46E7-B5CA-390DEC7C45C0}"/>
              </a:ext>
            </a:extLst>
          </p:cNvPr>
          <p:cNvSpPr>
            <a:spLocks noGrp="1"/>
          </p:cNvSpPr>
          <p:nvPr>
            <p:ph type="title"/>
          </p:nvPr>
        </p:nvSpPr>
        <p:spPr/>
        <p:txBody>
          <a:bodyPr/>
          <a:lstStyle/>
          <a:p>
            <a:r>
              <a:rPr lang="en-US" dirty="0"/>
              <a:t>CDC MMWR</a:t>
            </a:r>
          </a:p>
        </p:txBody>
      </p:sp>
      <p:sp>
        <p:nvSpPr>
          <p:cNvPr id="3" name="Text Placeholder 2">
            <a:extLst>
              <a:ext uri="{FF2B5EF4-FFF2-40B4-BE49-F238E27FC236}">
                <a16:creationId xmlns:a16="http://schemas.microsoft.com/office/drawing/2014/main" id="{C843E7A0-36FF-4C1A-988E-B63AB7081F3F}"/>
              </a:ext>
            </a:extLst>
          </p:cNvPr>
          <p:cNvSpPr>
            <a:spLocks noGrp="1"/>
          </p:cNvSpPr>
          <p:nvPr>
            <p:ph type="body" sz="quarter" idx="10"/>
          </p:nvPr>
        </p:nvSpPr>
        <p:spPr/>
        <p:txBody>
          <a:bodyPr/>
          <a:lstStyle/>
          <a:p>
            <a:endParaRPr lang="en-US" dirty="0"/>
          </a:p>
        </p:txBody>
      </p:sp>
      <p:pic>
        <p:nvPicPr>
          <p:cNvPr id="4" name="Picture 3">
            <a:extLst>
              <a:ext uri="{FF2B5EF4-FFF2-40B4-BE49-F238E27FC236}">
                <a16:creationId xmlns:a16="http://schemas.microsoft.com/office/drawing/2014/main" id="{FF91DFF6-E055-48F8-996E-E7C578BB9FCD}"/>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28110" y="82869"/>
            <a:ext cx="7487779" cy="2621154"/>
          </a:xfrm>
          <a:prstGeom prst="rect">
            <a:avLst/>
          </a:prstGeom>
        </p:spPr>
      </p:pic>
      <p:pic>
        <p:nvPicPr>
          <p:cNvPr id="7" name="Picture 6">
            <a:extLst>
              <a:ext uri="{FF2B5EF4-FFF2-40B4-BE49-F238E27FC236}">
                <a16:creationId xmlns:a16="http://schemas.microsoft.com/office/drawing/2014/main" id="{3ACCCA2B-BF5C-45F0-8C77-F49CC698D9A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28110" y="2704023"/>
            <a:ext cx="7487779" cy="2002683"/>
          </a:xfrm>
          <a:prstGeom prst="rect">
            <a:avLst/>
          </a:prstGeom>
        </p:spPr>
      </p:pic>
      <p:sp>
        <p:nvSpPr>
          <p:cNvPr id="8" name="TextBox 7">
            <a:extLst>
              <a:ext uri="{FF2B5EF4-FFF2-40B4-BE49-F238E27FC236}">
                <a16:creationId xmlns:a16="http://schemas.microsoft.com/office/drawing/2014/main" id="{A5E9899B-7324-4DB2-81EC-8FE645CED37E}"/>
              </a:ext>
            </a:extLst>
          </p:cNvPr>
          <p:cNvSpPr txBox="1"/>
          <p:nvPr/>
        </p:nvSpPr>
        <p:spPr>
          <a:xfrm>
            <a:off x="6524643" y="4814410"/>
            <a:ext cx="4856866"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Owusu, et al. MMWR 10 Jan 2019</a:t>
            </a:r>
          </a:p>
        </p:txBody>
      </p:sp>
      <p:sp>
        <p:nvSpPr>
          <p:cNvPr id="9" name="Rectangle: Rounded Corners 8">
            <a:extLst>
              <a:ext uri="{FF2B5EF4-FFF2-40B4-BE49-F238E27FC236}">
                <a16:creationId xmlns:a16="http://schemas.microsoft.com/office/drawing/2014/main" id="{C728CFB7-D304-4CA1-A14D-8775BFEBC666}"/>
              </a:ext>
              <a:ext uri="{C183D7F6-B498-43B3-948B-1728B52AA6E4}">
                <adec:decorative xmlns:adec="http://schemas.microsoft.com/office/drawing/2017/decorative" val="1"/>
              </a:ext>
            </a:extLst>
          </p:cNvPr>
          <p:cNvSpPr/>
          <p:nvPr/>
        </p:nvSpPr>
        <p:spPr>
          <a:xfrm>
            <a:off x="828110" y="3889921"/>
            <a:ext cx="7487779" cy="82978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yriad Web Pro"/>
              <a:ea typeface="+mn-ea"/>
              <a:cs typeface="+mn-cs"/>
            </a:endParaRPr>
          </a:p>
        </p:txBody>
      </p:sp>
    </p:spTree>
    <p:extLst>
      <p:ext uri="{BB962C8B-B14F-4D97-AF65-F5344CB8AC3E}">
        <p14:creationId xmlns:p14="http://schemas.microsoft.com/office/powerpoint/2010/main" val="18784581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F9E8A-4AEE-48E1-A950-76EBFD88C444}"/>
              </a:ext>
            </a:extLst>
          </p:cNvPr>
          <p:cNvSpPr>
            <a:spLocks noGrp="1"/>
          </p:cNvSpPr>
          <p:nvPr>
            <p:ph type="title"/>
          </p:nvPr>
        </p:nvSpPr>
        <p:spPr>
          <a:xfrm>
            <a:off x="373225" y="-91113"/>
            <a:ext cx="5871681" cy="857250"/>
          </a:xfrm>
        </p:spPr>
        <p:txBody>
          <a:bodyPr/>
          <a:lstStyle/>
          <a:p>
            <a:r>
              <a:rPr lang="en-US" dirty="0">
                <a:solidFill>
                  <a:srgbClr val="0B40A5"/>
                </a:solidFill>
              </a:rPr>
              <a:t>Influenza A(H1N1)pdm09 Viruses </a:t>
            </a:r>
            <a:r>
              <a:rPr lang="en-US" dirty="0"/>
              <a:t>	</a:t>
            </a:r>
          </a:p>
        </p:txBody>
      </p:sp>
      <p:sp>
        <p:nvSpPr>
          <p:cNvPr id="3" name="Text Placeholder 2">
            <a:extLst>
              <a:ext uri="{FF2B5EF4-FFF2-40B4-BE49-F238E27FC236}">
                <a16:creationId xmlns:a16="http://schemas.microsoft.com/office/drawing/2014/main" id="{7D421762-BE1C-4038-AC91-D227CF882537}"/>
              </a:ext>
            </a:extLst>
          </p:cNvPr>
          <p:cNvSpPr>
            <a:spLocks noGrp="1"/>
          </p:cNvSpPr>
          <p:nvPr>
            <p:ph type="body" sz="quarter" idx="10"/>
          </p:nvPr>
        </p:nvSpPr>
        <p:spPr>
          <a:xfrm>
            <a:off x="302886" y="842003"/>
            <a:ext cx="8290129" cy="3310187"/>
          </a:xfrm>
        </p:spPr>
        <p:txBody>
          <a:bodyPr/>
          <a:lstStyle/>
          <a:p>
            <a:r>
              <a:rPr lang="en-US" sz="2200" dirty="0"/>
              <a:t>2018 systematic review found weak evidence that A(H1N1)pdm09 viruses were more often associated with secondary bacterial pneumonia, ICU admission, and death in the post-2009 pandemic period</a:t>
            </a:r>
          </a:p>
          <a:p>
            <a:r>
              <a:rPr lang="en-US" sz="2200" dirty="0"/>
              <a:t>Subsequent analysis suggests that since the pandemic, more severe</a:t>
            </a:r>
          </a:p>
        </p:txBody>
      </p:sp>
      <p:sp>
        <p:nvSpPr>
          <p:cNvPr id="4" name="TextBox 3">
            <a:extLst>
              <a:ext uri="{FF2B5EF4-FFF2-40B4-BE49-F238E27FC236}">
                <a16:creationId xmlns:a16="http://schemas.microsoft.com/office/drawing/2014/main" id="{3D905FAD-FD43-4296-806F-76D135AD69AA}"/>
              </a:ext>
            </a:extLst>
          </p:cNvPr>
          <p:cNvSpPr txBox="1"/>
          <p:nvPr/>
        </p:nvSpPr>
        <p:spPr>
          <a:xfrm>
            <a:off x="5776925" y="4588379"/>
            <a:ext cx="4856866" cy="553998"/>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Caini, et al. Influenza Other Respir Viruses 2018;12:780-92</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Budd, et al. J Infect Dis 2019;220:820-29</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endParaRPr>
          </a:p>
        </p:txBody>
      </p:sp>
      <p:pic>
        <p:nvPicPr>
          <p:cNvPr id="8" name="Picture 7">
            <a:extLst>
              <a:ext uri="{FF2B5EF4-FFF2-40B4-BE49-F238E27FC236}">
                <a16:creationId xmlns:a16="http://schemas.microsoft.com/office/drawing/2014/main" id="{8044DEF9-6258-4EA6-9C3E-AD8DE1C2F6E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417686" y="2775617"/>
            <a:ext cx="4731276" cy="1789316"/>
          </a:xfrm>
          <a:prstGeom prst="rect">
            <a:avLst/>
          </a:prstGeom>
        </p:spPr>
      </p:pic>
      <p:sp>
        <p:nvSpPr>
          <p:cNvPr id="9" name="Text Placeholder 2">
            <a:extLst>
              <a:ext uri="{FF2B5EF4-FFF2-40B4-BE49-F238E27FC236}">
                <a16:creationId xmlns:a16="http://schemas.microsoft.com/office/drawing/2014/main" id="{4FB2C340-2343-4210-BEF2-65B2A71F0246}"/>
              </a:ext>
            </a:extLst>
          </p:cNvPr>
          <p:cNvSpPr txBox="1">
            <a:spLocks/>
          </p:cNvSpPr>
          <p:nvPr/>
        </p:nvSpPr>
        <p:spPr bwMode="auto">
          <a:xfrm>
            <a:off x="302887" y="2247469"/>
            <a:ext cx="4114799" cy="331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8B9B92"/>
              </a:buClr>
              <a:buFont typeface="Wingdings" panose="05000000000000000000" pitchFamily="2" charset="2"/>
              <a:buChar char="§"/>
              <a:defRPr sz="2000" kern="1200">
                <a:solidFill>
                  <a:schemeClr val="accent4">
                    <a:lumMod val="75000"/>
                  </a:schemeClr>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rgbClr val="B2A97E"/>
              </a:buClr>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Clr>
                <a:srgbClr val="594F40"/>
              </a:buClr>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14400" rtl="0" eaLnBrk="0" fontAlgn="base" latinLnBrk="0" hangingPunct="0">
              <a:lnSpc>
                <a:spcPct val="100000"/>
              </a:lnSpc>
              <a:spcBef>
                <a:spcPct val="20000"/>
              </a:spcBef>
              <a:spcAft>
                <a:spcPct val="0"/>
              </a:spcAft>
              <a:buClr>
                <a:srgbClr val="8B9B92"/>
              </a:buClr>
              <a:buSzTx/>
              <a:buFont typeface="Wingdings" panose="05000000000000000000" pitchFamily="2" charset="2"/>
              <a:buChar char="§"/>
              <a:tabLst/>
              <a:defRPr/>
            </a:pPr>
            <a:r>
              <a:rPr kumimoji="0" lang="en-US" sz="2200" b="0" i="0" u="none" strike="noStrike" kern="1200" cap="none" spc="0" normalizeH="0" baseline="0" noProof="0" dirty="0">
                <a:ln>
                  <a:noFill/>
                </a:ln>
                <a:solidFill>
                  <a:srgbClr val="808080">
                    <a:lumMod val="75000"/>
                  </a:srgbClr>
                </a:solidFill>
                <a:effectLst/>
                <a:uLnTx/>
                <a:uFillTx/>
                <a:latin typeface="Calibri" panose="020F0502020204030204" pitchFamily="34" charset="0"/>
                <a:ea typeface="+mn-ea"/>
                <a:cs typeface="+mn-cs"/>
              </a:rPr>
              <a:t>Subsequent analysis suggests disease and death occurred during H1 predominant seasons than H3, particularly in adults not originally exposed to currently circulating A(H1N1)pdm09 viruses</a:t>
            </a:r>
          </a:p>
        </p:txBody>
      </p:sp>
    </p:spTree>
    <p:extLst>
      <p:ext uri="{BB962C8B-B14F-4D97-AF65-F5344CB8AC3E}">
        <p14:creationId xmlns:p14="http://schemas.microsoft.com/office/powerpoint/2010/main" val="1576436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11384-1359-47A5-858D-D5E09C810773}"/>
              </a:ext>
            </a:extLst>
          </p:cNvPr>
          <p:cNvSpPr>
            <a:spLocks noGrp="1"/>
          </p:cNvSpPr>
          <p:nvPr>
            <p:ph type="title"/>
          </p:nvPr>
        </p:nvSpPr>
        <p:spPr/>
        <p:txBody>
          <a:bodyPr/>
          <a:lstStyle/>
          <a:p>
            <a:r>
              <a:rPr lang="en-US" dirty="0">
                <a:solidFill>
                  <a:srgbClr val="000000"/>
                </a:solidFill>
              </a:rPr>
              <a:t>Continuing Education Disclaimer </a:t>
            </a:r>
          </a:p>
        </p:txBody>
      </p:sp>
      <p:sp>
        <p:nvSpPr>
          <p:cNvPr id="3" name="Text Placeholder 2">
            <a:extLst>
              <a:ext uri="{FF2B5EF4-FFF2-40B4-BE49-F238E27FC236}">
                <a16:creationId xmlns:a16="http://schemas.microsoft.com/office/drawing/2014/main" id="{E4CFFAA1-D945-42C7-A290-2A5E29B8E9E3}"/>
              </a:ext>
            </a:extLst>
          </p:cNvPr>
          <p:cNvSpPr>
            <a:spLocks noGrp="1"/>
          </p:cNvSpPr>
          <p:nvPr>
            <p:ph type="body" sz="quarter" idx="10"/>
          </p:nvPr>
        </p:nvSpPr>
        <p:spPr>
          <a:xfrm>
            <a:off x="457200" y="1158875"/>
            <a:ext cx="8384292" cy="3729384"/>
          </a:xfrm>
        </p:spPr>
        <p:txBody>
          <a:bodyPr/>
          <a:lstStyle/>
          <a:p>
            <a:r>
              <a:rPr lang="en-US" sz="1800" dirty="0">
                <a:solidFill>
                  <a:srgbClr val="000000"/>
                </a:solidFill>
              </a:rPr>
              <a:t>In compliance with continuing education requirements, CDC, our planners, our presenters, and their spouses/partners wish to disclose they have no financial interests or other relationships with the manufacturers of commercial products, suppliers of commercial services, or commercial supporters. </a:t>
            </a:r>
          </a:p>
          <a:p>
            <a:r>
              <a:rPr lang="en-US" sz="1800" dirty="0">
                <a:solidFill>
                  <a:srgbClr val="000000"/>
                </a:solidFill>
              </a:rPr>
              <a:t>Planners have reviewed content to ensure there is no bias. </a:t>
            </a:r>
          </a:p>
          <a:p>
            <a:r>
              <a:rPr lang="en-US" sz="1800" dirty="0">
                <a:solidFill>
                  <a:srgbClr val="000000"/>
                </a:solidFill>
              </a:rPr>
              <a:t>The presentation will not include any discussion of the unlabeled use of a product or a product under investigational use, except Dr. Angela Campbell would like to disclose that she will discuss the off label use of antiviral medications for treatment of influenza. </a:t>
            </a:r>
          </a:p>
          <a:p>
            <a:r>
              <a:rPr lang="en-US" sz="1800" dirty="0">
                <a:solidFill>
                  <a:srgbClr val="000000"/>
                </a:solidFill>
              </a:rPr>
              <a:t>CDC did not accept commercial support for this continuing education activity.</a:t>
            </a:r>
          </a:p>
          <a:p>
            <a:endParaRPr lang="en-US" dirty="0"/>
          </a:p>
        </p:txBody>
      </p:sp>
    </p:spTree>
    <p:extLst>
      <p:ext uri="{BB962C8B-B14F-4D97-AF65-F5344CB8AC3E}">
        <p14:creationId xmlns:p14="http://schemas.microsoft.com/office/powerpoint/2010/main" val="1455651768"/>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8108" y="4038526"/>
            <a:ext cx="6466114" cy="45719"/>
          </a:xfrm>
        </p:spPr>
        <p:txBody>
          <a:bodyPr/>
          <a:lstStyle/>
          <a:p>
            <a:pPr lvl="0" eaLnBrk="1" fontAlgn="auto" hangingPunct="1">
              <a:lnSpc>
                <a:spcPct val="90000"/>
              </a:lnSpc>
              <a:spcAft>
                <a:spcPts val="0"/>
              </a:spcAft>
              <a:defRPr/>
            </a:pPr>
            <a:r>
              <a:rPr lang="en-US" sz="4000" dirty="0">
                <a:solidFill>
                  <a:srgbClr val="4472C4">
                    <a:lumMod val="75000"/>
                  </a:srgbClr>
                </a:solidFill>
                <a:latin typeface="Calibri" panose="020F0502020204030204"/>
                <a:ea typeface="+mn-ea"/>
                <a:cs typeface="+mn-cs"/>
              </a:rPr>
              <a:t>Influenza Vaccination and Vaccine Effectiveness</a:t>
            </a:r>
            <a:br>
              <a:rPr lang="en-US" sz="4400" dirty="0">
                <a:solidFill>
                  <a:srgbClr val="4472C4">
                    <a:lumMod val="75000"/>
                  </a:srgbClr>
                </a:solidFill>
                <a:latin typeface="Calibri" panose="020F0502020204030204"/>
                <a:ea typeface="+mn-ea"/>
                <a:cs typeface="+mn-cs"/>
              </a:rPr>
            </a:br>
            <a:endParaRPr lang="en-US" dirty="0"/>
          </a:p>
        </p:txBody>
      </p:sp>
      <p:pic>
        <p:nvPicPr>
          <p:cNvPr id="4" name="Picture 3" descr="An image of an influenza virus. ">
            <a:extLst>
              <a:ext uri="{FF2B5EF4-FFF2-40B4-BE49-F238E27FC236}">
                <a16:creationId xmlns:a16="http://schemas.microsoft.com/office/drawing/2014/main" id="{5A699CDF-3762-4262-B2A1-4AB4AAE9D5C9}"/>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47107"/>
          <a:stretch/>
        </p:blipFill>
        <p:spPr bwMode="auto">
          <a:xfrm rot="5400000">
            <a:off x="-847488" y="1482092"/>
            <a:ext cx="3608175" cy="1913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78413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F56DC">
                    <a:lumMod val="75000"/>
                  </a:srgbClr>
                </a:solidFill>
              </a:rPr>
              <a:t>Influenza Vaccination</a:t>
            </a:r>
            <a:br>
              <a:rPr lang="en-US" dirty="0">
                <a:solidFill>
                  <a:srgbClr val="0F56DC">
                    <a:lumMod val="75000"/>
                  </a:srgbClr>
                </a:solidFill>
              </a:rPr>
            </a:br>
            <a:endParaRPr lang="en-US" dirty="0"/>
          </a:p>
        </p:txBody>
      </p:sp>
      <p:sp>
        <p:nvSpPr>
          <p:cNvPr id="3" name="Text Placeholder 2"/>
          <p:cNvSpPr>
            <a:spLocks noGrp="1"/>
          </p:cNvSpPr>
          <p:nvPr>
            <p:ph type="body" sz="quarter" idx="10"/>
          </p:nvPr>
        </p:nvSpPr>
        <p:spPr>
          <a:xfrm>
            <a:off x="457200" y="2652171"/>
            <a:ext cx="4203244" cy="2491329"/>
          </a:xfrm>
        </p:spPr>
        <p:txBody>
          <a:bodyPr>
            <a:normAutofit/>
          </a:bodyPr>
          <a:lstStyle/>
          <a:p>
            <a:pPr lvl="1"/>
            <a:r>
              <a:rPr lang="en-US" sz="2200" dirty="0"/>
              <a:t>As long as influenza viruses are circulating, vaccination should continue throughout influenza season, even into January or later</a:t>
            </a:r>
          </a:p>
          <a:p>
            <a:endParaRPr lang="en-US" dirty="0"/>
          </a:p>
          <a:p>
            <a:endParaRPr lang="en-US" dirty="0"/>
          </a:p>
          <a:p>
            <a:endParaRPr lang="en-US" dirty="0"/>
          </a:p>
        </p:txBody>
      </p:sp>
      <p:sp>
        <p:nvSpPr>
          <p:cNvPr id="4" name="TextBox 3"/>
          <p:cNvSpPr txBox="1"/>
          <p:nvPr/>
        </p:nvSpPr>
        <p:spPr>
          <a:xfrm>
            <a:off x="2119033" y="4814410"/>
            <a:ext cx="2972512"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Grohskopf, et al. MMWR 2019; 68(No. RR-3): 1-21 </a:t>
            </a:r>
          </a:p>
        </p:txBody>
      </p:sp>
      <p:pic>
        <p:nvPicPr>
          <p:cNvPr id="9" name="Picture 2" descr="A group of people of differening ages smiling.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9983" y="2590458"/>
            <a:ext cx="4118524" cy="2326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 Placeholder 2"/>
          <p:cNvSpPr txBox="1">
            <a:spLocks/>
          </p:cNvSpPr>
          <p:nvPr/>
        </p:nvSpPr>
        <p:spPr bwMode="auto">
          <a:xfrm>
            <a:off x="313338" y="902750"/>
            <a:ext cx="8121535" cy="182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lnSpcReduction="10000"/>
          </a:bodyPr>
          <a:lstStyle>
            <a:lvl1pPr marL="342900" indent="-342900" algn="l" rtl="0" eaLnBrk="0" fontAlgn="base" hangingPunct="0">
              <a:spcBef>
                <a:spcPct val="20000"/>
              </a:spcBef>
              <a:spcAft>
                <a:spcPct val="0"/>
              </a:spcAft>
              <a:buClr>
                <a:srgbClr val="8B9B92"/>
              </a:buClr>
              <a:buFont typeface="Wingdings" panose="05000000000000000000" pitchFamily="2" charset="2"/>
              <a:buChar char="§"/>
              <a:defRPr sz="2000" kern="1200">
                <a:solidFill>
                  <a:schemeClr val="accent4">
                    <a:lumMod val="75000"/>
                  </a:schemeClr>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rgbClr val="B2A97E"/>
              </a:buClr>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Clr>
                <a:srgbClr val="594F40"/>
              </a:buClr>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14400" rtl="0" eaLnBrk="0" fontAlgn="base" latinLnBrk="0" hangingPunct="0">
              <a:lnSpc>
                <a:spcPct val="100000"/>
              </a:lnSpc>
              <a:spcBef>
                <a:spcPct val="20000"/>
              </a:spcBef>
              <a:spcAft>
                <a:spcPct val="0"/>
              </a:spcAft>
              <a:buClr>
                <a:srgbClr val="8B9B92"/>
              </a:buClr>
              <a:buSzTx/>
              <a:buFont typeface="Wingdings" panose="05000000000000000000" pitchFamily="2" charset="2"/>
              <a:buChar char="§"/>
              <a:tabLst/>
              <a:defRPr/>
            </a:pPr>
            <a:r>
              <a:rPr kumimoji="0" lang="en-US" sz="2200" b="0" i="0" u="none" strike="noStrike" kern="1200" cap="none" spc="0" normalizeH="0" baseline="0" noProof="0" dirty="0">
                <a:ln>
                  <a:noFill/>
                </a:ln>
                <a:solidFill>
                  <a:srgbClr val="808080">
                    <a:lumMod val="75000"/>
                  </a:srgbClr>
                </a:solidFill>
                <a:effectLst/>
                <a:uLnTx/>
                <a:uFillTx/>
                <a:latin typeface="Calibri" panose="020F0502020204030204" pitchFamily="34" charset="0"/>
                <a:ea typeface="+mn-ea"/>
                <a:cs typeface="+mn-cs"/>
              </a:rPr>
              <a:t>Influenza vaccination is the best way to protect against influenza</a:t>
            </a:r>
          </a:p>
          <a:p>
            <a:pPr marL="342900" marR="0" lvl="0" indent="-342900" algn="l" defTabSz="914400" rtl="0" eaLnBrk="0" fontAlgn="base" latinLnBrk="0" hangingPunct="0">
              <a:lnSpc>
                <a:spcPct val="100000"/>
              </a:lnSpc>
              <a:spcBef>
                <a:spcPct val="20000"/>
              </a:spcBef>
              <a:spcAft>
                <a:spcPct val="0"/>
              </a:spcAft>
              <a:buClr>
                <a:srgbClr val="8B9B92"/>
              </a:buClr>
              <a:buSzTx/>
              <a:buFont typeface="Wingdings" panose="05000000000000000000" pitchFamily="2" charset="2"/>
              <a:buChar char="§"/>
              <a:tabLst/>
              <a:defRPr/>
            </a:pPr>
            <a:r>
              <a:rPr kumimoji="0" lang="en-US" sz="2200" b="0" i="0" u="none" strike="noStrike" kern="1200" cap="none" spc="0" normalizeH="0" baseline="0" noProof="0" dirty="0">
                <a:ln>
                  <a:noFill/>
                </a:ln>
                <a:solidFill>
                  <a:srgbClr val="808080">
                    <a:lumMod val="75000"/>
                  </a:srgbClr>
                </a:solidFill>
                <a:effectLst/>
                <a:uLnTx/>
                <a:uFillTx/>
                <a:latin typeface="Calibri" panose="020F0502020204030204" pitchFamily="34" charset="0"/>
                <a:ea typeface="+mn-ea"/>
                <a:cs typeface="+mn-cs"/>
              </a:rPr>
              <a:t>The Advisory Committee on Immunization Practices/CDC recommend annual vaccination for everyone 6 months of age and older who do not have contraindications</a:t>
            </a:r>
          </a:p>
          <a:p>
            <a:pPr marL="342900" marR="0" lvl="0" indent="-342900" algn="l" defTabSz="914400" rtl="0" eaLnBrk="0" fontAlgn="base" latinLnBrk="0" hangingPunct="0">
              <a:lnSpc>
                <a:spcPct val="100000"/>
              </a:lnSpc>
              <a:spcBef>
                <a:spcPct val="20000"/>
              </a:spcBef>
              <a:spcAft>
                <a:spcPct val="0"/>
              </a:spcAft>
              <a:buClr>
                <a:srgbClr val="8B9B92"/>
              </a:buClr>
              <a:buSzTx/>
              <a:buFont typeface="Wingdings" panose="05000000000000000000" pitchFamily="2" charset="2"/>
              <a:buChar char="§"/>
              <a:tabLst/>
              <a:defRPr/>
            </a:pPr>
            <a:r>
              <a:rPr kumimoji="0" lang="en-US" sz="2200" b="0" i="0" u="none" strike="noStrike" kern="1200" cap="none" spc="0" normalizeH="0" baseline="0" noProof="0" dirty="0">
                <a:ln>
                  <a:noFill/>
                </a:ln>
                <a:solidFill>
                  <a:srgbClr val="808080">
                    <a:lumMod val="75000"/>
                  </a:srgbClr>
                </a:solidFill>
                <a:effectLst/>
                <a:uLnTx/>
                <a:uFillTx/>
                <a:latin typeface="Calibri" panose="020F0502020204030204" pitchFamily="34" charset="0"/>
                <a:ea typeface="+mn-ea"/>
                <a:cs typeface="+mn-cs"/>
              </a:rPr>
              <a:t>Recommended to be received by the end of October</a:t>
            </a:r>
          </a:p>
          <a:p>
            <a:pPr marL="342900" marR="0" lvl="0" indent="-342900" algn="l" defTabSz="914400" rtl="0" eaLnBrk="0" fontAlgn="base" latinLnBrk="0" hangingPunct="0">
              <a:lnSpc>
                <a:spcPct val="100000"/>
              </a:lnSpc>
              <a:spcBef>
                <a:spcPct val="20000"/>
              </a:spcBef>
              <a:spcAft>
                <a:spcPct val="0"/>
              </a:spcAft>
              <a:buClr>
                <a:srgbClr val="8B9B92"/>
              </a:buClr>
              <a:buSzTx/>
              <a:buFont typeface="Wingdings" panose="05000000000000000000" pitchFamily="2" charset="2"/>
              <a:buChar char="§"/>
              <a:tabLst/>
              <a:defRPr/>
            </a:pPr>
            <a:endParaRPr kumimoji="0" lang="en-US" sz="2000" b="0" i="1" u="none" strike="noStrike" kern="1200" cap="none" spc="0" normalizeH="0" baseline="0" noProof="0" dirty="0">
              <a:ln>
                <a:noFill/>
              </a:ln>
              <a:solidFill>
                <a:srgbClr val="808080">
                  <a:lumMod val="75000"/>
                </a:srgbClr>
              </a:solidFill>
              <a:effectLst/>
              <a:uLnTx/>
              <a:uFillTx/>
              <a:latin typeface="Calibri" panose="020F0502020204030204" pitchFamily="34" charset="0"/>
              <a:ea typeface="+mn-ea"/>
              <a:cs typeface="+mn-cs"/>
            </a:endParaRPr>
          </a:p>
          <a:p>
            <a:pPr marL="342900" marR="0" lvl="0" indent="-342900" algn="l" defTabSz="914400" rtl="0" eaLnBrk="0" fontAlgn="base" latinLnBrk="0" hangingPunct="0">
              <a:lnSpc>
                <a:spcPct val="100000"/>
              </a:lnSpc>
              <a:spcBef>
                <a:spcPct val="20000"/>
              </a:spcBef>
              <a:spcAft>
                <a:spcPct val="0"/>
              </a:spcAft>
              <a:buClr>
                <a:srgbClr val="8B9B92"/>
              </a:buClr>
              <a:buSzTx/>
              <a:buFont typeface="Wingdings" panose="05000000000000000000" pitchFamily="2" charset="2"/>
              <a:buChar char="§"/>
              <a:tabLst/>
              <a:defRPr/>
            </a:pPr>
            <a:endParaRPr kumimoji="0" lang="en-US" sz="2000" b="0" i="0" u="none" strike="noStrike" kern="1200" cap="none" spc="0" normalizeH="0" baseline="0" noProof="0" dirty="0">
              <a:ln>
                <a:noFill/>
              </a:ln>
              <a:solidFill>
                <a:srgbClr val="808080">
                  <a:lumMod val="75000"/>
                </a:srgbClr>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131062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7AA807-1208-4FF0-9B4A-194D86C72212}"/>
              </a:ext>
            </a:extLst>
          </p:cNvPr>
          <p:cNvSpPr>
            <a:spLocks noGrp="1"/>
          </p:cNvSpPr>
          <p:nvPr>
            <p:ph type="title"/>
          </p:nvPr>
        </p:nvSpPr>
        <p:spPr/>
        <p:txBody>
          <a:bodyPr/>
          <a:lstStyle/>
          <a:p>
            <a:r>
              <a:rPr lang="en-US" dirty="0">
                <a:solidFill>
                  <a:srgbClr val="0B40A5"/>
                </a:solidFill>
              </a:rPr>
              <a:t>2019-20 Influenza Vaccine Composition</a:t>
            </a:r>
          </a:p>
        </p:txBody>
      </p:sp>
      <p:sp>
        <p:nvSpPr>
          <p:cNvPr id="3" name="Content Placeholder 2"/>
          <p:cNvSpPr>
            <a:spLocks noGrp="1"/>
          </p:cNvSpPr>
          <p:nvPr>
            <p:ph type="body" sz="quarter" idx="10"/>
          </p:nvPr>
        </p:nvSpPr>
        <p:spPr/>
        <p:txBody>
          <a:bodyPr anchor="t"/>
          <a:lstStyle/>
          <a:p>
            <a:pPr fontAlgn="auto">
              <a:spcAft>
                <a:spcPts val="0"/>
              </a:spcAft>
              <a:defRPr/>
            </a:pPr>
            <a:r>
              <a:rPr lang="en-US" sz="2400" dirty="0">
                <a:solidFill>
                  <a:schemeClr val="accent4">
                    <a:lumMod val="75000"/>
                  </a:schemeClr>
                </a:solidFill>
              </a:rPr>
              <a:t>Trivalent vaccines:</a:t>
            </a:r>
          </a:p>
          <a:p>
            <a:pPr lvl="1" fontAlgn="auto">
              <a:spcAft>
                <a:spcPts val="0"/>
              </a:spcAft>
              <a:defRPr/>
            </a:pPr>
            <a:r>
              <a:rPr lang="pt-BR" sz="2100" dirty="0">
                <a:solidFill>
                  <a:schemeClr val="accent4">
                    <a:lumMod val="75000"/>
                  </a:schemeClr>
                </a:solidFill>
              </a:rPr>
              <a:t>A/Brisbane/02/2018 (H1N1)pdm09–like virus</a:t>
            </a:r>
            <a:r>
              <a:rPr lang="en-US" sz="2100" dirty="0">
                <a:solidFill>
                  <a:schemeClr val="accent4">
                    <a:lumMod val="75000"/>
                  </a:schemeClr>
                </a:solidFill>
              </a:rPr>
              <a:t>--</a:t>
            </a:r>
            <a:r>
              <a:rPr lang="en-US" sz="2100" i="1" dirty="0">
                <a:solidFill>
                  <a:srgbClr val="FF0000"/>
                </a:solidFill>
              </a:rPr>
              <a:t>updated</a:t>
            </a:r>
            <a:endParaRPr lang="en-US" sz="2100" dirty="0">
              <a:solidFill>
                <a:srgbClr val="FF0000"/>
              </a:solidFill>
            </a:endParaRPr>
          </a:p>
          <a:p>
            <a:pPr lvl="1" fontAlgn="auto">
              <a:spcAft>
                <a:spcPts val="0"/>
              </a:spcAft>
              <a:defRPr/>
            </a:pPr>
            <a:r>
              <a:rPr lang="pt-BR" sz="2100" dirty="0">
                <a:solidFill>
                  <a:schemeClr val="accent4">
                    <a:lumMod val="75000"/>
                  </a:schemeClr>
                </a:solidFill>
              </a:rPr>
              <a:t>A/Kansas/14/2017 (H3N2)–like virus</a:t>
            </a:r>
            <a:r>
              <a:rPr lang="en-US" sz="2100" dirty="0">
                <a:solidFill>
                  <a:schemeClr val="accent4">
                    <a:lumMod val="75000"/>
                  </a:schemeClr>
                </a:solidFill>
              </a:rPr>
              <a:t>--</a:t>
            </a:r>
            <a:r>
              <a:rPr lang="en-US" sz="2100" i="1" dirty="0">
                <a:solidFill>
                  <a:srgbClr val="FF0000"/>
                </a:solidFill>
              </a:rPr>
              <a:t>updated</a:t>
            </a:r>
            <a:endParaRPr lang="en-US" sz="2100" dirty="0">
              <a:solidFill>
                <a:srgbClr val="FF0000"/>
              </a:solidFill>
            </a:endParaRPr>
          </a:p>
          <a:p>
            <a:pPr lvl="1" fontAlgn="auto">
              <a:spcAft>
                <a:spcPts val="0"/>
              </a:spcAft>
              <a:defRPr/>
            </a:pPr>
            <a:r>
              <a:rPr lang="en-US" sz="2100" dirty="0">
                <a:solidFill>
                  <a:schemeClr val="accent4">
                    <a:lumMod val="75000"/>
                  </a:schemeClr>
                </a:solidFill>
              </a:rPr>
              <a:t>B/Colorado/06/2017-like virus (Victoria lineage)</a:t>
            </a:r>
          </a:p>
          <a:p>
            <a:pPr fontAlgn="auto">
              <a:spcAft>
                <a:spcPts val="0"/>
              </a:spcAft>
              <a:defRPr/>
            </a:pPr>
            <a:endParaRPr lang="en-US" sz="800" dirty="0">
              <a:solidFill>
                <a:schemeClr val="accent4">
                  <a:lumMod val="75000"/>
                </a:schemeClr>
              </a:solidFill>
            </a:endParaRPr>
          </a:p>
          <a:p>
            <a:pPr fontAlgn="auto">
              <a:spcAft>
                <a:spcPts val="0"/>
              </a:spcAft>
              <a:defRPr/>
            </a:pPr>
            <a:r>
              <a:rPr lang="en-US" sz="2400" dirty="0">
                <a:solidFill>
                  <a:schemeClr val="accent4">
                    <a:lumMod val="75000"/>
                  </a:schemeClr>
                </a:solidFill>
              </a:rPr>
              <a:t>Quadrivalent vaccines:</a:t>
            </a:r>
          </a:p>
          <a:p>
            <a:pPr lvl="1" fontAlgn="auto">
              <a:spcAft>
                <a:spcPts val="0"/>
              </a:spcAft>
              <a:defRPr/>
            </a:pPr>
            <a:r>
              <a:rPr lang="en-US" sz="2100" dirty="0">
                <a:solidFill>
                  <a:schemeClr val="accent4">
                    <a:lumMod val="75000"/>
                  </a:schemeClr>
                </a:solidFill>
              </a:rPr>
              <a:t>The above three viruses, and </a:t>
            </a:r>
          </a:p>
          <a:p>
            <a:pPr lvl="1" fontAlgn="auto">
              <a:spcAft>
                <a:spcPts val="0"/>
              </a:spcAft>
              <a:defRPr/>
            </a:pPr>
            <a:r>
              <a:rPr lang="en-US" sz="2100" dirty="0">
                <a:solidFill>
                  <a:schemeClr val="accent4">
                    <a:lumMod val="75000"/>
                  </a:schemeClr>
                </a:solidFill>
              </a:rPr>
              <a:t>a B/Phuket/3073/2013-like virus                                                           (Yamagata lineage)</a:t>
            </a:r>
          </a:p>
        </p:txBody>
      </p:sp>
      <p:sp>
        <p:nvSpPr>
          <p:cNvPr id="6" name="TextBox 5">
            <a:extLst>
              <a:ext uri="{FF2B5EF4-FFF2-40B4-BE49-F238E27FC236}">
                <a16:creationId xmlns:a16="http://schemas.microsoft.com/office/drawing/2014/main" id="{7B0439C3-5F86-4F8B-BF66-A5FB47F518CD}"/>
              </a:ext>
            </a:extLst>
          </p:cNvPr>
          <p:cNvSpPr txBox="1"/>
          <p:nvPr/>
        </p:nvSpPr>
        <p:spPr>
          <a:xfrm>
            <a:off x="6145232" y="4796282"/>
            <a:ext cx="2910913"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Grohskopf, et al. MMWR 2019; 68(No. RR-3): 1-21 </a:t>
            </a:r>
          </a:p>
        </p:txBody>
      </p:sp>
      <p:pic>
        <p:nvPicPr>
          <p:cNvPr id="7" name="Picture 2" descr="Image of adolescent boy getting his flu shot as his mom looks on -- CDC Public Health Image Library No9405">
            <a:extLst>
              <a:ext uri="{FF2B5EF4-FFF2-40B4-BE49-F238E27FC236}">
                <a16:creationId xmlns:a16="http://schemas.microsoft.com/office/drawing/2014/main" id="{27EEAAF2-72E6-486A-AB25-778B85220C66}"/>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76169" y="2859087"/>
            <a:ext cx="2459843" cy="1741569"/>
          </a:xfrm>
          <a:prstGeom prst="rect">
            <a:avLst/>
          </a:prstGeom>
          <a:noFill/>
          <a:effectLst>
            <a:outerShdw blurRad="292100" dist="139700" dir="2700000" algn="ctr" rotWithShape="0">
              <a:srgbClr val="000000">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4815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1883"/>
            <a:ext cx="8229600" cy="857250"/>
          </a:xfrm>
        </p:spPr>
        <p:txBody>
          <a:bodyPr/>
          <a:lstStyle/>
          <a:p>
            <a:r>
              <a:rPr lang="en-US" dirty="0">
                <a:solidFill>
                  <a:srgbClr val="0B40A5"/>
                </a:solidFill>
              </a:rPr>
              <a:t>Communicating Influenza Vaccine Effectiveness is Challenging…</a:t>
            </a:r>
          </a:p>
        </p:txBody>
      </p:sp>
      <p:sp>
        <p:nvSpPr>
          <p:cNvPr id="3" name="Text Placeholder 2"/>
          <p:cNvSpPr>
            <a:spLocks noGrp="1"/>
          </p:cNvSpPr>
          <p:nvPr>
            <p:ph type="body" sz="quarter" idx="10"/>
          </p:nvPr>
        </p:nvSpPr>
        <p:spPr>
          <a:xfrm>
            <a:off x="457200" y="1224779"/>
            <a:ext cx="8229600" cy="3341688"/>
          </a:xfrm>
        </p:spPr>
        <p:txBody>
          <a:bodyPr/>
          <a:lstStyle/>
          <a:p>
            <a:r>
              <a:rPr lang="en-US" sz="2200" dirty="0"/>
              <a:t>Varies by population, circulating virus, vaccine type</a:t>
            </a:r>
          </a:p>
          <a:p>
            <a:r>
              <a:rPr lang="en-US" sz="2200" dirty="0"/>
              <a:t>CDC developed a model to translate:</a:t>
            </a:r>
          </a:p>
        </p:txBody>
      </p:sp>
      <p:sp>
        <p:nvSpPr>
          <p:cNvPr id="5" name="TextBox 4"/>
          <p:cNvSpPr txBox="1"/>
          <p:nvPr/>
        </p:nvSpPr>
        <p:spPr>
          <a:xfrm>
            <a:off x="847578" y="2251405"/>
            <a:ext cx="7448843" cy="21444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67"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Vaccine effectiveness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667"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667"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67"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Number of influenza-related outcomes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67" b="1" i="0" u="sng" strike="noStrike" kern="1200" cap="none" spc="0" normalizeH="0" baseline="0" noProof="0" dirty="0">
                <a:ln>
                  <a:noFill/>
                </a:ln>
                <a:solidFill>
                  <a:srgbClr val="000000"/>
                </a:solidFill>
                <a:effectLst/>
                <a:uLnTx/>
                <a:uFillTx/>
                <a:latin typeface="Calibri" panose="020F0502020204030204" pitchFamily="34" charset="0"/>
                <a:ea typeface="+mn-ea"/>
                <a:cs typeface="+mn-cs"/>
              </a:rPr>
              <a:t>prevented</a:t>
            </a:r>
            <a:r>
              <a:rPr kumimoji="0" lang="en-US" sz="2667"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by vaccination</a:t>
            </a:r>
          </a:p>
        </p:txBody>
      </p:sp>
      <p:sp>
        <p:nvSpPr>
          <p:cNvPr id="6" name="Down Arrow 5" descr="An image of an arrow pointing down. "/>
          <p:cNvSpPr/>
          <p:nvPr/>
        </p:nvSpPr>
        <p:spPr>
          <a:xfrm>
            <a:off x="4459355" y="2829719"/>
            <a:ext cx="225287" cy="755373"/>
          </a:xfrm>
          <a:prstGeom prst="downArrow">
            <a:avLst/>
          </a:prstGeom>
          <a:solidFill>
            <a:srgbClr val="700038"/>
          </a:solidFill>
          <a:ln>
            <a:solidFill>
              <a:srgbClr val="700038"/>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Myriad Web Pro"/>
              <a:ea typeface="+mn-ea"/>
              <a:cs typeface="+mn-cs"/>
            </a:endParaRPr>
          </a:p>
        </p:txBody>
      </p:sp>
      <p:sp>
        <p:nvSpPr>
          <p:cNvPr id="7" name="TextBox 6"/>
          <p:cNvSpPr txBox="1"/>
          <p:nvPr/>
        </p:nvSpPr>
        <p:spPr>
          <a:xfrm>
            <a:off x="6336620" y="4713399"/>
            <a:ext cx="2430474" cy="246221"/>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mn-cs"/>
              </a:rPr>
              <a:t>Tokars et al,</a:t>
            </a:r>
            <a:r>
              <a:rPr kumimoji="0" lang="en-US" sz="1000" b="0" i="1" u="none" strike="noStrike" kern="1200" cap="none" spc="0" normalizeH="0" baseline="0" noProof="0" dirty="0">
                <a:ln>
                  <a:noFill/>
                </a:ln>
                <a:solidFill>
                  <a:srgbClr val="0070C0"/>
                </a:solidFill>
                <a:effectLst/>
                <a:uLnTx/>
                <a:uFillTx/>
                <a:latin typeface="Calibri" panose="020F0502020204030204" pitchFamily="34" charset="0"/>
                <a:ea typeface="+mn-ea"/>
                <a:cs typeface="+mn-cs"/>
              </a:rPr>
              <a:t> </a:t>
            </a: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mn-cs"/>
              </a:rPr>
              <a:t>Vaccine 2018, 36(48): 7331-37</a:t>
            </a:r>
          </a:p>
        </p:txBody>
      </p:sp>
    </p:spTree>
    <p:extLst>
      <p:ext uri="{BB962C8B-B14F-4D97-AF65-F5344CB8AC3E}">
        <p14:creationId xmlns:p14="http://schemas.microsoft.com/office/powerpoint/2010/main" val="1744754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9382" y="-363580"/>
            <a:ext cx="8693727" cy="857250"/>
          </a:xfrm>
        </p:spPr>
        <p:txBody>
          <a:bodyPr/>
          <a:lstStyle/>
          <a:p>
            <a:r>
              <a:rPr lang="en-US" dirty="0">
                <a:solidFill>
                  <a:srgbClr val="0B40A5"/>
                </a:solidFill>
              </a:rPr>
              <a:t>Burden Averted by Influenza Vaccination, 2018-19 Season </a:t>
            </a:r>
          </a:p>
        </p:txBody>
      </p:sp>
      <p:sp>
        <p:nvSpPr>
          <p:cNvPr id="3" name="Text Placeholder 2"/>
          <p:cNvSpPr>
            <a:spLocks noGrp="1"/>
          </p:cNvSpPr>
          <p:nvPr>
            <p:ph type="body" sz="quarter" idx="10"/>
          </p:nvPr>
        </p:nvSpPr>
        <p:spPr/>
        <p:txBody>
          <a:bodyPr/>
          <a:lstStyle/>
          <a:p>
            <a:endParaRPr lang="en-US" dirty="0"/>
          </a:p>
        </p:txBody>
      </p:sp>
      <p:sp>
        <p:nvSpPr>
          <p:cNvPr id="4" name="Rectangle 3"/>
          <p:cNvSpPr/>
          <p:nvPr/>
        </p:nvSpPr>
        <p:spPr>
          <a:xfrm>
            <a:off x="5631873" y="4822975"/>
            <a:ext cx="3432356" cy="246221"/>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https://www.cdc.gov/flu/vaccines-work/burden-averted.htm</a:t>
            </a:r>
          </a:p>
        </p:txBody>
      </p:sp>
      <p:pic>
        <p:nvPicPr>
          <p:cNvPr id="5" name="Picture 4" descr="This graphic depicts the benefits of flu vaccination during the 2018-2019 flu season. Approximately 49% of the U.S. population chose to get a flu vaccine during the 2018-2019 flu season, and this prevented an estimated 4.4 million flu illnesses (More than the population of Los Angeles); 58,000 flu hospitalizations (About the number of students at The Ohio State University); and 3,500 flu deaths (Equivalent to saving about 10 lives per day over the course of the year). ">
            <a:extLst>
              <a:ext uri="{FF2B5EF4-FFF2-40B4-BE49-F238E27FC236}">
                <a16:creationId xmlns:a16="http://schemas.microsoft.com/office/drawing/2014/main" id="{736E78AA-C5F6-4B0B-9910-57ECC5C89C8C}"/>
              </a:ext>
            </a:extLst>
          </p:cNvPr>
          <p:cNvPicPr>
            <a:picLocks noChangeAspect="1"/>
          </p:cNvPicPr>
          <p:nvPr/>
        </p:nvPicPr>
        <p:blipFill>
          <a:blip r:embed="rId3"/>
          <a:stretch>
            <a:fillRect/>
          </a:stretch>
        </p:blipFill>
        <p:spPr>
          <a:xfrm>
            <a:off x="1814946" y="458275"/>
            <a:ext cx="5250874" cy="4373069"/>
          </a:xfrm>
          <a:prstGeom prst="rect">
            <a:avLst/>
          </a:prstGeom>
        </p:spPr>
      </p:pic>
    </p:spTree>
    <p:extLst>
      <p:ext uri="{BB962C8B-B14F-4D97-AF65-F5344CB8AC3E}">
        <p14:creationId xmlns:p14="http://schemas.microsoft.com/office/powerpoint/2010/main" val="3751518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n image of an influenza virus. ">
            <a:extLst>
              <a:ext uri="{FF2B5EF4-FFF2-40B4-BE49-F238E27FC236}">
                <a16:creationId xmlns:a16="http://schemas.microsoft.com/office/drawing/2014/main" id="{5A699CDF-3762-4262-B2A1-4AB4AAE9D5C9}"/>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47107"/>
          <a:stretch/>
        </p:blipFill>
        <p:spPr bwMode="auto">
          <a:xfrm rot="5400000">
            <a:off x="-847488" y="1482092"/>
            <a:ext cx="3608175" cy="1913199"/>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6EE802A4-67EE-412F-A6F8-18DBDB446F4E}"/>
              </a:ext>
            </a:extLst>
          </p:cNvPr>
          <p:cNvSpPr txBox="1">
            <a:spLocks noGrp="1"/>
          </p:cNvSpPr>
          <p:nvPr>
            <p:ph type="title"/>
          </p:nvPr>
        </p:nvSpPr>
        <p:spPr>
          <a:xfrm>
            <a:off x="2118049" y="2438691"/>
            <a:ext cx="8229600" cy="857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b="0" kern="1200">
                <a:solidFill>
                  <a:schemeClr val="accent1">
                    <a:lumMod val="75000"/>
                  </a:schemeClr>
                </a:solidFill>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1" u="none" strike="noStrike" kern="1200" cap="none" spc="0" normalizeH="0" baseline="0" noProof="0" dirty="0">
                <a:ln>
                  <a:noFill/>
                </a:ln>
                <a:solidFill>
                  <a:srgbClr val="4472C4">
                    <a:lumMod val="75000"/>
                  </a:srgbClr>
                </a:solidFill>
                <a:effectLst/>
                <a:uLnTx/>
                <a:uFillTx/>
                <a:latin typeface="Calibri" panose="020F0502020204030204"/>
                <a:ea typeface="+mj-ea"/>
                <a:cs typeface="+mj-cs"/>
              </a:rPr>
              <a:t>Diagnosis</a:t>
            </a:r>
            <a:r>
              <a:rPr kumimoji="0" lang="en-US" sz="4000" b="1" u="none" strike="noStrike" kern="1200" cap="none" spc="0" normalizeH="0" noProof="0" dirty="0">
                <a:ln>
                  <a:noFill/>
                </a:ln>
                <a:solidFill>
                  <a:srgbClr val="4472C4">
                    <a:lumMod val="75000"/>
                  </a:srgbClr>
                </a:solidFill>
                <a:effectLst/>
                <a:uLnTx/>
                <a:uFillTx/>
                <a:latin typeface="Calibri" panose="020F0502020204030204"/>
                <a:ea typeface="+mj-ea"/>
                <a:cs typeface="+mj-cs"/>
              </a:rPr>
              <a:t> of Influenza</a:t>
            </a:r>
            <a:endParaRPr kumimoji="0" lang="en-US" sz="4000" b="1" u="none" strike="noStrike" kern="1200" cap="none" spc="0" normalizeH="0" baseline="0" noProof="0" dirty="0">
              <a:ln>
                <a:noFill/>
              </a:ln>
              <a:solidFill>
                <a:srgbClr val="4472C4">
                  <a:lumMod val="75000"/>
                </a:srgbClr>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34056817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B40A5"/>
                </a:solidFill>
              </a:rPr>
              <a:t>2018 IDSA Clinical Practice Guidelines</a:t>
            </a:r>
          </a:p>
        </p:txBody>
      </p:sp>
      <p:pic>
        <p:nvPicPr>
          <p:cNvPr id="4" name="Picture 3" descr="Infectious Diseases Society of America (IDSA) header, and title of study 'Clincial Practice Guidelines by the Infectious Diseases Society of America: 2018 Update on Diagnosis, Treatment, Chemoprophylaxis, and Institutional Outbreak Management of Seasonal Influenza.'"/>
          <p:cNvPicPr>
            <a:picLocks noChangeAspect="1"/>
          </p:cNvPicPr>
          <p:nvPr/>
        </p:nvPicPr>
        <p:blipFill>
          <a:blip r:embed="rId3"/>
          <a:stretch>
            <a:fillRect/>
          </a:stretch>
        </p:blipFill>
        <p:spPr>
          <a:xfrm>
            <a:off x="198621" y="1063229"/>
            <a:ext cx="8746758" cy="3281042"/>
          </a:xfrm>
          <a:prstGeom prst="rect">
            <a:avLst/>
          </a:prstGeom>
        </p:spPr>
      </p:pic>
      <p:sp>
        <p:nvSpPr>
          <p:cNvPr id="5" name="Rectangle 4">
            <a:extLst>
              <a:ext uri="{FF2B5EF4-FFF2-40B4-BE49-F238E27FC236}">
                <a16:creationId xmlns:a16="http://schemas.microsoft.com/office/drawing/2014/main" id="{120FB192-2201-4949-B345-B3C1B119BBEE}"/>
              </a:ext>
            </a:extLst>
          </p:cNvPr>
          <p:cNvSpPr/>
          <p:nvPr/>
        </p:nvSpPr>
        <p:spPr>
          <a:xfrm>
            <a:off x="6335097" y="4763911"/>
            <a:ext cx="3515484" cy="246221"/>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Uyeki, et al. Clin Infect Dis 2019;68(6):895-902</a:t>
            </a:r>
          </a:p>
        </p:txBody>
      </p:sp>
      <p:sp>
        <p:nvSpPr>
          <p:cNvPr id="6" name="Text Placeholder 5">
            <a:extLst>
              <a:ext uri="{FF2B5EF4-FFF2-40B4-BE49-F238E27FC236}">
                <a16:creationId xmlns:a16="http://schemas.microsoft.com/office/drawing/2014/main" id="{4E06BA80-324E-4AF4-9405-0F5DF6CCF8B5}"/>
              </a:ext>
            </a:extLst>
          </p:cNvPr>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1985514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en-US" dirty="0"/>
          </a:p>
        </p:txBody>
      </p:sp>
      <p:pic>
        <p:nvPicPr>
          <p:cNvPr id="2" name="Picture 1">
            <a:extLst>
              <a:ext uri="{FF2B5EF4-FFF2-40B4-BE49-F238E27FC236}">
                <a16:creationId xmlns:a16="http://schemas.microsoft.com/office/drawing/2014/main" id="{406D23F0-F937-4A33-8A22-4B68C0B72E7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65654" y="249845"/>
            <a:ext cx="8612692" cy="4775107"/>
          </a:xfrm>
          <a:prstGeom prst="rect">
            <a:avLst/>
          </a:prstGeom>
        </p:spPr>
      </p:pic>
      <p:sp>
        <p:nvSpPr>
          <p:cNvPr id="7" name="Title 6"/>
          <p:cNvSpPr txBox="1">
            <a:spLocks noGrp="1"/>
          </p:cNvSpPr>
          <p:nvPr>
            <p:ph type="title"/>
          </p:nvPr>
        </p:nvSpPr>
        <p:spPr>
          <a:xfrm>
            <a:off x="1917687" y="681821"/>
            <a:ext cx="6708710" cy="477054"/>
          </a:xfrm>
          <a:prstGeom prst="rect">
            <a:avLst/>
          </a:prstGeom>
          <a:noFill/>
        </p:spPr>
        <p:txBody>
          <a:bodyPr wrap="square" rtlCol="0">
            <a:spAutoFit/>
          </a:bodyPr>
          <a:lstStyle/>
          <a:p>
            <a:r>
              <a:rPr lang="en-US" sz="1600" b="1" dirty="0">
                <a:solidFill>
                  <a:srgbClr val="0B40A5"/>
                </a:solidFill>
                <a:latin typeface="Calibri" panose="020F0502020204030204" pitchFamily="34" charset="0"/>
              </a:rPr>
              <a:t>https://www.cdc.gov/flu/professionals/diagnosis/index.htm</a:t>
            </a:r>
          </a:p>
        </p:txBody>
      </p:sp>
    </p:spTree>
    <p:extLst>
      <p:ext uri="{BB962C8B-B14F-4D97-AF65-F5344CB8AC3E}">
        <p14:creationId xmlns:p14="http://schemas.microsoft.com/office/powerpoint/2010/main" val="34995358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855"/>
            <a:ext cx="8229600" cy="857250"/>
          </a:xfrm>
        </p:spPr>
        <p:txBody>
          <a:bodyPr/>
          <a:lstStyle/>
          <a:p>
            <a:r>
              <a:rPr lang="en-US" dirty="0">
                <a:solidFill>
                  <a:srgbClr val="0B40A5"/>
                </a:solidFill>
              </a:rPr>
              <a:t>Influenza Testing Should be Performed when…</a:t>
            </a:r>
          </a:p>
        </p:txBody>
      </p:sp>
      <p:sp>
        <p:nvSpPr>
          <p:cNvPr id="3" name="Text Placeholder 2"/>
          <p:cNvSpPr>
            <a:spLocks noGrp="1"/>
          </p:cNvSpPr>
          <p:nvPr>
            <p:ph type="body" sz="quarter" idx="10"/>
          </p:nvPr>
        </p:nvSpPr>
        <p:spPr>
          <a:xfrm>
            <a:off x="457200" y="1075751"/>
            <a:ext cx="7935686" cy="3530885"/>
          </a:xfrm>
        </p:spPr>
        <p:txBody>
          <a:bodyPr>
            <a:normAutofit fontScale="92500" lnSpcReduction="10000"/>
          </a:bodyPr>
          <a:lstStyle/>
          <a:p>
            <a:pPr>
              <a:lnSpc>
                <a:spcPct val="110000"/>
              </a:lnSpc>
              <a:spcBef>
                <a:spcPts val="480"/>
              </a:spcBef>
            </a:pPr>
            <a:r>
              <a:rPr lang="en-US" sz="2400" b="1" dirty="0"/>
              <a:t>Results are likely to influence clinical management</a:t>
            </a:r>
          </a:p>
          <a:p>
            <a:pPr lvl="1">
              <a:lnSpc>
                <a:spcPct val="110000"/>
              </a:lnSpc>
              <a:spcBef>
                <a:spcPts val="480"/>
              </a:spcBef>
            </a:pPr>
            <a:r>
              <a:rPr lang="en-US" sz="2200" dirty="0"/>
              <a:t>Decrease unnecessary laboratory testing for other etiologies</a:t>
            </a:r>
          </a:p>
          <a:p>
            <a:pPr lvl="1">
              <a:lnSpc>
                <a:spcPct val="110000"/>
              </a:lnSpc>
              <a:spcBef>
                <a:spcPts val="480"/>
              </a:spcBef>
            </a:pPr>
            <a:r>
              <a:rPr lang="en-US" sz="2200" dirty="0"/>
              <a:t>Decrease unnecessary use of antibiotics</a:t>
            </a:r>
          </a:p>
          <a:p>
            <a:pPr lvl="1">
              <a:lnSpc>
                <a:spcPct val="110000"/>
              </a:lnSpc>
              <a:spcBef>
                <a:spcPts val="480"/>
              </a:spcBef>
            </a:pPr>
            <a:r>
              <a:rPr lang="en-US" sz="2200" dirty="0"/>
              <a:t>Facilitate implementation of infection prevention and control measures</a:t>
            </a:r>
          </a:p>
          <a:p>
            <a:pPr lvl="1">
              <a:lnSpc>
                <a:spcPct val="110000"/>
              </a:lnSpc>
              <a:spcBef>
                <a:spcPts val="480"/>
              </a:spcBef>
            </a:pPr>
            <a:r>
              <a:rPr lang="en-US" sz="2200" dirty="0"/>
              <a:t>Increase appropriate use of influenza antiviral medications</a:t>
            </a:r>
          </a:p>
          <a:p>
            <a:pPr lvl="1">
              <a:lnSpc>
                <a:spcPct val="110000"/>
              </a:lnSpc>
              <a:spcBef>
                <a:spcPts val="480"/>
              </a:spcBef>
            </a:pPr>
            <a:r>
              <a:rPr lang="en-US" sz="2200" dirty="0"/>
              <a:t>Potentially decrease length of stay</a:t>
            </a:r>
          </a:p>
          <a:p>
            <a:pPr>
              <a:lnSpc>
                <a:spcPct val="110000"/>
              </a:lnSpc>
              <a:spcBef>
                <a:spcPts val="480"/>
              </a:spcBef>
            </a:pPr>
            <a:r>
              <a:rPr lang="en-US" sz="2400" b="1" dirty="0"/>
              <a:t>Results will influence a public health response</a:t>
            </a:r>
          </a:p>
          <a:p>
            <a:pPr lvl="1">
              <a:lnSpc>
                <a:spcPct val="110000"/>
              </a:lnSpc>
              <a:spcBef>
                <a:spcPts val="480"/>
              </a:spcBef>
            </a:pPr>
            <a:r>
              <a:rPr lang="en-US" sz="2200" dirty="0"/>
              <a:t>Outbreak identification and interventions</a:t>
            </a:r>
          </a:p>
        </p:txBody>
      </p:sp>
      <p:sp>
        <p:nvSpPr>
          <p:cNvPr id="6" name="Rectangle 5">
            <a:extLst>
              <a:ext uri="{FF2B5EF4-FFF2-40B4-BE49-F238E27FC236}">
                <a16:creationId xmlns:a16="http://schemas.microsoft.com/office/drawing/2014/main" id="{ABA71308-30C9-4622-88BA-A1A01C4404EB}"/>
              </a:ext>
            </a:extLst>
          </p:cNvPr>
          <p:cNvSpPr/>
          <p:nvPr/>
        </p:nvSpPr>
        <p:spPr>
          <a:xfrm>
            <a:off x="6335097" y="4763911"/>
            <a:ext cx="3515484" cy="246221"/>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Uyeki, et al. Clin Infect Dis 2019;68(6):895-902</a:t>
            </a:r>
          </a:p>
        </p:txBody>
      </p:sp>
    </p:spTree>
    <p:extLst>
      <p:ext uri="{BB962C8B-B14F-4D97-AF65-F5344CB8AC3E}">
        <p14:creationId xmlns:p14="http://schemas.microsoft.com/office/powerpoint/2010/main" val="5581358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This is an algorithm from the IDSA guidance and our webpages – a Guide for Considering Influenza Testing when Influenza is Circulating in the Community, and this should be regardless of flu vaccination history.  It starts by asking – Does the pt have signs/sxs suggestive of flu, and reminds that some may have atypical presentations.  If no, it then asks about those atypical presentations such as in immunocompromised patients, or exacerbation of chronic conditions.  If the answer is still no – then testing is not indicated.">
            <a:extLst>
              <a:ext uri="{FF2B5EF4-FFF2-40B4-BE49-F238E27FC236}">
                <a16:creationId xmlns:a16="http://schemas.microsoft.com/office/drawing/2014/main" id="{402FCF1A-ECF7-4F74-86B9-33F3C2915BC4}"/>
              </a:ext>
            </a:extLst>
          </p:cNvPr>
          <p:cNvPicPr/>
          <p:nvPr/>
        </p:nvPicPr>
        <p:blipFill>
          <a:blip r:embed="rId3">
            <a:extLst>
              <a:ext uri="{28A0092B-C50C-407E-A947-70E740481C1C}">
                <a14:useLocalDpi xmlns:a14="http://schemas.microsoft.com/office/drawing/2010/main" val="0"/>
              </a:ext>
            </a:extLst>
          </a:blip>
          <a:stretch>
            <a:fillRect/>
          </a:stretch>
        </p:blipFill>
        <p:spPr>
          <a:xfrm>
            <a:off x="858982" y="981288"/>
            <a:ext cx="6948056" cy="4016998"/>
          </a:xfrm>
          <a:prstGeom prst="rect">
            <a:avLst/>
          </a:prstGeom>
        </p:spPr>
      </p:pic>
      <p:sp>
        <p:nvSpPr>
          <p:cNvPr id="2" name="Title 1"/>
          <p:cNvSpPr>
            <a:spLocks noGrp="1"/>
          </p:cNvSpPr>
          <p:nvPr>
            <p:ph type="title"/>
          </p:nvPr>
        </p:nvSpPr>
        <p:spPr/>
        <p:txBody>
          <a:bodyPr/>
          <a:lstStyle/>
          <a:p>
            <a:r>
              <a:rPr lang="en-US" dirty="0">
                <a:solidFill>
                  <a:srgbClr val="0B40A5"/>
                </a:solidFill>
              </a:rPr>
              <a:t>Guide for Considering Influenza Testing when Influenza Circulating in the Community</a:t>
            </a:r>
          </a:p>
        </p:txBody>
      </p:sp>
      <p:sp>
        <p:nvSpPr>
          <p:cNvPr id="5" name="Rectangle 4">
            <a:extLst>
              <a:ext uri="{FF2B5EF4-FFF2-40B4-BE49-F238E27FC236}">
                <a16:creationId xmlns:a16="http://schemas.microsoft.com/office/drawing/2014/main" id="{3C135158-9AFB-428D-80B5-A18D07E2D545}"/>
              </a:ext>
            </a:extLst>
          </p:cNvPr>
          <p:cNvSpPr/>
          <p:nvPr/>
        </p:nvSpPr>
        <p:spPr>
          <a:xfrm>
            <a:off x="4655127" y="4752065"/>
            <a:ext cx="4572000" cy="246221"/>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sng" strike="noStrike" kern="1200" cap="none" spc="0" normalizeH="0" baseline="0" noProof="0" dirty="0">
                <a:ln>
                  <a:noFill/>
                </a:ln>
                <a:solidFill>
                  <a:srgbClr val="0070C0"/>
                </a:solidFill>
                <a:effectLst/>
                <a:uLnTx/>
                <a:uFillTx/>
                <a:latin typeface="Calibri" panose="020F0502020204030204" pitchFamily="34" charset="0"/>
                <a:ea typeface="Times New Roman" panose="02020603050405020304" pitchFamily="18" charset="0"/>
                <a:cs typeface="Calibri" panose="020F0502020204030204" pitchFamily="34" charset="0"/>
              </a:rPr>
              <a:t>https://www.cdc.gov/flu/professionals/diagnosis/consider-influenza-testing.htm</a:t>
            </a:r>
            <a:endPar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endParaRPr>
          </a:p>
        </p:txBody>
      </p:sp>
      <p:sp>
        <p:nvSpPr>
          <p:cNvPr id="13" name="Rectangle 12" descr="A flow chart that depicts a guide for considering influenza testing when influenza viruses are circulating in the community (regardless of influenza vaccination history. &#10;">
            <a:extLst>
              <a:ext uri="{FF2B5EF4-FFF2-40B4-BE49-F238E27FC236}">
                <a16:creationId xmlns:a16="http://schemas.microsoft.com/office/drawing/2014/main" id="{DFC534AA-8BEB-4788-92D1-09A0C232E986}"/>
              </a:ext>
            </a:extLst>
          </p:cNvPr>
          <p:cNvSpPr/>
          <p:nvPr/>
        </p:nvSpPr>
        <p:spPr>
          <a:xfrm>
            <a:off x="1914363" y="2507672"/>
            <a:ext cx="2158874" cy="277091"/>
          </a:xfrm>
          <a:prstGeom prst="rect">
            <a:avLst/>
          </a:prstGeom>
          <a:solidFill>
            <a:srgbClr val="FFFF00">
              <a:alpha val="2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yriad Web Pro"/>
              <a:ea typeface="+mn-ea"/>
              <a:cs typeface="+mn-cs"/>
            </a:endParaRPr>
          </a:p>
        </p:txBody>
      </p:sp>
      <p:sp>
        <p:nvSpPr>
          <p:cNvPr id="14" name="Rectangle 13" descr="A flow chart that depicts a guide for considering influenza testing when influenza viruses are circulating in the community (regardless of influenza vaccination history. &#10;">
            <a:extLst>
              <a:ext uri="{FF2B5EF4-FFF2-40B4-BE49-F238E27FC236}">
                <a16:creationId xmlns:a16="http://schemas.microsoft.com/office/drawing/2014/main" id="{1C384B37-28C1-40E6-8A8B-030B686021B1}"/>
              </a:ext>
            </a:extLst>
          </p:cNvPr>
          <p:cNvSpPr/>
          <p:nvPr/>
        </p:nvSpPr>
        <p:spPr>
          <a:xfrm>
            <a:off x="4073236" y="2856862"/>
            <a:ext cx="1627909" cy="392030"/>
          </a:xfrm>
          <a:prstGeom prst="rect">
            <a:avLst/>
          </a:prstGeom>
          <a:solidFill>
            <a:srgbClr val="FFFF00">
              <a:alpha val="2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yriad Web Pro"/>
              <a:ea typeface="+mn-ea"/>
              <a:cs typeface="+mn-cs"/>
            </a:endParaRPr>
          </a:p>
        </p:txBody>
      </p:sp>
    </p:spTree>
    <p:extLst>
      <p:ext uri="{BB962C8B-B14F-4D97-AF65-F5344CB8AC3E}">
        <p14:creationId xmlns:p14="http://schemas.microsoft.com/office/powerpoint/2010/main" val="14302901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11384-1359-47A5-858D-D5E09C810773}"/>
              </a:ext>
            </a:extLst>
          </p:cNvPr>
          <p:cNvSpPr>
            <a:spLocks noGrp="1"/>
          </p:cNvSpPr>
          <p:nvPr>
            <p:ph type="title"/>
          </p:nvPr>
        </p:nvSpPr>
        <p:spPr/>
        <p:txBody>
          <a:bodyPr/>
          <a:lstStyle/>
          <a:p>
            <a:r>
              <a:rPr lang="en-US" dirty="0">
                <a:solidFill>
                  <a:srgbClr val="000000"/>
                </a:solidFill>
              </a:rPr>
              <a:t>To Ask a Question</a:t>
            </a:r>
          </a:p>
        </p:txBody>
      </p:sp>
      <p:sp>
        <p:nvSpPr>
          <p:cNvPr id="3" name="Text Placeholder 2">
            <a:extLst>
              <a:ext uri="{FF2B5EF4-FFF2-40B4-BE49-F238E27FC236}">
                <a16:creationId xmlns:a16="http://schemas.microsoft.com/office/drawing/2014/main" id="{E4CFFAA1-D945-42C7-A290-2A5E29B8E9E3}"/>
              </a:ext>
            </a:extLst>
          </p:cNvPr>
          <p:cNvSpPr>
            <a:spLocks noGrp="1"/>
          </p:cNvSpPr>
          <p:nvPr>
            <p:ph type="body" sz="quarter" idx="10"/>
          </p:nvPr>
        </p:nvSpPr>
        <p:spPr/>
        <p:txBody>
          <a:bodyPr/>
          <a:lstStyle/>
          <a:p>
            <a:pPr eaLnBrk="1" hangingPunct="1"/>
            <a:r>
              <a:rPr lang="en-US" altLang="en-US" sz="1867" dirty="0">
                <a:solidFill>
                  <a:srgbClr val="000000"/>
                </a:solidFill>
              </a:rPr>
              <a:t>Using the Webinar System</a:t>
            </a:r>
          </a:p>
          <a:p>
            <a:pPr lvl="1" eaLnBrk="1" hangingPunct="1">
              <a:buSzTx/>
            </a:pPr>
            <a:r>
              <a:rPr lang="en-US" altLang="en-US" sz="1867" dirty="0">
                <a:solidFill>
                  <a:srgbClr val="000000"/>
                </a:solidFill>
              </a:rPr>
              <a:t>Click on the </a:t>
            </a:r>
            <a:r>
              <a:rPr lang="en-US" altLang="en-US" sz="1867" b="1" dirty="0">
                <a:solidFill>
                  <a:srgbClr val="0000FF"/>
                </a:solidFill>
              </a:rPr>
              <a:t>Q&amp;A</a:t>
            </a:r>
            <a:r>
              <a:rPr lang="en-US" altLang="en-US" sz="1867" dirty="0">
                <a:solidFill>
                  <a:srgbClr val="0000FF"/>
                </a:solidFill>
              </a:rPr>
              <a:t> </a:t>
            </a:r>
            <a:r>
              <a:rPr lang="en-US" altLang="en-US" sz="1867" dirty="0">
                <a:solidFill>
                  <a:srgbClr val="000000"/>
                </a:solidFill>
              </a:rPr>
              <a:t>button in the Zoom webinar system.</a:t>
            </a:r>
          </a:p>
          <a:p>
            <a:pPr lvl="1" eaLnBrk="1" hangingPunct="1">
              <a:buSzTx/>
            </a:pPr>
            <a:r>
              <a:rPr lang="en-US" altLang="en-US" sz="1867" dirty="0">
                <a:solidFill>
                  <a:srgbClr val="000000"/>
                </a:solidFill>
              </a:rPr>
              <a:t>Type your question in the </a:t>
            </a:r>
            <a:r>
              <a:rPr lang="en-US" altLang="en-US" sz="1867" b="1" dirty="0">
                <a:solidFill>
                  <a:srgbClr val="0000FF"/>
                </a:solidFill>
              </a:rPr>
              <a:t>Q&amp;A </a:t>
            </a:r>
            <a:r>
              <a:rPr lang="en-US" altLang="en-US" sz="1867" dirty="0">
                <a:solidFill>
                  <a:srgbClr val="000000"/>
                </a:solidFill>
              </a:rPr>
              <a:t>box.</a:t>
            </a:r>
          </a:p>
          <a:p>
            <a:pPr lvl="1" eaLnBrk="1" hangingPunct="1">
              <a:buSzTx/>
            </a:pPr>
            <a:r>
              <a:rPr lang="en-US" altLang="en-US" sz="1867" dirty="0">
                <a:solidFill>
                  <a:srgbClr val="000000"/>
                </a:solidFill>
              </a:rPr>
              <a:t>Submit your question.</a:t>
            </a:r>
          </a:p>
          <a:p>
            <a:pPr lvl="1" eaLnBrk="1" hangingPunct="1">
              <a:buSzTx/>
            </a:pPr>
            <a:r>
              <a:rPr lang="en-US" altLang="en-US" sz="1867" dirty="0">
                <a:solidFill>
                  <a:srgbClr val="000000"/>
                </a:solidFill>
              </a:rPr>
              <a:t>Please do not submit a question using the chat button.</a:t>
            </a:r>
          </a:p>
          <a:p>
            <a:pPr eaLnBrk="1" hangingPunct="1"/>
            <a:r>
              <a:rPr lang="en-US" altLang="en-US" sz="1867" dirty="0">
                <a:solidFill>
                  <a:srgbClr val="000000"/>
                </a:solidFill>
              </a:rPr>
              <a:t>For media questions, please contact CDC Media Relations at </a:t>
            </a:r>
          </a:p>
          <a:p>
            <a:pPr marL="0" indent="0" eaLnBrk="1" hangingPunct="1">
              <a:buNone/>
            </a:pPr>
            <a:r>
              <a:rPr lang="en-US" altLang="en-US" sz="1867" dirty="0"/>
              <a:t>       </a:t>
            </a:r>
            <a:r>
              <a:rPr lang="en-US" altLang="en-US" sz="1867" dirty="0">
                <a:solidFill>
                  <a:srgbClr val="000000"/>
                </a:solidFill>
              </a:rPr>
              <a:t>404-639-3286 or send an email to </a:t>
            </a:r>
            <a:r>
              <a:rPr lang="en-US" altLang="en-US" sz="1867" dirty="0">
                <a:solidFill>
                  <a:srgbClr val="0000FF"/>
                </a:solidFill>
                <a:hlinkClick r:id="rId3">
                  <a:extLst>
                    <a:ext uri="{A12FA001-AC4F-418D-AE19-62706E023703}">
                      <ahyp:hlinkClr xmlns:ahyp="http://schemas.microsoft.com/office/drawing/2018/hyperlinkcolor" val="tx"/>
                    </a:ext>
                  </a:extLst>
                </a:hlinkClick>
              </a:rPr>
              <a:t>media@cdc.gov</a:t>
            </a:r>
            <a:r>
              <a:rPr lang="en-US" altLang="en-US" sz="1867" dirty="0"/>
              <a:t>.</a:t>
            </a:r>
          </a:p>
          <a:p>
            <a:pPr eaLnBrk="1" hangingPunct="1"/>
            <a:r>
              <a:rPr lang="en-US" altLang="en-US" sz="1867" dirty="0">
                <a:solidFill>
                  <a:srgbClr val="000000"/>
                </a:solidFill>
              </a:rPr>
              <a:t>If you are a patient, please refer your questions to your healthcare provider. </a:t>
            </a:r>
          </a:p>
          <a:p>
            <a:pPr marL="0" indent="0">
              <a:buNone/>
            </a:pPr>
            <a:endParaRPr lang="en-US" dirty="0"/>
          </a:p>
        </p:txBody>
      </p:sp>
    </p:spTree>
    <p:extLst>
      <p:ext uri="{BB962C8B-B14F-4D97-AF65-F5344CB8AC3E}">
        <p14:creationId xmlns:p14="http://schemas.microsoft.com/office/powerpoint/2010/main" val="3063435876"/>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B40A5"/>
                </a:solidFill>
              </a:rPr>
              <a:t>What Tests Should be Used to Diagnose Influenza?</a:t>
            </a:r>
          </a:p>
        </p:txBody>
      </p:sp>
      <p:sp>
        <p:nvSpPr>
          <p:cNvPr id="3" name="Text Placeholder 2"/>
          <p:cNvSpPr>
            <a:spLocks noGrp="1"/>
          </p:cNvSpPr>
          <p:nvPr>
            <p:ph type="body" sz="quarter" idx="10"/>
          </p:nvPr>
        </p:nvSpPr>
        <p:spPr/>
        <p:txBody>
          <a:bodyPr/>
          <a:lstStyle/>
          <a:p>
            <a:r>
              <a:rPr lang="en-US" b="1" dirty="0"/>
              <a:t>Outpatients</a:t>
            </a:r>
          </a:p>
          <a:p>
            <a:pPr lvl="1"/>
            <a:r>
              <a:rPr lang="en-US" dirty="0"/>
              <a:t>Rapid molecular assays (nucleic acid amplification tests) have high sensitivity and will improve detection over rapid influenza diagnostic tests (RIDTs) that use antigen detection</a:t>
            </a:r>
          </a:p>
          <a:p>
            <a:r>
              <a:rPr lang="en-US" b="1" dirty="0"/>
              <a:t>Hospitalized Patients</a:t>
            </a:r>
          </a:p>
          <a:p>
            <a:pPr lvl="1"/>
            <a:r>
              <a:rPr lang="en-US" dirty="0"/>
              <a:t>Molecular assays (including RT-PCR or other multiplex molecular assays) should be used to improve detection of influenza</a:t>
            </a:r>
          </a:p>
          <a:p>
            <a:pPr lvl="2"/>
            <a:r>
              <a:rPr lang="en-US" dirty="0"/>
              <a:t>Multiplex molecular panel recommended for hospitalized immunocompromised patients</a:t>
            </a:r>
          </a:p>
          <a:p>
            <a:pPr lvl="1"/>
            <a:endParaRPr lang="en-US" dirty="0"/>
          </a:p>
        </p:txBody>
      </p:sp>
    </p:spTree>
    <p:extLst>
      <p:ext uri="{BB962C8B-B14F-4D97-AF65-F5344CB8AC3E}">
        <p14:creationId xmlns:p14="http://schemas.microsoft.com/office/powerpoint/2010/main" val="4097572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n image of an influenza virus. ">
            <a:extLst>
              <a:ext uri="{FF2B5EF4-FFF2-40B4-BE49-F238E27FC236}">
                <a16:creationId xmlns:a16="http://schemas.microsoft.com/office/drawing/2014/main" id="{5A699CDF-3762-4262-B2A1-4AB4AAE9D5C9}"/>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47107"/>
          <a:stretch/>
        </p:blipFill>
        <p:spPr bwMode="auto">
          <a:xfrm rot="5400000">
            <a:off x="-847488" y="1482092"/>
            <a:ext cx="3608175" cy="1913199"/>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6EE802A4-67EE-412F-A6F8-18DBDB446F4E}"/>
              </a:ext>
            </a:extLst>
          </p:cNvPr>
          <p:cNvSpPr txBox="1">
            <a:spLocks noGrp="1"/>
          </p:cNvSpPr>
          <p:nvPr>
            <p:ph type="title"/>
          </p:nvPr>
        </p:nvSpPr>
        <p:spPr>
          <a:xfrm>
            <a:off x="2131686" y="2829317"/>
            <a:ext cx="8229600" cy="857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b="0" kern="1200">
                <a:solidFill>
                  <a:schemeClr val="accent1">
                    <a:lumMod val="75000"/>
                  </a:schemeClr>
                </a:solidFill>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1" u="none" strike="noStrike" kern="1200" cap="none" spc="0" normalizeH="0" baseline="0" noProof="0" dirty="0">
                <a:ln>
                  <a:noFill/>
                </a:ln>
                <a:solidFill>
                  <a:srgbClr val="4472C4">
                    <a:lumMod val="75000"/>
                  </a:srgbClr>
                </a:solidFill>
                <a:effectLst/>
                <a:uLnTx/>
                <a:uFillTx/>
                <a:latin typeface="Calibri" panose="020F0502020204030204"/>
                <a:ea typeface="+mj-ea"/>
                <a:cs typeface="+mj-cs"/>
              </a:rPr>
              <a:t>Antiviral Treatment Recommendations</a:t>
            </a:r>
          </a:p>
        </p:txBody>
      </p:sp>
    </p:spTree>
    <p:extLst>
      <p:ext uri="{BB962C8B-B14F-4D97-AF65-F5344CB8AC3E}">
        <p14:creationId xmlns:p14="http://schemas.microsoft.com/office/powerpoint/2010/main" val="3920310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B40A5"/>
                </a:solidFill>
              </a:rPr>
              <a:t>Influenza Antiviral Treatment</a:t>
            </a:r>
          </a:p>
        </p:txBody>
      </p:sp>
      <p:sp>
        <p:nvSpPr>
          <p:cNvPr id="3" name="Text Placeholder 2"/>
          <p:cNvSpPr>
            <a:spLocks noGrp="1"/>
          </p:cNvSpPr>
          <p:nvPr>
            <p:ph type="body" sz="quarter" idx="10"/>
          </p:nvPr>
        </p:nvSpPr>
        <p:spPr>
          <a:xfrm>
            <a:off x="457199" y="1158874"/>
            <a:ext cx="8049491" cy="3672206"/>
          </a:xfrm>
        </p:spPr>
        <p:txBody>
          <a:bodyPr>
            <a:normAutofit/>
          </a:bodyPr>
          <a:lstStyle/>
          <a:p>
            <a:r>
              <a:rPr lang="en-US" sz="2200" dirty="0"/>
              <a:t>Influenza antiviral medications are an important adjunct to vaccination</a:t>
            </a:r>
          </a:p>
          <a:p>
            <a:r>
              <a:rPr lang="en-US" sz="2200" dirty="0"/>
              <a:t>Focus of CDC influenza treatment guidance is on </a:t>
            </a:r>
            <a:r>
              <a:rPr lang="en-US" sz="2200" i="1" dirty="0"/>
              <a:t>prevention of severe outcomes</a:t>
            </a:r>
          </a:p>
          <a:p>
            <a:pPr lvl="1"/>
            <a:r>
              <a:rPr lang="en-US" sz="2200" dirty="0"/>
              <a:t>Treatment of those with severe disease and persons at highest risk of severe influenza complications</a:t>
            </a:r>
          </a:p>
          <a:p>
            <a:r>
              <a:rPr lang="en-US" sz="2200" dirty="0"/>
              <a:t>Antiviral recommendations are common to IDSA, AAP, PIDS, ACOG</a:t>
            </a:r>
          </a:p>
          <a:p>
            <a:endParaRPr lang="en-US" dirty="0"/>
          </a:p>
        </p:txBody>
      </p:sp>
      <p:sp>
        <p:nvSpPr>
          <p:cNvPr id="4" name="Rectangle 3"/>
          <p:cNvSpPr/>
          <p:nvPr/>
        </p:nvSpPr>
        <p:spPr>
          <a:xfrm>
            <a:off x="83127" y="4127837"/>
            <a:ext cx="7453746" cy="1015663"/>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Uyeki, et al. Clin Infect Dis 2019;68(6):895-902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AAP COID. Pediatrics, 2019;144(4):e20192478</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https://www.acog.org/Clinical-Guidance-and-Publications/Committee-Opinions/Immunization-Infectious-Disease-and-Public-Health-Preparedness-Expert-Work-Group/Assessment-and-Treatment-of-Pregnant-Women-With-Suspected-or-Confirmed-Influenza</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mn-cs"/>
              </a:rPr>
              <a:t>https://www.cdc.gov/flu/professionals/antivirals/summary-clinicians.htm</a:t>
            </a:r>
            <a:endParaRPr kumimoji="0" lang="en-US" sz="1000" b="1" i="0" u="none" strike="noStrike" kern="1200" cap="none" spc="0" normalizeH="0" baseline="0" noProof="0" dirty="0">
              <a:ln>
                <a:noFill/>
              </a:ln>
              <a:solidFill>
                <a:srgbClr val="0070C0"/>
              </a:solidFill>
              <a:effectLst/>
              <a:uLnTx/>
              <a:uFillTx/>
              <a:latin typeface="Calibri" panose="020F050202020403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41986058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396"/>
            <a:ext cx="8229600" cy="857250"/>
          </a:xfrm>
        </p:spPr>
        <p:txBody>
          <a:bodyPr/>
          <a:lstStyle/>
          <a:p>
            <a:r>
              <a:rPr lang="en-US" dirty="0">
                <a:solidFill>
                  <a:srgbClr val="0B40A5"/>
                </a:solidFill>
              </a:rPr>
              <a:t>Influenza Antiviral Treatment – Brief Overview of Data</a:t>
            </a:r>
          </a:p>
        </p:txBody>
      </p:sp>
      <p:sp>
        <p:nvSpPr>
          <p:cNvPr id="3" name="Text Placeholder 2"/>
          <p:cNvSpPr>
            <a:spLocks noGrp="1"/>
          </p:cNvSpPr>
          <p:nvPr>
            <p:ph type="body" sz="quarter" idx="10"/>
          </p:nvPr>
        </p:nvSpPr>
        <p:spPr>
          <a:xfrm>
            <a:off x="457200" y="903498"/>
            <a:ext cx="8229600" cy="3544932"/>
          </a:xfrm>
        </p:spPr>
        <p:txBody>
          <a:bodyPr>
            <a:normAutofit fontScale="92500" lnSpcReduction="10000"/>
          </a:bodyPr>
          <a:lstStyle/>
          <a:p>
            <a:r>
              <a:rPr lang="en-US" dirty="0"/>
              <a:t>Clinical trials and observational data show that early antiviral treatment can shorten the duration of fever and flu symptoms</a:t>
            </a:r>
          </a:p>
          <a:p>
            <a:r>
              <a:rPr lang="en-US" dirty="0"/>
              <a:t>Meta-analyses of randomized controlled trials have demonstrated that early treatment reduced risk of otitis media in children and lower respiratory tract complications requiring antibiotics and hospital admission in adults</a:t>
            </a:r>
          </a:p>
          <a:p>
            <a:r>
              <a:rPr lang="en-US" dirty="0"/>
              <a:t>Observational studies and meta-analyses of observational data have reported:</a:t>
            </a:r>
          </a:p>
          <a:p>
            <a:pPr lvl="1"/>
            <a:r>
              <a:rPr lang="en-US" dirty="0"/>
              <a:t>Among high-risk outpatient children and adults, early antiviral treatment reduced risk of hospital admission  </a:t>
            </a:r>
          </a:p>
          <a:p>
            <a:pPr lvl="1"/>
            <a:r>
              <a:rPr lang="en-US" dirty="0"/>
              <a:t>Early treatment of hospitalized adult influenza patients with oseltamivir reduced the likelihood of death and shortened hospitalization</a:t>
            </a:r>
          </a:p>
          <a:p>
            <a:pPr lvl="1"/>
            <a:r>
              <a:rPr lang="en-US" dirty="0"/>
              <a:t>In hospitalized children, early antiviral treatment with oseltamivir shortened duration of hospitalization </a:t>
            </a:r>
          </a:p>
          <a:p>
            <a:endParaRPr lang="en-US" dirty="0"/>
          </a:p>
        </p:txBody>
      </p:sp>
      <p:sp>
        <p:nvSpPr>
          <p:cNvPr id="4" name="CDC Antiviral Guidance references" descr="Louie, CID 2012;55:1198-204; Yu, CID 2011;52:457-65;                                                                                   Siston, JAMA 2010;303:1517-25; Fry Lancet ID 2014;14:109-18 &#10;" title="References"/>
          <p:cNvSpPr txBox="1">
            <a:spLocks/>
          </p:cNvSpPr>
          <p:nvPr/>
        </p:nvSpPr>
        <p:spPr>
          <a:xfrm>
            <a:off x="89961" y="4448430"/>
            <a:ext cx="5285603" cy="521264"/>
          </a:xfrm>
          <a:prstGeom prst="rect">
            <a:avLst/>
          </a:prstGeom>
        </p:spPr>
        <p:txBody>
          <a:bodyPr lIns="89517" tIns="44758" rIns="89517" bIns="44758" anchor="b" anchorCtr="0"/>
          <a:lstStyle>
            <a:lvl1pPr marL="334963" indent="-334963" algn="l" rtl="0" eaLnBrk="0" fontAlgn="base" hangingPunct="0">
              <a:lnSpc>
                <a:spcPts val="1078"/>
              </a:lnSpc>
              <a:spcBef>
                <a:spcPct val="20000"/>
              </a:spcBef>
              <a:spcAft>
                <a:spcPct val="0"/>
              </a:spcAft>
              <a:buFont typeface="Arial" pitchFamily="34" charset="0"/>
              <a:buNone/>
              <a:defRPr sz="1100" kern="1200" baseline="0">
                <a:solidFill>
                  <a:schemeClr val="tx2"/>
                </a:solidFill>
                <a:latin typeface="+mn-lt"/>
                <a:ea typeface="+mn-ea"/>
                <a:cs typeface="+mn-cs"/>
              </a:defRPr>
            </a:lvl1pPr>
            <a:lvl2pPr marL="727075" indent="-279400" algn="ctr" rtl="0" eaLnBrk="0" fontAlgn="base" hangingPunct="0">
              <a:spcBef>
                <a:spcPct val="20000"/>
              </a:spcBef>
              <a:spcAft>
                <a:spcPct val="0"/>
              </a:spcAft>
              <a:buFont typeface="Arial" pitchFamily="34" charset="0"/>
              <a:buChar char="–"/>
              <a:defRPr sz="2700" kern="1200">
                <a:solidFill>
                  <a:schemeClr val="tx2"/>
                </a:solidFill>
                <a:latin typeface="+mn-lt"/>
                <a:ea typeface="+mn-ea"/>
                <a:cs typeface="+mn-cs"/>
              </a:defRPr>
            </a:lvl2pPr>
            <a:lvl3pPr marL="1117600" indent="-222250" algn="ctr" rtl="0" eaLnBrk="0" fontAlgn="base" hangingPunct="0">
              <a:spcBef>
                <a:spcPct val="20000"/>
              </a:spcBef>
              <a:spcAft>
                <a:spcPct val="0"/>
              </a:spcAft>
              <a:buFont typeface="Arial" pitchFamily="34" charset="0"/>
              <a:buChar char="•"/>
              <a:defRPr sz="2400" kern="1200">
                <a:solidFill>
                  <a:schemeClr val="tx2"/>
                </a:solidFill>
                <a:latin typeface="+mn-lt"/>
                <a:ea typeface="+mn-ea"/>
                <a:cs typeface="+mn-cs"/>
              </a:defRPr>
            </a:lvl3pPr>
            <a:lvl4pPr marL="1565275" indent="-222250" algn="ctr" rtl="0" eaLnBrk="0" fontAlgn="base" hangingPunct="0">
              <a:spcBef>
                <a:spcPct val="20000"/>
              </a:spcBef>
              <a:spcAft>
                <a:spcPct val="0"/>
              </a:spcAft>
              <a:buFont typeface="Arial" pitchFamily="34" charset="0"/>
              <a:buChar char="–"/>
              <a:defRPr sz="2000" kern="1200">
                <a:solidFill>
                  <a:schemeClr val="tx2"/>
                </a:solidFill>
                <a:latin typeface="+mn-lt"/>
                <a:ea typeface="+mn-ea"/>
                <a:cs typeface="+mn-cs"/>
              </a:defRPr>
            </a:lvl4pPr>
            <a:lvl5pPr marL="2012950" indent="-222250" algn="ctr" rtl="0" eaLnBrk="0" fontAlgn="base" hangingPunct="0">
              <a:spcBef>
                <a:spcPct val="20000"/>
              </a:spcBef>
              <a:spcAft>
                <a:spcPct val="0"/>
              </a:spcAft>
              <a:buFont typeface="Arial" pitchFamily="34" charset="0"/>
              <a:buChar char="»"/>
              <a:defRPr sz="2000" kern="1200">
                <a:solidFill>
                  <a:schemeClr val="tx2"/>
                </a:solidFill>
                <a:latin typeface="+mn-lt"/>
                <a:ea typeface="+mn-ea"/>
                <a:cs typeface="+mn-cs"/>
              </a:defRPr>
            </a:lvl5pPr>
            <a:lvl6pPr marL="2461697" indent="-223788" algn="l" defTabSz="8951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09279" indent="-223788" algn="l" defTabSz="8951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356860" indent="-223788" algn="l" defTabSz="8951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04440" indent="-223788" algn="l" defTabSz="8951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0" fontAlgn="base" latinLnBrk="0" hangingPunct="0">
              <a:lnSpc>
                <a:spcPct val="90000"/>
              </a:lnSpc>
              <a:spcBef>
                <a:spcPct val="20000"/>
              </a:spcBef>
              <a:spcAft>
                <a:spcPct val="0"/>
              </a:spcAft>
              <a:buClrTx/>
              <a:buSzTx/>
              <a:buFont typeface="Arial" pitchFamily="34" charset="0"/>
              <a:buNone/>
              <a:tabLst/>
              <a:defRPr/>
            </a:pPr>
            <a:r>
              <a:rPr kumimoji="0" lang="en-US" sz="1000" b="0" i="0" u="none" strike="noStrike" kern="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Muthuri, Lancet Resp Med 2014;2:395-404; Dobson, Lancet 2015; </a:t>
            </a: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385(9979):1728; Malosh et al. Clin Infect Diseases 2018; V</a:t>
            </a:r>
            <a:r>
              <a:rPr kumimoji="0" lang="fr-FR"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enkatesan et al. Clin Infect Diseases 2017; </a:t>
            </a: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Coffin Ped Inf Dis J 2011; Katzen, Clin Infect Diseases 2019</a:t>
            </a:r>
          </a:p>
        </p:txBody>
      </p:sp>
    </p:spTree>
    <p:extLst>
      <p:ext uri="{BB962C8B-B14F-4D97-AF65-F5344CB8AC3E}">
        <p14:creationId xmlns:p14="http://schemas.microsoft.com/office/powerpoint/2010/main" val="4255579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rmAutofit/>
          </a:bodyPr>
          <a:lstStyle/>
          <a:p>
            <a:r>
              <a:rPr lang="en-US" dirty="0"/>
              <a:t>Antiviral treatment is </a:t>
            </a:r>
            <a:r>
              <a:rPr lang="en-US" u="sng" dirty="0"/>
              <a:t>recommended</a:t>
            </a:r>
            <a:r>
              <a:rPr lang="en-US" dirty="0"/>
              <a:t> as early as possible for any patient with suspected or confirmed influenza who is:</a:t>
            </a:r>
          </a:p>
          <a:p>
            <a:pPr lvl="1"/>
            <a:r>
              <a:rPr lang="en-US" dirty="0"/>
              <a:t>Hospitalized</a:t>
            </a:r>
          </a:p>
          <a:p>
            <a:pPr lvl="1"/>
            <a:r>
              <a:rPr lang="en-US" dirty="0"/>
              <a:t>Has severe, complicated, or progressive illness </a:t>
            </a:r>
          </a:p>
          <a:p>
            <a:pPr lvl="1"/>
            <a:r>
              <a:rPr lang="en-US" dirty="0"/>
              <a:t>Is at high risk for influenza complications</a:t>
            </a:r>
          </a:p>
          <a:p>
            <a:pPr lvl="1"/>
            <a:endParaRPr lang="en-US" dirty="0"/>
          </a:p>
        </p:txBody>
      </p:sp>
      <p:sp>
        <p:nvSpPr>
          <p:cNvPr id="4" name="TextBox 3"/>
          <p:cNvSpPr txBox="1"/>
          <p:nvPr/>
        </p:nvSpPr>
        <p:spPr>
          <a:xfrm>
            <a:off x="5050764" y="4777531"/>
            <a:ext cx="4017446" cy="246221"/>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mn-cs"/>
              </a:rPr>
              <a:t>https://www.cdc.gov/flu/professionals/antivirals/summary-clinicians.htm</a:t>
            </a:r>
            <a:endParaRPr kumimoji="0" lang="en-US" sz="1000" b="1" i="0" u="none" strike="noStrike" kern="1200" cap="none" spc="0" normalizeH="0" baseline="0" noProof="0" dirty="0">
              <a:ln>
                <a:noFill/>
              </a:ln>
              <a:solidFill>
                <a:srgbClr val="0070C0"/>
              </a:solidFill>
              <a:effectLst/>
              <a:uLnTx/>
              <a:uFillTx/>
              <a:latin typeface="Calibri" panose="020F0502020204030204" pitchFamily="34" charset="0"/>
              <a:ea typeface="+mn-ea"/>
              <a:cs typeface="+mn-cs"/>
            </a:endParaRPr>
          </a:p>
        </p:txBody>
      </p:sp>
      <p:pic>
        <p:nvPicPr>
          <p:cNvPr id="6" name="Picture 5" descr="Image of hospitalized child frowning. "/>
          <p:cNvPicPr>
            <a:picLocks noChangeAspect="1" noChangeArrowheads="1"/>
          </p:cNvPicPr>
          <p:nvPr/>
        </p:nvPicPr>
        <p:blipFill>
          <a:blip r:embed="rId3" cstate="print"/>
          <a:srcRect l="12088" t="6923" r="3462"/>
          <a:stretch>
            <a:fillRect/>
          </a:stretch>
        </p:blipFill>
        <p:spPr bwMode="auto">
          <a:xfrm>
            <a:off x="7059487" y="1563756"/>
            <a:ext cx="1687369" cy="1239680"/>
          </a:xfrm>
          <a:prstGeom prst="rect">
            <a:avLst/>
          </a:prstGeom>
          <a:noFill/>
          <a:ln w="9525">
            <a:solidFill>
              <a:schemeClr val="bg1"/>
            </a:solidFill>
            <a:miter lim="800000"/>
            <a:headEnd/>
            <a:tailEnd/>
          </a:ln>
          <a:effectLst>
            <a:outerShdw blurRad="50800" dist="38100" dir="2700000" algn="tl" rotWithShape="0">
              <a:prstClr val="black">
                <a:alpha val="40000"/>
              </a:prstClr>
            </a:outerShdw>
          </a:effectLst>
        </p:spPr>
      </p:pic>
      <p:sp>
        <p:nvSpPr>
          <p:cNvPr id="8" name="Rectangle 7"/>
          <p:cNvSpPr/>
          <p:nvPr/>
        </p:nvSpPr>
        <p:spPr>
          <a:xfrm>
            <a:off x="6418183" y="4654420"/>
            <a:ext cx="2629246" cy="246221"/>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Uyeki, et al. Clin Infect Dis, 2019;68(6):895-902</a:t>
            </a:r>
          </a:p>
        </p:txBody>
      </p:sp>
      <p:sp>
        <p:nvSpPr>
          <p:cNvPr id="9" name="Title 1"/>
          <p:cNvSpPr txBox="1">
            <a:spLocks noGrp="1"/>
          </p:cNvSpPr>
          <p:nvPr>
            <p:ph type="title"/>
          </p:nvPr>
        </p:nvSpPr>
        <p:spPr>
          <a:xfrm>
            <a:off x="457200" y="75439"/>
            <a:ext cx="8229600" cy="857251"/>
          </a:xfrm>
          <a:prstGeom prst="rect">
            <a:avLst/>
          </a:prstGeom>
        </p:spPr>
        <p:txBody>
          <a:bodyPr anchor="b" anchorCtr="0"/>
          <a:lstStyle>
            <a:lvl1pPr algn="l" rtl="0" eaLnBrk="0" fontAlgn="base" hangingPunct="0">
              <a:lnSpc>
                <a:spcPts val="3000"/>
              </a:lnSpc>
              <a:spcBef>
                <a:spcPct val="0"/>
              </a:spcBef>
              <a:spcAft>
                <a:spcPct val="0"/>
              </a:spcAft>
              <a:defRPr sz="2800" b="1" kern="1200" baseline="0">
                <a:solidFill>
                  <a:srgbClr val="8B9B92"/>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r>
              <a:rPr lang="en-US" dirty="0">
                <a:solidFill>
                  <a:srgbClr val="0F56DC">
                    <a:lumMod val="75000"/>
                  </a:srgbClr>
                </a:solidFill>
              </a:rPr>
              <a:t>Antiviral Treatment Recommendations</a:t>
            </a:r>
            <a:endParaRPr lang="en-US" dirty="0">
              <a:solidFill>
                <a:schemeClr val="tx1">
                  <a:lumMod val="75000"/>
                </a:schemeClr>
              </a:solidFill>
            </a:endParaRPr>
          </a:p>
        </p:txBody>
      </p:sp>
    </p:spTree>
    <p:extLst>
      <p:ext uri="{BB962C8B-B14F-4D97-AF65-F5344CB8AC3E}">
        <p14:creationId xmlns:p14="http://schemas.microsoft.com/office/powerpoint/2010/main" val="36714172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57200" y="1302711"/>
            <a:ext cx="8229600" cy="3341688"/>
          </a:xfrm>
        </p:spPr>
        <p:txBody>
          <a:bodyPr/>
          <a:lstStyle/>
          <a:p>
            <a:r>
              <a:rPr lang="en-US" dirty="0"/>
              <a:t>Children &lt;2 years old (although all children &lt;5 years old are considered at high risk for complications, highest risk is for children &lt;2 years old)</a:t>
            </a:r>
          </a:p>
          <a:p>
            <a:r>
              <a:rPr lang="en-US" dirty="0"/>
              <a:t>Adults age 65 years and over</a:t>
            </a:r>
          </a:p>
          <a:p>
            <a:r>
              <a:rPr lang="en-US" dirty="0"/>
              <a:t>Pregnant/postpartum women</a:t>
            </a:r>
          </a:p>
          <a:p>
            <a:r>
              <a:rPr lang="en-US" dirty="0"/>
              <a:t>American Indians/Alaska Natives</a:t>
            </a:r>
          </a:p>
          <a:p>
            <a:r>
              <a:rPr lang="en-US" dirty="0"/>
              <a:t>Children </a:t>
            </a:r>
            <a:r>
              <a:rPr lang="en-US" u="sng" dirty="0"/>
              <a:t>&lt;</a:t>
            </a:r>
            <a:r>
              <a:rPr lang="en-US" dirty="0"/>
              <a:t>18 years old receiving long-term aspirin therapy</a:t>
            </a:r>
          </a:p>
          <a:p>
            <a:r>
              <a:rPr lang="en-US" dirty="0"/>
              <a:t>People with underlying medical conditions (e.g., pulmonary, cardiac, immunosuppression, neurologic and neurodevelopment conditions)</a:t>
            </a:r>
          </a:p>
          <a:p>
            <a:r>
              <a:rPr lang="en-US" dirty="0"/>
              <a:t>Residents of nursing homes/chronic care facilities</a:t>
            </a:r>
          </a:p>
        </p:txBody>
      </p:sp>
      <p:sp>
        <p:nvSpPr>
          <p:cNvPr id="5" name="TextBox 4"/>
          <p:cNvSpPr txBox="1"/>
          <p:nvPr/>
        </p:nvSpPr>
        <p:spPr>
          <a:xfrm>
            <a:off x="5050764" y="4777531"/>
            <a:ext cx="4017446" cy="246221"/>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mn-cs"/>
              </a:rPr>
              <a:t>https://www.cdc.gov/flu/professionals/antivirals/summary-clinicians.htm</a:t>
            </a:r>
            <a:endParaRPr kumimoji="0" lang="en-US" sz="1000" b="1" i="0" u="none" strike="noStrike" kern="1200" cap="none" spc="0" normalizeH="0" baseline="0" noProof="0" dirty="0">
              <a:ln>
                <a:noFill/>
              </a:ln>
              <a:solidFill>
                <a:srgbClr val="0070C0"/>
              </a:solidFill>
              <a:effectLst/>
              <a:uLnTx/>
              <a:uFillTx/>
              <a:latin typeface="Calibri" panose="020F0502020204030204" pitchFamily="34" charset="0"/>
              <a:ea typeface="+mn-ea"/>
              <a:cs typeface="+mn-cs"/>
            </a:endParaRPr>
          </a:p>
        </p:txBody>
      </p:sp>
      <p:pic>
        <p:nvPicPr>
          <p:cNvPr id="8" name="Picture 7" descr="A picture of a man blowing his nose into a tissue. "/>
          <p:cNvPicPr>
            <a:picLocks noChangeAspect="1"/>
          </p:cNvPicPr>
          <p:nvPr/>
        </p:nvPicPr>
        <p:blipFill>
          <a:blip r:embed="rId3" cstate="print"/>
          <a:stretch>
            <a:fillRect/>
          </a:stretch>
        </p:blipFill>
        <p:spPr>
          <a:xfrm>
            <a:off x="7279546" y="2319145"/>
            <a:ext cx="1478183" cy="1087180"/>
          </a:xfrm>
          <a:prstGeom prst="rect">
            <a:avLst/>
          </a:prstGeom>
          <a:ln>
            <a:solidFill>
              <a:schemeClr val="bg1"/>
            </a:solidFill>
          </a:ln>
          <a:effectLst>
            <a:outerShdw blurRad="50800" dist="38100" dir="2700000" algn="tl" rotWithShape="0">
              <a:prstClr val="black">
                <a:alpha val="40000"/>
              </a:prstClr>
            </a:outerShdw>
          </a:effectLst>
        </p:spPr>
      </p:pic>
      <p:sp>
        <p:nvSpPr>
          <p:cNvPr id="9" name="Title 1"/>
          <p:cNvSpPr txBox="1">
            <a:spLocks noGrp="1"/>
          </p:cNvSpPr>
          <p:nvPr>
            <p:ph type="title"/>
          </p:nvPr>
        </p:nvSpPr>
        <p:spPr>
          <a:xfrm>
            <a:off x="457200" y="349815"/>
            <a:ext cx="8229600" cy="857250"/>
          </a:xfrm>
          <a:prstGeom prst="rect">
            <a:avLst/>
          </a:prstGeom>
        </p:spPr>
        <p:txBody>
          <a:bodyPr anchor="b" anchorCtr="0"/>
          <a:lstStyle>
            <a:lvl1pPr algn="l" rtl="0" eaLnBrk="0" fontAlgn="base" hangingPunct="0">
              <a:lnSpc>
                <a:spcPts val="3000"/>
              </a:lnSpc>
              <a:spcBef>
                <a:spcPct val="0"/>
              </a:spcBef>
              <a:spcAft>
                <a:spcPct val="0"/>
              </a:spcAft>
              <a:defRPr sz="2800" b="1" kern="1200" baseline="0">
                <a:solidFill>
                  <a:srgbClr val="8B9B92"/>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pPr>
              <a:lnSpc>
                <a:spcPct val="100000"/>
              </a:lnSpc>
            </a:pPr>
            <a:r>
              <a:rPr lang="en-US" dirty="0">
                <a:solidFill>
                  <a:srgbClr val="0F56DC">
                    <a:lumMod val="75000"/>
                  </a:srgbClr>
                </a:solidFill>
              </a:rPr>
              <a:t>People at High Risk for Influenza Complications for Whom Antiviral Treatment is Recommended</a:t>
            </a:r>
            <a:endParaRPr lang="en-US" dirty="0">
              <a:solidFill>
                <a:schemeClr val="tx1">
                  <a:lumMod val="75000"/>
                </a:schemeClr>
              </a:solidFill>
            </a:endParaRPr>
          </a:p>
        </p:txBody>
      </p:sp>
    </p:spTree>
    <p:extLst>
      <p:ext uri="{BB962C8B-B14F-4D97-AF65-F5344CB8AC3E}">
        <p14:creationId xmlns:p14="http://schemas.microsoft.com/office/powerpoint/2010/main" val="37934764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974"/>
            <a:ext cx="8229600" cy="857250"/>
          </a:xfrm>
        </p:spPr>
        <p:txBody>
          <a:bodyPr/>
          <a:lstStyle/>
          <a:p>
            <a:r>
              <a:rPr lang="en-US" dirty="0">
                <a:solidFill>
                  <a:srgbClr val="0F56DC">
                    <a:lumMod val="75000"/>
                  </a:srgbClr>
                </a:solidFill>
              </a:rPr>
              <a:t>Timing of Influenza Antiviral Treatment</a:t>
            </a:r>
            <a:endParaRPr lang="en-US" b="0" dirty="0"/>
          </a:p>
        </p:txBody>
      </p:sp>
      <p:sp>
        <p:nvSpPr>
          <p:cNvPr id="3" name="Text Placeholder 2"/>
          <p:cNvSpPr>
            <a:spLocks noGrp="1"/>
          </p:cNvSpPr>
          <p:nvPr>
            <p:ph type="body" sz="quarter" idx="10"/>
          </p:nvPr>
        </p:nvSpPr>
        <p:spPr>
          <a:xfrm>
            <a:off x="421224" y="943323"/>
            <a:ext cx="7653256" cy="3545068"/>
          </a:xfrm>
        </p:spPr>
        <p:txBody>
          <a:bodyPr>
            <a:normAutofit/>
          </a:bodyPr>
          <a:lstStyle/>
          <a:p>
            <a:r>
              <a:rPr lang="en-US" dirty="0"/>
              <a:t>Clinical benefit is greatest when antiviral treatment is initiated                             as close to illness onset as possible</a:t>
            </a:r>
          </a:p>
          <a:p>
            <a:r>
              <a:rPr lang="en-US" dirty="0"/>
              <a:t>Treatment should not be delayed while testing results are pending</a:t>
            </a:r>
          </a:p>
          <a:p>
            <a:r>
              <a:rPr lang="en-US" dirty="0"/>
              <a:t>Antiviral treatment initiated after 48 hours can still be beneficial in some patients</a:t>
            </a:r>
          </a:p>
          <a:p>
            <a:pPr lvl="1"/>
            <a:r>
              <a:rPr lang="en-US" dirty="0"/>
              <a:t>Observational studies of hospitalized patients suggest that treatment might still be beneficial when initiated 4 or 5 days after symptom onset</a:t>
            </a:r>
          </a:p>
          <a:p>
            <a:pPr lvl="1"/>
            <a:r>
              <a:rPr lang="en-US" dirty="0"/>
              <a:t>Observational data in pregnant women has shown antiviral treatment to provide benefit when started 3-4 days after onset </a:t>
            </a:r>
          </a:p>
          <a:p>
            <a:endParaRPr lang="en-US" dirty="0"/>
          </a:p>
        </p:txBody>
      </p:sp>
      <p:sp>
        <p:nvSpPr>
          <p:cNvPr id="10" name="TextBox 9"/>
          <p:cNvSpPr txBox="1"/>
          <p:nvPr/>
        </p:nvSpPr>
        <p:spPr>
          <a:xfrm>
            <a:off x="4923581" y="4488391"/>
            <a:ext cx="4128979" cy="707886"/>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https://www.cdc.gov/flu/professionals/antivirals/summary-clinicians.htm</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Muthuri, Lancet Resp Med 2014;2:395-404; Louie, CID 2012;55:1198-204; Yu, CID 2011;52:457-65; Siston, JAMA 2010;303:1517-25</a:t>
            </a:r>
            <a:endPar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000" b="1" i="0" u="none" strike="noStrike" kern="1200" cap="none" spc="0" normalizeH="0" baseline="0" noProof="0" dirty="0">
              <a:ln>
                <a:noFill/>
              </a:ln>
              <a:solidFill>
                <a:srgbClr val="0070C0"/>
              </a:solidFill>
              <a:effectLst/>
              <a:uLnTx/>
              <a:uFillTx/>
              <a:latin typeface="Calibri" panose="020F0502020204030204" pitchFamily="34" charset="0"/>
              <a:ea typeface="+mn-ea"/>
              <a:cs typeface="+mn-cs"/>
            </a:endParaRPr>
          </a:p>
        </p:txBody>
      </p:sp>
      <p:pic>
        <p:nvPicPr>
          <p:cNvPr id="5" name="clock image" descr="Illustration of a clock at the hour of 11:55" title="Illustration of a clock"/>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88194" y="705207"/>
            <a:ext cx="863802" cy="863802"/>
          </a:xfrm>
          <a:prstGeom prst="rect">
            <a:avLst/>
          </a:prstGeom>
          <a:solidFill>
            <a:schemeClr val="bg2"/>
          </a:solidFill>
        </p:spPr>
      </p:pic>
    </p:spTree>
    <p:extLst>
      <p:ext uri="{BB962C8B-B14F-4D97-AF65-F5344CB8AC3E}">
        <p14:creationId xmlns:p14="http://schemas.microsoft.com/office/powerpoint/2010/main" val="1786963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rmAutofit/>
          </a:bodyPr>
          <a:lstStyle/>
          <a:p>
            <a:r>
              <a:rPr lang="en-US" dirty="0"/>
              <a:t>Antiviral treatment is </a:t>
            </a:r>
            <a:r>
              <a:rPr lang="en-US" u="sng" dirty="0"/>
              <a:t>recommended</a:t>
            </a:r>
            <a:r>
              <a:rPr lang="en-US" dirty="0"/>
              <a:t> as early as possible for any patient with suspected or confirmed influenza who is:</a:t>
            </a:r>
          </a:p>
          <a:p>
            <a:pPr lvl="1"/>
            <a:r>
              <a:rPr lang="en-US" dirty="0"/>
              <a:t>Hospitalized</a:t>
            </a:r>
          </a:p>
          <a:p>
            <a:pPr lvl="1"/>
            <a:r>
              <a:rPr lang="en-US" dirty="0"/>
              <a:t>Has severe, complicated, or progressive illness </a:t>
            </a:r>
          </a:p>
          <a:p>
            <a:pPr lvl="1"/>
            <a:r>
              <a:rPr lang="en-US" dirty="0"/>
              <a:t>Is at high risk for influenza complications</a:t>
            </a:r>
          </a:p>
        </p:txBody>
      </p:sp>
      <p:sp>
        <p:nvSpPr>
          <p:cNvPr id="4" name="TextBox 3"/>
          <p:cNvSpPr txBox="1"/>
          <p:nvPr/>
        </p:nvSpPr>
        <p:spPr>
          <a:xfrm>
            <a:off x="5050764" y="4777531"/>
            <a:ext cx="4017446" cy="246221"/>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mn-cs"/>
              </a:rPr>
              <a:t>https://www.cdc.gov/flu/professionals/antivirals/summary-clinicians.htm</a:t>
            </a:r>
            <a:endParaRPr kumimoji="0" lang="en-US" sz="1000" b="1" i="0" u="none" strike="noStrike" kern="1200" cap="none" spc="0" normalizeH="0" baseline="0" noProof="0" dirty="0">
              <a:ln>
                <a:noFill/>
              </a:ln>
              <a:solidFill>
                <a:srgbClr val="0070C0"/>
              </a:solidFill>
              <a:effectLst/>
              <a:uLnTx/>
              <a:uFillTx/>
              <a:latin typeface="Calibri" panose="020F0502020204030204" pitchFamily="34" charset="0"/>
              <a:ea typeface="+mn-ea"/>
              <a:cs typeface="+mn-cs"/>
            </a:endParaRPr>
          </a:p>
        </p:txBody>
      </p:sp>
      <p:pic>
        <p:nvPicPr>
          <p:cNvPr id="5" name="Picture 4" descr="Image of hospitalized child frowning. "/>
          <p:cNvPicPr>
            <a:picLocks noChangeAspect="1" noChangeArrowheads="1"/>
          </p:cNvPicPr>
          <p:nvPr/>
        </p:nvPicPr>
        <p:blipFill>
          <a:blip r:embed="rId3" cstate="print"/>
          <a:srcRect l="12088" t="6923" r="3462"/>
          <a:stretch>
            <a:fillRect/>
          </a:stretch>
        </p:blipFill>
        <p:spPr bwMode="auto">
          <a:xfrm>
            <a:off x="7059487" y="1563756"/>
            <a:ext cx="1687369" cy="1239680"/>
          </a:xfrm>
          <a:prstGeom prst="rect">
            <a:avLst/>
          </a:prstGeom>
          <a:noFill/>
          <a:ln w="9525">
            <a:solidFill>
              <a:schemeClr val="bg1"/>
            </a:solidFill>
            <a:miter lim="800000"/>
            <a:headEnd/>
            <a:tailEnd/>
          </a:ln>
          <a:effectLst>
            <a:outerShdw blurRad="50800" dist="38100" dir="2700000" algn="tl" rotWithShape="0">
              <a:prstClr val="black">
                <a:alpha val="40000"/>
              </a:prstClr>
            </a:outerShdw>
          </a:effectLst>
        </p:spPr>
      </p:pic>
      <p:sp>
        <p:nvSpPr>
          <p:cNvPr id="8" name="Title 1"/>
          <p:cNvSpPr txBox="1">
            <a:spLocks noGrp="1"/>
          </p:cNvSpPr>
          <p:nvPr>
            <p:ph type="title"/>
          </p:nvPr>
        </p:nvSpPr>
        <p:spPr>
          <a:prstGeom prst="rect">
            <a:avLst/>
          </a:prstGeom>
        </p:spPr>
        <p:txBody>
          <a:bodyPr anchor="b" anchorCtr="0"/>
          <a:lstStyle>
            <a:lvl1pPr algn="l" rtl="0" eaLnBrk="0" fontAlgn="base" hangingPunct="0">
              <a:lnSpc>
                <a:spcPts val="3000"/>
              </a:lnSpc>
              <a:spcBef>
                <a:spcPct val="0"/>
              </a:spcBef>
              <a:spcAft>
                <a:spcPct val="0"/>
              </a:spcAft>
              <a:defRPr sz="2800" b="1" kern="1200" baseline="0">
                <a:solidFill>
                  <a:srgbClr val="8B9B92"/>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r>
              <a:rPr lang="en-US" dirty="0">
                <a:solidFill>
                  <a:srgbClr val="0F56DC">
                    <a:lumMod val="75000"/>
                  </a:srgbClr>
                </a:solidFill>
              </a:rPr>
              <a:t>Antiviral Treatment Recommendations</a:t>
            </a:r>
            <a:endParaRPr lang="en-US" dirty="0">
              <a:solidFill>
                <a:schemeClr val="tx1">
                  <a:lumMod val="75000"/>
                </a:schemeClr>
              </a:solidFill>
            </a:endParaRPr>
          </a:p>
        </p:txBody>
      </p:sp>
      <p:sp>
        <p:nvSpPr>
          <p:cNvPr id="6" name="Rectangle 5">
            <a:extLst>
              <a:ext uri="{FF2B5EF4-FFF2-40B4-BE49-F238E27FC236}">
                <a16:creationId xmlns:a16="http://schemas.microsoft.com/office/drawing/2014/main" id="{757AD801-4C1C-4622-AB67-5167FB2AA4A6}"/>
              </a:ext>
            </a:extLst>
          </p:cNvPr>
          <p:cNvSpPr/>
          <p:nvPr/>
        </p:nvSpPr>
        <p:spPr>
          <a:xfrm>
            <a:off x="6418183" y="4654420"/>
            <a:ext cx="2629246" cy="246221"/>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Uyeki, et al. Clin Infect Dis, 2019;68(6):895-902</a:t>
            </a:r>
          </a:p>
        </p:txBody>
      </p:sp>
    </p:spTree>
    <p:extLst>
      <p:ext uri="{BB962C8B-B14F-4D97-AF65-F5344CB8AC3E}">
        <p14:creationId xmlns:p14="http://schemas.microsoft.com/office/powerpoint/2010/main" val="23123828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rmAutofit/>
          </a:bodyPr>
          <a:lstStyle/>
          <a:p>
            <a:r>
              <a:rPr lang="en-US" dirty="0"/>
              <a:t>Antiviral treatment is </a:t>
            </a:r>
            <a:r>
              <a:rPr lang="en-US" u="sng" dirty="0"/>
              <a:t>recommended</a:t>
            </a:r>
            <a:r>
              <a:rPr lang="en-US" dirty="0"/>
              <a:t> as early as possible for any patient with suspected or confirmed influenza who is:</a:t>
            </a:r>
          </a:p>
          <a:p>
            <a:pPr lvl="1"/>
            <a:r>
              <a:rPr lang="en-US" dirty="0"/>
              <a:t>Hospitalized</a:t>
            </a:r>
          </a:p>
          <a:p>
            <a:pPr lvl="1"/>
            <a:r>
              <a:rPr lang="en-US" dirty="0"/>
              <a:t>Has severe, complicated, or progressive illness </a:t>
            </a:r>
          </a:p>
          <a:p>
            <a:pPr lvl="1"/>
            <a:r>
              <a:rPr lang="en-US" dirty="0"/>
              <a:t>Is at high risk for influenza complications</a:t>
            </a:r>
          </a:p>
          <a:p>
            <a:r>
              <a:rPr lang="en-US" dirty="0"/>
              <a:t>Antiviral treatment </a:t>
            </a:r>
            <a:r>
              <a:rPr lang="en-US" u="sng" dirty="0"/>
              <a:t>can be considered</a:t>
            </a:r>
            <a:r>
              <a:rPr lang="en-US" dirty="0"/>
              <a:t> for any previously healthy, symptomatic outpatient not at high risk with suspected or confirmed influenza on the basis of clinical judgment, if treatment can be initiated within 48 hours of illness onset</a:t>
            </a:r>
          </a:p>
        </p:txBody>
      </p:sp>
      <p:sp>
        <p:nvSpPr>
          <p:cNvPr id="4" name="TextBox 3"/>
          <p:cNvSpPr txBox="1"/>
          <p:nvPr/>
        </p:nvSpPr>
        <p:spPr>
          <a:xfrm>
            <a:off x="5050764" y="4777531"/>
            <a:ext cx="4017446" cy="246221"/>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mn-cs"/>
              </a:rPr>
              <a:t>https://www.cdc.gov/flu/professionals/antivirals/summary-clinicians.htm</a:t>
            </a:r>
            <a:endParaRPr kumimoji="0" lang="en-US" sz="1000" b="1" i="0" u="none" strike="noStrike" kern="1200" cap="none" spc="0" normalizeH="0" baseline="0" noProof="0" dirty="0">
              <a:ln>
                <a:noFill/>
              </a:ln>
              <a:solidFill>
                <a:srgbClr val="0070C0"/>
              </a:solidFill>
              <a:effectLst/>
              <a:uLnTx/>
              <a:uFillTx/>
              <a:latin typeface="Calibri" panose="020F0502020204030204" pitchFamily="34" charset="0"/>
              <a:ea typeface="+mn-ea"/>
              <a:cs typeface="+mn-cs"/>
            </a:endParaRPr>
          </a:p>
        </p:txBody>
      </p:sp>
      <p:pic>
        <p:nvPicPr>
          <p:cNvPr id="5" name="Picture 4" descr="Image of hospitalized child frowning. "/>
          <p:cNvPicPr>
            <a:picLocks noChangeAspect="1" noChangeArrowheads="1"/>
          </p:cNvPicPr>
          <p:nvPr/>
        </p:nvPicPr>
        <p:blipFill>
          <a:blip r:embed="rId3" cstate="print"/>
          <a:srcRect l="12088" t="6923" r="3462"/>
          <a:stretch>
            <a:fillRect/>
          </a:stretch>
        </p:blipFill>
        <p:spPr bwMode="auto">
          <a:xfrm>
            <a:off x="7059487" y="1563756"/>
            <a:ext cx="1687369" cy="1239680"/>
          </a:xfrm>
          <a:prstGeom prst="rect">
            <a:avLst/>
          </a:prstGeom>
          <a:noFill/>
          <a:ln w="9525">
            <a:solidFill>
              <a:schemeClr val="bg1"/>
            </a:solidFill>
            <a:miter lim="800000"/>
            <a:headEnd/>
            <a:tailEnd/>
          </a:ln>
          <a:effectLst>
            <a:outerShdw blurRad="50800" dist="38100" dir="2700000" algn="tl" rotWithShape="0">
              <a:prstClr val="black">
                <a:alpha val="40000"/>
              </a:prstClr>
            </a:outerShdw>
          </a:effectLst>
        </p:spPr>
      </p:pic>
      <p:sp>
        <p:nvSpPr>
          <p:cNvPr id="8" name="Title 1"/>
          <p:cNvSpPr txBox="1">
            <a:spLocks noGrp="1"/>
          </p:cNvSpPr>
          <p:nvPr>
            <p:ph type="title"/>
          </p:nvPr>
        </p:nvSpPr>
        <p:spPr>
          <a:prstGeom prst="rect">
            <a:avLst/>
          </a:prstGeom>
        </p:spPr>
        <p:txBody>
          <a:bodyPr anchor="b" anchorCtr="0"/>
          <a:lstStyle>
            <a:lvl1pPr algn="l" rtl="0" eaLnBrk="0" fontAlgn="base" hangingPunct="0">
              <a:lnSpc>
                <a:spcPts val="3000"/>
              </a:lnSpc>
              <a:spcBef>
                <a:spcPct val="0"/>
              </a:spcBef>
              <a:spcAft>
                <a:spcPct val="0"/>
              </a:spcAft>
              <a:defRPr sz="2800" b="1" kern="1200" baseline="0">
                <a:solidFill>
                  <a:srgbClr val="8B9B92"/>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r>
              <a:rPr lang="en-US" dirty="0">
                <a:solidFill>
                  <a:srgbClr val="0F56DC">
                    <a:lumMod val="75000"/>
                  </a:srgbClr>
                </a:solidFill>
              </a:rPr>
              <a:t>Antiviral Treatment Recommendations</a:t>
            </a:r>
            <a:endParaRPr lang="en-US" dirty="0">
              <a:solidFill>
                <a:schemeClr val="tx1">
                  <a:lumMod val="75000"/>
                </a:schemeClr>
              </a:solidFill>
            </a:endParaRPr>
          </a:p>
        </p:txBody>
      </p:sp>
      <p:sp>
        <p:nvSpPr>
          <p:cNvPr id="6" name="Rectangle 5">
            <a:extLst>
              <a:ext uri="{FF2B5EF4-FFF2-40B4-BE49-F238E27FC236}">
                <a16:creationId xmlns:a16="http://schemas.microsoft.com/office/drawing/2014/main" id="{757AD801-4C1C-4622-AB67-5167FB2AA4A6}"/>
              </a:ext>
            </a:extLst>
          </p:cNvPr>
          <p:cNvSpPr/>
          <p:nvPr/>
        </p:nvSpPr>
        <p:spPr>
          <a:xfrm>
            <a:off x="6418183" y="4654420"/>
            <a:ext cx="2629246" cy="246221"/>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Uyeki, et al. Clin Infect Dis, 2019;68(6):895-902</a:t>
            </a:r>
          </a:p>
        </p:txBody>
      </p:sp>
    </p:spTree>
    <p:extLst>
      <p:ext uri="{BB962C8B-B14F-4D97-AF65-F5344CB8AC3E}">
        <p14:creationId xmlns:p14="http://schemas.microsoft.com/office/powerpoint/2010/main" val="24589760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974"/>
            <a:ext cx="8229600" cy="857250"/>
          </a:xfrm>
        </p:spPr>
        <p:txBody>
          <a:bodyPr/>
          <a:lstStyle/>
          <a:p>
            <a:r>
              <a:rPr lang="en-US" dirty="0">
                <a:solidFill>
                  <a:srgbClr val="0F56DC">
                    <a:lumMod val="75000"/>
                  </a:srgbClr>
                </a:solidFill>
              </a:rPr>
              <a:t>Influenza Antiviral Medications</a:t>
            </a:r>
            <a:endParaRPr lang="en-US" b="0" dirty="0"/>
          </a:p>
        </p:txBody>
      </p:sp>
      <p:graphicFrame>
        <p:nvGraphicFramePr>
          <p:cNvPr id="9" name="Content Placeholder 3">
            <a:extLst>
              <a:ext uri="{C183D7F6-B498-43B3-948B-1728B52AA6E4}">
                <adec:decorative xmlns:adec="http://schemas.microsoft.com/office/drawing/2017/decorative" val="1"/>
              </a:ext>
            </a:extLst>
          </p:cNvPr>
          <p:cNvGraphicFramePr>
            <a:graphicFrameLocks/>
          </p:cNvGraphicFramePr>
          <p:nvPr>
            <p:extLst/>
          </p:nvPr>
        </p:nvGraphicFramePr>
        <p:xfrm>
          <a:off x="280234" y="1361883"/>
          <a:ext cx="8461587" cy="3205031"/>
        </p:xfrm>
        <a:graphic>
          <a:graphicData uri="http://schemas.openxmlformats.org/drawingml/2006/table">
            <a:tbl>
              <a:tblPr firstRow="1"/>
              <a:tblGrid>
                <a:gridCol w="1257621">
                  <a:extLst>
                    <a:ext uri="{9D8B030D-6E8A-4147-A177-3AD203B41FA5}">
                      <a16:colId xmlns:a16="http://schemas.microsoft.com/office/drawing/2014/main" val="20000"/>
                    </a:ext>
                  </a:extLst>
                </a:gridCol>
                <a:gridCol w="1094509">
                  <a:extLst>
                    <a:ext uri="{9D8B030D-6E8A-4147-A177-3AD203B41FA5}">
                      <a16:colId xmlns:a16="http://schemas.microsoft.com/office/drawing/2014/main" val="96048232"/>
                    </a:ext>
                  </a:extLst>
                </a:gridCol>
                <a:gridCol w="1220445">
                  <a:extLst>
                    <a:ext uri="{9D8B030D-6E8A-4147-A177-3AD203B41FA5}">
                      <a16:colId xmlns:a16="http://schemas.microsoft.com/office/drawing/2014/main" val="1534200310"/>
                    </a:ext>
                  </a:extLst>
                </a:gridCol>
                <a:gridCol w="1705510">
                  <a:extLst>
                    <a:ext uri="{9D8B030D-6E8A-4147-A177-3AD203B41FA5}">
                      <a16:colId xmlns:a16="http://schemas.microsoft.com/office/drawing/2014/main" val="20003"/>
                    </a:ext>
                  </a:extLst>
                </a:gridCol>
                <a:gridCol w="1265045">
                  <a:extLst>
                    <a:ext uri="{9D8B030D-6E8A-4147-A177-3AD203B41FA5}">
                      <a16:colId xmlns:a16="http://schemas.microsoft.com/office/drawing/2014/main" val="20004"/>
                    </a:ext>
                  </a:extLst>
                </a:gridCol>
                <a:gridCol w="1918457">
                  <a:extLst>
                    <a:ext uri="{9D8B030D-6E8A-4147-A177-3AD203B41FA5}">
                      <a16:colId xmlns:a16="http://schemas.microsoft.com/office/drawing/2014/main" val="20005"/>
                    </a:ext>
                  </a:extLst>
                </a:gridCol>
              </a:tblGrid>
              <a:tr h="25756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l">
                        <a:spcBef>
                          <a:spcPts val="0"/>
                        </a:spcBef>
                        <a:spcAft>
                          <a:spcPts val="0"/>
                        </a:spcAft>
                      </a:pPr>
                      <a:r>
                        <a:rPr lang="en-US" sz="1600" b="1" dirty="0">
                          <a:solidFill>
                            <a:srgbClr val="FFFFFF"/>
                          </a:solidFill>
                          <a:effectLst/>
                          <a:latin typeface="Calibri" panose="020F0502020204030204" pitchFamily="34" charset="0"/>
                          <a:ea typeface="Arial" panose="020B0604020202020204" pitchFamily="34" charset="0"/>
                          <a:cs typeface="Calibri" panose="020F0502020204030204" pitchFamily="34" charset="0"/>
                        </a:rPr>
                        <a:t>Drug </a:t>
                      </a:r>
                      <a:endPar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B40A5"/>
                    </a:solidFill>
                  </a:tcPr>
                </a:tc>
                <a:tc>
                  <a:txBody>
                    <a:bodyPr/>
                    <a:lstStyle/>
                    <a:p>
                      <a:pPr marL="0" marR="0" algn="l">
                        <a:spcBef>
                          <a:spcPts val="0"/>
                        </a:spcBef>
                        <a:spcAft>
                          <a:spcPts val="0"/>
                        </a:spcAft>
                      </a:pPr>
                      <a:r>
                        <a:rPr lang="en-US" sz="1600" b="1" dirty="0">
                          <a:solidFill>
                            <a:srgbClr val="FFFFFF"/>
                          </a:solidFill>
                          <a:effectLst/>
                          <a:latin typeface="Calibri" panose="020F0502020204030204" pitchFamily="34" charset="0"/>
                          <a:ea typeface="Arial" panose="020B0604020202020204" pitchFamily="34" charset="0"/>
                          <a:cs typeface="Calibri" panose="020F0502020204030204" pitchFamily="34" charset="0"/>
                        </a:rPr>
                        <a:t>Route</a:t>
                      </a:r>
                      <a:endParaRPr lang="en-US" sz="1600" baseline="30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B40A5"/>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l">
                        <a:spcBef>
                          <a:spcPts val="0"/>
                        </a:spcBef>
                        <a:spcAft>
                          <a:spcPts val="0"/>
                        </a:spcAft>
                      </a:pPr>
                      <a:r>
                        <a:rPr lang="en-US" sz="1600" b="1" dirty="0">
                          <a:solidFill>
                            <a:srgbClr val="FFFFFF"/>
                          </a:solidFill>
                          <a:effectLst/>
                          <a:latin typeface="Calibri" panose="020F0502020204030204" pitchFamily="34" charset="0"/>
                          <a:ea typeface="Arial" panose="020B0604020202020204" pitchFamily="34" charset="0"/>
                          <a:cs typeface="Calibri" panose="020F0502020204030204" pitchFamily="34" charset="0"/>
                        </a:rPr>
                        <a:t>Treatment</a:t>
                      </a:r>
                      <a:endParaRPr lang="en-US" sz="1600" baseline="30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B40A5"/>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l">
                        <a:spcBef>
                          <a:spcPts val="0"/>
                        </a:spcBef>
                        <a:spcAft>
                          <a:spcPts val="0"/>
                        </a:spcAft>
                      </a:pPr>
                      <a:r>
                        <a:rPr lang="en-US" sz="1600" b="1" dirty="0">
                          <a:solidFill>
                            <a:srgbClr val="FFFFFF"/>
                          </a:solidFill>
                          <a:effectLst/>
                          <a:latin typeface="Calibri" panose="020F0502020204030204" pitchFamily="34" charset="0"/>
                          <a:ea typeface="Arial" panose="020B0604020202020204" pitchFamily="34" charset="0"/>
                          <a:cs typeface="Calibri" panose="020F0502020204030204" pitchFamily="34" charset="0"/>
                        </a:rPr>
                        <a:t>Treatment </a:t>
                      </a:r>
                    </a:p>
                    <a:p>
                      <a:pPr marL="0" marR="0" algn="l">
                        <a:spcBef>
                          <a:spcPts val="0"/>
                        </a:spcBef>
                        <a:spcAft>
                          <a:spcPts val="0"/>
                        </a:spcAft>
                      </a:pPr>
                      <a:r>
                        <a:rPr lang="en-US" sz="1600" b="1" dirty="0">
                          <a:solidFill>
                            <a:srgbClr val="FFFFFF"/>
                          </a:solidFill>
                          <a:effectLst/>
                          <a:latin typeface="Calibri" panose="020F0502020204030204" pitchFamily="34" charset="0"/>
                          <a:ea typeface="Arial" panose="020B0604020202020204" pitchFamily="34" charset="0"/>
                          <a:cs typeface="Calibri" panose="020F0502020204030204" pitchFamily="34" charset="0"/>
                        </a:rPr>
                        <a:t>Course</a:t>
                      </a:r>
                      <a:endParaRPr lang="en-US" sz="1600" baseline="30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B40A5"/>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l">
                        <a:spcBef>
                          <a:spcPts val="0"/>
                        </a:spcBef>
                        <a:spcAft>
                          <a:spcPts val="0"/>
                        </a:spcAft>
                      </a:pPr>
                      <a:r>
                        <a:rPr lang="en-US" sz="1600" b="1" dirty="0">
                          <a:solidFill>
                            <a:srgbClr val="FFFFFF"/>
                          </a:solidFill>
                          <a:effectLst/>
                          <a:latin typeface="Calibri" panose="020F0502020204030204" pitchFamily="34" charset="0"/>
                          <a:ea typeface="Arial" panose="020B0604020202020204" pitchFamily="34" charset="0"/>
                          <a:cs typeface="Calibri" panose="020F0502020204030204" pitchFamily="34" charset="0"/>
                        </a:rPr>
                        <a:t>Chemo-prophylaxis</a:t>
                      </a:r>
                      <a:endParaRPr lang="en-US" sz="1600" baseline="30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B40A5"/>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l">
                        <a:spcBef>
                          <a:spcPts val="0"/>
                        </a:spcBef>
                        <a:spcAft>
                          <a:spcPts val="0"/>
                        </a:spcAft>
                      </a:pPr>
                      <a:r>
                        <a:rPr lang="en-US" sz="1600" b="1" dirty="0">
                          <a:solidFill>
                            <a:srgbClr val="FFFFFF"/>
                          </a:solidFill>
                          <a:effectLst/>
                          <a:latin typeface="Calibri" panose="020F0502020204030204" pitchFamily="34" charset="0"/>
                          <a:ea typeface="Arial" panose="020B0604020202020204" pitchFamily="34" charset="0"/>
                          <a:cs typeface="Calibri" panose="020F0502020204030204" pitchFamily="34" charset="0"/>
                        </a:rPr>
                        <a:t>Adverse </a:t>
                      </a:r>
                    </a:p>
                    <a:p>
                      <a:pPr marL="0" marR="0" algn="l">
                        <a:spcBef>
                          <a:spcPts val="0"/>
                        </a:spcBef>
                        <a:spcAft>
                          <a:spcPts val="0"/>
                        </a:spcAft>
                      </a:pPr>
                      <a:r>
                        <a:rPr lang="en-US" sz="1600" b="1" dirty="0">
                          <a:solidFill>
                            <a:srgbClr val="FFFFFF"/>
                          </a:solidFill>
                          <a:effectLst/>
                          <a:latin typeface="Calibri" panose="020F0502020204030204" pitchFamily="34" charset="0"/>
                          <a:ea typeface="Arial" panose="020B0604020202020204" pitchFamily="34" charset="0"/>
                          <a:cs typeface="Calibri" panose="020F0502020204030204" pitchFamily="34" charset="0"/>
                        </a:rPr>
                        <a:t>Events</a:t>
                      </a:r>
                      <a:endPar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B40A5"/>
                    </a:solidFill>
                  </a:tcPr>
                </a:tc>
                <a:extLst>
                  <a:ext uri="{0D108BD9-81ED-4DB2-BD59-A6C34878D82A}">
                    <a16:rowId xmlns:a16="http://schemas.microsoft.com/office/drawing/2014/main" val="10000"/>
                  </a:ext>
                </a:extLst>
              </a:tr>
              <a:tr h="17902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8745" marR="0" indent="-118745" algn="l">
                        <a:spcBef>
                          <a:spcPts val="0"/>
                        </a:spcBef>
                        <a:spcAft>
                          <a:spcPts val="0"/>
                        </a:spcAft>
                      </a:pPr>
                      <a:r>
                        <a:rPr lang="en-US" sz="1600" b="1" dirty="0">
                          <a:solidFill>
                            <a:schemeClr val="accent3">
                              <a:lumMod val="50000"/>
                            </a:schemeClr>
                          </a:solidFill>
                          <a:effectLst/>
                          <a:latin typeface="Calibri" panose="020F0502020204030204" pitchFamily="34" charset="0"/>
                          <a:ea typeface="Arial" panose="020B0604020202020204" pitchFamily="34" charset="0"/>
                          <a:cs typeface="Calibri" panose="020F0502020204030204" pitchFamily="34" charset="0"/>
                        </a:rPr>
                        <a:t>Oseltamivir</a:t>
                      </a:r>
                      <a:endParaRPr lang="en-US" sz="1600" b="1" dirty="0">
                        <a:solidFill>
                          <a:schemeClr val="accent3">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dirty="0">
                          <a:solidFill>
                            <a:schemeClr val="accent3">
                              <a:lumMod val="75000"/>
                            </a:schemeClr>
                          </a:solidFill>
                        </a:rPr>
                        <a:t>Oral</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8745" marR="0" indent="-118745">
                        <a:spcBef>
                          <a:spcPts val="0"/>
                        </a:spcBef>
                        <a:spcAft>
                          <a:spcPts val="0"/>
                        </a:spcAft>
                      </a:pPr>
                      <a:r>
                        <a:rPr lang="en-US" sz="1600" dirty="0">
                          <a:solidFill>
                            <a:schemeClr val="accent4">
                              <a:lumMod val="75000"/>
                            </a:schemeClr>
                          </a:solidFill>
                          <a:effectLst/>
                          <a:latin typeface="Calibri" panose="020F0502020204030204" pitchFamily="34" charset="0"/>
                          <a:ea typeface="Arial" panose="020B0604020202020204" pitchFamily="34" charset="0"/>
                          <a:cs typeface="Calibri" panose="020F0502020204030204" pitchFamily="34" charset="0"/>
                        </a:rPr>
                        <a:t>Any age</a:t>
                      </a:r>
                      <a:endParaRPr lang="en-US" sz="1600"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8745" marR="0" indent="-118745">
                        <a:spcBef>
                          <a:spcPts val="0"/>
                        </a:spcBef>
                        <a:spcAft>
                          <a:spcPts val="0"/>
                        </a:spcAft>
                      </a:pPr>
                      <a:r>
                        <a:rPr lang="en-US" sz="1600" dirty="0">
                          <a:solidFill>
                            <a:schemeClr val="accent4">
                              <a:lumMod val="75000"/>
                            </a:schemeClr>
                          </a:solidFill>
                          <a:effectLst/>
                          <a:latin typeface="Calibri" panose="020F0502020204030204" pitchFamily="34" charset="0"/>
                          <a:ea typeface="Arial" panose="020B0604020202020204" pitchFamily="34" charset="0"/>
                          <a:cs typeface="Calibri" panose="020F0502020204030204" pitchFamily="34" charset="0"/>
                        </a:rPr>
                        <a:t>1 dose twice daily x 5 days</a:t>
                      </a:r>
                      <a:endParaRPr lang="en-US" sz="1600"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8745" marR="0" indent="-118745">
                        <a:spcBef>
                          <a:spcPts val="0"/>
                        </a:spcBef>
                        <a:spcAft>
                          <a:spcPts val="0"/>
                        </a:spcAft>
                      </a:pPr>
                      <a:r>
                        <a:rPr lang="en-US" sz="1600" u="sng" dirty="0">
                          <a:solidFill>
                            <a:schemeClr val="accent4">
                              <a:lumMod val="75000"/>
                            </a:schemeClr>
                          </a:solidFill>
                          <a:effectLst/>
                          <a:latin typeface="Calibri" panose="020F0502020204030204" pitchFamily="34" charset="0"/>
                          <a:ea typeface="Arial" panose="020B0604020202020204" pitchFamily="34" charset="0"/>
                          <a:cs typeface="Calibri" panose="020F0502020204030204" pitchFamily="34" charset="0"/>
                        </a:rPr>
                        <a:t>&gt;</a:t>
                      </a:r>
                      <a:r>
                        <a:rPr lang="en-US" sz="1600" u="none" dirty="0">
                          <a:solidFill>
                            <a:schemeClr val="accent4">
                              <a:lumMod val="75000"/>
                            </a:schemeClr>
                          </a:solidFill>
                          <a:effectLst/>
                          <a:latin typeface="Calibri" panose="020F0502020204030204" pitchFamily="34" charset="0"/>
                          <a:ea typeface="Arial" panose="020B0604020202020204" pitchFamily="34" charset="0"/>
                          <a:cs typeface="Calibri" panose="020F0502020204030204" pitchFamily="34" charset="0"/>
                        </a:rPr>
                        <a:t>3 months</a:t>
                      </a:r>
                      <a:endParaRPr lang="en-US" sz="1600" u="sng"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8745" marR="0" indent="-118745">
                        <a:spcBef>
                          <a:spcPts val="0"/>
                        </a:spcBef>
                        <a:spcAft>
                          <a:spcPts val="0"/>
                        </a:spcAft>
                        <a:tabLst>
                          <a:tab pos="2743200" algn="ctr"/>
                          <a:tab pos="5486400" algn="r"/>
                        </a:tabLst>
                      </a:pPr>
                      <a:r>
                        <a:rPr lang="en-US" sz="1600" dirty="0">
                          <a:solidFill>
                            <a:schemeClr val="accent4">
                              <a:lumMod val="75000"/>
                            </a:schemeClr>
                          </a:solidFill>
                          <a:effectLst/>
                          <a:latin typeface="Calibri" panose="020F0502020204030204" pitchFamily="34" charset="0"/>
                          <a:ea typeface="Arial" panose="020B0604020202020204" pitchFamily="34" charset="0"/>
                          <a:cs typeface="Calibri" panose="020F0502020204030204" pitchFamily="34" charset="0"/>
                        </a:rPr>
                        <a:t>Nausea, vomiting, headache^*</a:t>
                      </a:r>
                      <a:endParaRPr lang="en-US" sz="1600"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7283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8745" marR="0" indent="-118745" algn="l">
                        <a:spcBef>
                          <a:spcPts val="0"/>
                        </a:spcBef>
                        <a:spcAft>
                          <a:spcPts val="0"/>
                        </a:spcAft>
                        <a:tabLst>
                          <a:tab pos="2743200" algn="ctr"/>
                          <a:tab pos="5486400" algn="r"/>
                        </a:tabLst>
                      </a:pPr>
                      <a:r>
                        <a:rPr lang="en-US" sz="1600" b="1" dirty="0">
                          <a:solidFill>
                            <a:schemeClr val="accent3">
                              <a:lumMod val="50000"/>
                            </a:schemeClr>
                          </a:solidFill>
                          <a:effectLst/>
                          <a:latin typeface="Calibri" panose="020F0502020204030204" pitchFamily="34" charset="0"/>
                          <a:ea typeface="Arial" panose="020B0604020202020204" pitchFamily="34" charset="0"/>
                          <a:cs typeface="Calibri" panose="020F0502020204030204" pitchFamily="34" charset="0"/>
                        </a:rPr>
                        <a:t>Zanamivir</a:t>
                      </a:r>
                      <a:endParaRPr lang="en-US" sz="1600" b="1" dirty="0">
                        <a:solidFill>
                          <a:schemeClr val="accent3">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dirty="0">
                          <a:solidFill>
                            <a:schemeClr val="accent3">
                              <a:lumMod val="75000"/>
                            </a:schemeClr>
                          </a:solidFill>
                        </a:rPr>
                        <a:t>Inhaled</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8745" marR="0" indent="-118745">
                        <a:spcBef>
                          <a:spcPts val="0"/>
                        </a:spcBef>
                        <a:spcAft>
                          <a:spcPts val="0"/>
                        </a:spcAft>
                        <a:tabLst>
                          <a:tab pos="2743200" algn="ctr"/>
                          <a:tab pos="5486400" algn="r"/>
                        </a:tabLst>
                      </a:pPr>
                      <a:r>
                        <a:rPr lang="en-US" sz="1600" u="sng" dirty="0">
                          <a:solidFill>
                            <a:schemeClr val="accent4">
                              <a:lumMod val="75000"/>
                            </a:schemeClr>
                          </a:solidFill>
                          <a:effectLst/>
                          <a:latin typeface="Calibri" panose="020F0502020204030204" pitchFamily="34" charset="0"/>
                          <a:ea typeface="Arial" panose="020B0604020202020204" pitchFamily="34" charset="0"/>
                          <a:cs typeface="Calibri" panose="020F0502020204030204" pitchFamily="34" charset="0"/>
                        </a:rPr>
                        <a:t>&gt;</a:t>
                      </a:r>
                      <a:r>
                        <a:rPr lang="en-US" sz="1600" dirty="0">
                          <a:solidFill>
                            <a:schemeClr val="accent4">
                              <a:lumMod val="75000"/>
                            </a:schemeClr>
                          </a:solidFill>
                          <a:effectLst/>
                          <a:latin typeface="Calibri" panose="020F0502020204030204" pitchFamily="34" charset="0"/>
                          <a:ea typeface="Arial" panose="020B0604020202020204" pitchFamily="34" charset="0"/>
                          <a:cs typeface="Calibri" panose="020F0502020204030204" pitchFamily="34" charset="0"/>
                        </a:rPr>
                        <a:t>7 years</a:t>
                      </a:r>
                      <a:endParaRPr lang="en-US" sz="1600"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8745" marR="0" indent="-118745">
                        <a:spcBef>
                          <a:spcPts val="0"/>
                        </a:spcBef>
                        <a:spcAft>
                          <a:spcPts val="0"/>
                        </a:spcAft>
                      </a:pPr>
                      <a:r>
                        <a:rPr lang="en-US" sz="1600" dirty="0">
                          <a:solidFill>
                            <a:schemeClr val="accent4">
                              <a:lumMod val="75000"/>
                            </a:schemeClr>
                          </a:solidFill>
                          <a:effectLst/>
                          <a:latin typeface="Calibri" panose="020F0502020204030204" pitchFamily="34" charset="0"/>
                          <a:ea typeface="Arial" panose="020B0604020202020204" pitchFamily="34" charset="0"/>
                          <a:cs typeface="Calibri" panose="020F0502020204030204" pitchFamily="34" charset="0"/>
                        </a:rPr>
                        <a:t>1 dose twice daily x 5 days</a:t>
                      </a:r>
                      <a:endParaRPr lang="en-US" sz="1600"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8745" marR="0" indent="-118745">
                        <a:spcBef>
                          <a:spcPts val="0"/>
                        </a:spcBef>
                        <a:spcAft>
                          <a:spcPts val="0"/>
                        </a:spcAft>
                        <a:tabLst>
                          <a:tab pos="2743200" algn="ctr"/>
                          <a:tab pos="5486400" algn="r"/>
                        </a:tabLst>
                      </a:pPr>
                      <a:r>
                        <a:rPr lang="en-US" sz="1600" u="sng" dirty="0">
                          <a:solidFill>
                            <a:schemeClr val="accent4">
                              <a:lumMod val="75000"/>
                            </a:schemeClr>
                          </a:solidFill>
                          <a:effectLst/>
                          <a:latin typeface="Calibri" panose="020F0502020204030204" pitchFamily="34" charset="0"/>
                          <a:ea typeface="Arial" panose="020B0604020202020204" pitchFamily="34" charset="0"/>
                          <a:cs typeface="Calibri" panose="020F0502020204030204" pitchFamily="34" charset="0"/>
                        </a:rPr>
                        <a:t>&gt;</a:t>
                      </a:r>
                      <a:r>
                        <a:rPr lang="en-US" sz="1600" dirty="0">
                          <a:solidFill>
                            <a:schemeClr val="accent4">
                              <a:lumMod val="75000"/>
                            </a:schemeClr>
                          </a:solidFill>
                          <a:effectLst/>
                          <a:latin typeface="Calibri" panose="020F0502020204030204" pitchFamily="34" charset="0"/>
                          <a:ea typeface="Arial" panose="020B0604020202020204" pitchFamily="34" charset="0"/>
                          <a:cs typeface="Calibri" panose="020F0502020204030204" pitchFamily="34" charset="0"/>
                        </a:rPr>
                        <a:t>5 years</a:t>
                      </a:r>
                      <a:endParaRPr lang="en-US" sz="1600"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8745" marR="0" indent="-118745">
                        <a:spcBef>
                          <a:spcPts val="0"/>
                        </a:spcBef>
                        <a:spcAft>
                          <a:spcPts val="0"/>
                        </a:spcAft>
                        <a:tabLst>
                          <a:tab pos="2743200" algn="ctr"/>
                          <a:tab pos="5486400" algn="r"/>
                        </a:tabLst>
                      </a:pPr>
                      <a:r>
                        <a:rPr lang="en-US" sz="1600" dirty="0">
                          <a:solidFill>
                            <a:schemeClr val="accent4">
                              <a:lumMod val="75000"/>
                            </a:schemeClr>
                          </a:solidFill>
                          <a:effectLst/>
                          <a:latin typeface="Calibri" panose="020F0502020204030204" pitchFamily="34" charset="0"/>
                          <a:ea typeface="Arial" panose="020B0604020202020204" pitchFamily="34" charset="0"/>
                          <a:cs typeface="Calibri" panose="020F0502020204030204" pitchFamily="34" charset="0"/>
                        </a:rPr>
                        <a:t>Bronchospasm*</a:t>
                      </a:r>
                      <a:endParaRPr lang="en-US" sz="1600"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50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8745" marR="0" indent="-118745" algn="l">
                        <a:spcBef>
                          <a:spcPts val="0"/>
                        </a:spcBef>
                        <a:spcAft>
                          <a:spcPts val="0"/>
                        </a:spcAft>
                        <a:tabLst>
                          <a:tab pos="2743200" algn="ctr"/>
                          <a:tab pos="5486400" algn="r"/>
                        </a:tabLst>
                      </a:pPr>
                      <a:r>
                        <a:rPr lang="en-US" sz="1600" b="1" dirty="0">
                          <a:solidFill>
                            <a:schemeClr val="accent3">
                              <a:lumMod val="50000"/>
                            </a:schemeClr>
                          </a:solidFill>
                          <a:effectLst/>
                          <a:latin typeface="Calibri" panose="020F0502020204030204" pitchFamily="34" charset="0"/>
                          <a:ea typeface="Times New Roman" panose="02020603050405020304" pitchFamily="18" charset="0"/>
                          <a:cs typeface="Calibri" panose="020F0502020204030204" pitchFamily="34" charset="0"/>
                        </a:rPr>
                        <a:t>Peramivir</a:t>
                      </a: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dirty="0">
                          <a:solidFill>
                            <a:schemeClr val="accent3">
                              <a:lumMod val="75000"/>
                            </a:schemeClr>
                          </a:solidFill>
                        </a:rPr>
                        <a:t>Intravenous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8745" marR="0" indent="-118745">
                        <a:spcBef>
                          <a:spcPts val="0"/>
                        </a:spcBef>
                        <a:spcAft>
                          <a:spcPts val="0"/>
                        </a:spcAft>
                        <a:tabLst>
                          <a:tab pos="2743200" algn="ctr"/>
                          <a:tab pos="5486400" algn="r"/>
                        </a:tabLst>
                      </a:pPr>
                      <a:r>
                        <a:rPr lang="en-US" sz="1600" u="sng" dirty="0">
                          <a:solidFill>
                            <a:schemeClr val="accent4">
                              <a:lumMod val="75000"/>
                            </a:schemeClr>
                          </a:solidFill>
                          <a:effectLst/>
                          <a:latin typeface="Calibri" panose="020F0502020204030204" pitchFamily="34" charset="0"/>
                          <a:ea typeface="Arial" panose="020B0604020202020204" pitchFamily="34" charset="0"/>
                          <a:cs typeface="Calibri" panose="020F0502020204030204" pitchFamily="34" charset="0"/>
                        </a:rPr>
                        <a:t>&gt;</a:t>
                      </a:r>
                      <a:r>
                        <a:rPr lang="en-US" sz="1600"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rPr>
                        <a:t>2 years</a:t>
                      </a: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8745" marR="0" indent="-118745">
                        <a:spcBef>
                          <a:spcPts val="0"/>
                        </a:spcBef>
                        <a:spcAft>
                          <a:spcPts val="0"/>
                        </a:spcAft>
                        <a:tabLst>
                          <a:tab pos="2743200" algn="ctr"/>
                          <a:tab pos="5486400" algn="r"/>
                        </a:tabLst>
                      </a:pPr>
                      <a:r>
                        <a:rPr lang="en-US" sz="1600" u="none"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rPr>
                        <a:t>1 dose</a:t>
                      </a: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8745" marR="0" indent="-118745">
                        <a:spcBef>
                          <a:spcPts val="0"/>
                        </a:spcBef>
                        <a:spcAft>
                          <a:spcPts val="0"/>
                        </a:spcAft>
                        <a:tabLst>
                          <a:tab pos="2743200" algn="ctr"/>
                          <a:tab pos="5486400" algn="r"/>
                        </a:tabLst>
                      </a:pPr>
                      <a:r>
                        <a:rPr lang="en-US" sz="1600"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rPr>
                        <a:t>N/A</a:t>
                      </a: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18745" marR="0" indent="-118745">
                        <a:spcBef>
                          <a:spcPts val="0"/>
                        </a:spcBef>
                        <a:spcAft>
                          <a:spcPts val="0"/>
                        </a:spcAft>
                        <a:tabLst>
                          <a:tab pos="2743200" algn="ctr"/>
                          <a:tab pos="5486400" algn="r"/>
                        </a:tabLst>
                      </a:pPr>
                      <a:r>
                        <a:rPr lang="en-US" sz="1600"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rPr>
                        <a:t>Diarrhea*</a:t>
                      </a: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27064">
                <a:tc>
                  <a:txBody>
                    <a:bodyPr/>
                    <a:lstStyle/>
                    <a:p>
                      <a:pPr marL="118745" marR="0" indent="-118745" algn="l">
                        <a:spcBef>
                          <a:spcPts val="0"/>
                        </a:spcBef>
                        <a:spcAft>
                          <a:spcPts val="0"/>
                        </a:spcAft>
                        <a:tabLst>
                          <a:tab pos="2743200" algn="ctr"/>
                          <a:tab pos="5486400" algn="r"/>
                        </a:tabLst>
                      </a:pPr>
                      <a:r>
                        <a:rPr lang="en-US" sz="1600" b="1" dirty="0">
                          <a:solidFill>
                            <a:schemeClr val="accent3">
                              <a:lumMod val="50000"/>
                            </a:schemeClr>
                          </a:solidFill>
                          <a:effectLst/>
                          <a:latin typeface="Calibri" panose="020F0502020204030204" pitchFamily="34" charset="0"/>
                          <a:ea typeface="Times New Roman" panose="02020603050405020304" pitchFamily="18" charset="0"/>
                          <a:cs typeface="Calibri" panose="020F0502020204030204" pitchFamily="34" charset="0"/>
                        </a:rPr>
                        <a:t>Baloxavir**</a:t>
                      </a: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dirty="0">
                          <a:solidFill>
                            <a:schemeClr val="accent3">
                              <a:lumMod val="75000"/>
                            </a:schemeClr>
                          </a:solidFill>
                        </a:rPr>
                        <a:t>Oral</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18745" marR="0" indent="-118745">
                        <a:spcBef>
                          <a:spcPts val="0"/>
                        </a:spcBef>
                        <a:spcAft>
                          <a:spcPts val="0"/>
                        </a:spcAft>
                        <a:tabLst>
                          <a:tab pos="2743200" algn="ctr"/>
                          <a:tab pos="5486400" algn="r"/>
                        </a:tabLst>
                      </a:pPr>
                      <a:r>
                        <a:rPr lang="en-US" sz="1600" u="sng"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rPr>
                        <a:t>&gt;</a:t>
                      </a:r>
                      <a:r>
                        <a:rPr lang="en-US" sz="1600" u="none"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rPr>
                        <a:t>12 years</a:t>
                      </a:r>
                      <a:endParaRPr lang="en-US" sz="1600" u="sng"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18745" marR="0" indent="-118745">
                        <a:spcBef>
                          <a:spcPts val="0"/>
                        </a:spcBef>
                        <a:spcAft>
                          <a:spcPts val="0"/>
                        </a:spcAft>
                        <a:tabLst>
                          <a:tab pos="2743200" algn="ctr"/>
                          <a:tab pos="5486400" algn="r"/>
                        </a:tabLst>
                      </a:pPr>
                      <a:r>
                        <a:rPr lang="en-US" sz="1600" u="none"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rPr>
                        <a:t>1 dose</a:t>
                      </a: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18745" marR="0" indent="-118745">
                        <a:spcBef>
                          <a:spcPts val="0"/>
                        </a:spcBef>
                        <a:spcAft>
                          <a:spcPts val="0"/>
                        </a:spcAft>
                        <a:tabLst>
                          <a:tab pos="2743200" algn="ctr"/>
                          <a:tab pos="5486400" algn="r"/>
                        </a:tabLst>
                      </a:pPr>
                      <a:r>
                        <a:rPr lang="en-US" sz="1600"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rPr>
                        <a:t>N/A</a:t>
                      </a: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18745" marR="0" indent="-118745">
                        <a:spcBef>
                          <a:spcPts val="0"/>
                        </a:spcBef>
                        <a:spcAft>
                          <a:spcPts val="0"/>
                        </a:spcAft>
                        <a:tabLst>
                          <a:tab pos="2743200" algn="ctr"/>
                          <a:tab pos="5486400" algn="r"/>
                        </a:tabLst>
                      </a:pPr>
                      <a:r>
                        <a:rPr lang="en-US" sz="1600"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rPr>
                        <a:t>None</a:t>
                      </a:r>
                      <a:r>
                        <a:rPr lang="en-US" sz="1600" baseline="0"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rPr>
                        <a:t> more common than placebo</a:t>
                      </a:r>
                      <a:endParaRPr lang="en-US" sz="1600"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73025" marR="7302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7784895"/>
                  </a:ext>
                </a:extLst>
              </a:tr>
              <a:tr h="227064">
                <a:tc gridSpan="6">
                  <a:txBody>
                    <a:bodyPr/>
                    <a:lstStyle/>
                    <a:p>
                      <a:pPr marL="118745" marR="0" indent="-118745" algn="l">
                        <a:spcBef>
                          <a:spcPts val="200"/>
                        </a:spcBef>
                        <a:spcAft>
                          <a:spcPts val="0"/>
                        </a:spcAft>
                        <a:tabLst>
                          <a:tab pos="2743200" algn="ctr"/>
                          <a:tab pos="5486400" algn="r"/>
                        </a:tabLst>
                      </a:pPr>
                      <a:r>
                        <a:rPr lang="en-US" sz="1400" b="0" dirty="0">
                          <a:solidFill>
                            <a:schemeClr val="bg1">
                              <a:lumMod val="50000"/>
                            </a:schemeClr>
                          </a:solidFill>
                          <a:effectLst/>
                          <a:latin typeface="Calibri" panose="020F0502020204030204" pitchFamily="34" charset="0"/>
                          <a:ea typeface="Times New Roman" panose="02020603050405020304" pitchFamily="18" charset="0"/>
                          <a:cs typeface="Calibri" panose="020F0502020204030204" pitchFamily="34" charset="0"/>
                        </a:rPr>
                        <a:t>^</a:t>
                      </a:r>
                      <a:r>
                        <a:rPr lang="en-US" sz="1400" dirty="0">
                          <a:solidFill>
                            <a:schemeClr val="bg1">
                              <a:lumMod val="50000"/>
                            </a:schemeClr>
                          </a:solidFill>
                          <a:latin typeface="Calibri" panose="020F0502020204030204" pitchFamily="34" charset="0"/>
                          <a:cs typeface="Calibri" panose="020F0502020204030204" pitchFamily="34" charset="0"/>
                        </a:rPr>
                        <a:t>Nausea and vomiting are generally transient and can be mitigated if oseltamivir is taken with food</a:t>
                      </a:r>
                      <a:endParaRPr lang="en-US" sz="1400" b="0" dirty="0">
                        <a:solidFill>
                          <a:schemeClr val="bg1">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p>
                      <a:pPr marL="118745" marR="0" indent="-118745" algn="l">
                        <a:spcBef>
                          <a:spcPts val="200"/>
                        </a:spcBef>
                        <a:spcAft>
                          <a:spcPts val="0"/>
                        </a:spcAft>
                        <a:tabLst>
                          <a:tab pos="2743200" algn="ctr"/>
                          <a:tab pos="5486400" algn="r"/>
                        </a:tabLst>
                      </a:pPr>
                      <a:r>
                        <a:rPr lang="en-US" sz="1400" b="0" dirty="0">
                          <a:solidFill>
                            <a:schemeClr val="bg1">
                              <a:lumMod val="50000"/>
                            </a:schemeClr>
                          </a:solidFill>
                          <a:effectLst/>
                          <a:latin typeface="Calibri" panose="020F0502020204030204" pitchFamily="34" charset="0"/>
                          <a:ea typeface="Times New Roman" panose="02020603050405020304" pitchFamily="18" charset="0"/>
                          <a:cs typeface="Calibri" panose="020F0502020204030204" pitchFamily="34" charset="0"/>
                        </a:rPr>
                        <a:t>*Post-marketing reports of serious skin reactions and sporadic, transient</a:t>
                      </a:r>
                      <a:r>
                        <a:rPr lang="en-US" sz="1400" b="0" baseline="0" dirty="0">
                          <a:solidFill>
                            <a:schemeClr val="bg1">
                              <a:lumMod val="50000"/>
                            </a:schemeClr>
                          </a:solidFill>
                          <a:effectLst/>
                          <a:latin typeface="Calibri" panose="020F0502020204030204" pitchFamily="34" charset="0"/>
                          <a:ea typeface="Times New Roman" panose="02020603050405020304" pitchFamily="18" charset="0"/>
                          <a:cs typeface="Calibri" panose="020F0502020204030204" pitchFamily="34" charset="0"/>
                        </a:rPr>
                        <a:t> neuropsychiatric events</a:t>
                      </a:r>
                    </a:p>
                    <a:p>
                      <a:pPr marL="118745" marR="0" indent="-118745" algn="l">
                        <a:spcBef>
                          <a:spcPts val="200"/>
                        </a:spcBef>
                        <a:spcAft>
                          <a:spcPts val="0"/>
                        </a:spcAft>
                        <a:tabLst>
                          <a:tab pos="2743200" algn="ctr"/>
                          <a:tab pos="5486400" algn="r"/>
                        </a:tabLst>
                      </a:pPr>
                      <a:r>
                        <a:rPr lang="en-US" sz="1400" b="0" baseline="0" dirty="0">
                          <a:solidFill>
                            <a:schemeClr val="bg1">
                              <a:lumMod val="50000"/>
                            </a:schemeClr>
                          </a:solidFill>
                          <a:effectLst/>
                          <a:latin typeface="Calibri" panose="020F0502020204030204" pitchFamily="34" charset="0"/>
                          <a:ea typeface="Times New Roman" panose="02020603050405020304" pitchFamily="18" charset="0"/>
                          <a:cs typeface="Calibri" panose="020F0502020204030204" pitchFamily="34" charset="0"/>
                        </a:rPr>
                        <a:t>**</a:t>
                      </a:r>
                      <a:r>
                        <a:rPr lang="en-US" sz="1400" dirty="0">
                          <a:solidFill>
                            <a:schemeClr val="bg1">
                              <a:lumMod val="50000"/>
                            </a:schemeClr>
                          </a:solidFill>
                          <a:latin typeface="Calibri" panose="020F0502020204030204" pitchFamily="34" charset="0"/>
                          <a:cs typeface="Calibri" panose="020F0502020204030204" pitchFamily="34" charset="0"/>
                        </a:rPr>
                        <a:t>The safety and efficacy of baloxavir for the treatment of influenza have been established in pediatric patients </a:t>
                      </a:r>
                      <a:r>
                        <a:rPr lang="en-US" sz="1400" u="sng" dirty="0">
                          <a:solidFill>
                            <a:schemeClr val="bg1">
                              <a:lumMod val="50000"/>
                            </a:schemeClr>
                          </a:solidFill>
                          <a:latin typeface="Calibri" panose="020F0502020204030204" pitchFamily="34" charset="0"/>
                          <a:cs typeface="Calibri" panose="020F0502020204030204" pitchFamily="34" charset="0"/>
                        </a:rPr>
                        <a:t>&gt;</a:t>
                      </a:r>
                      <a:r>
                        <a:rPr lang="en-US" sz="1400" dirty="0">
                          <a:solidFill>
                            <a:schemeClr val="bg1">
                              <a:lumMod val="50000"/>
                            </a:schemeClr>
                          </a:solidFill>
                          <a:latin typeface="Calibri" panose="020F0502020204030204" pitchFamily="34" charset="0"/>
                          <a:cs typeface="Calibri" panose="020F0502020204030204" pitchFamily="34" charset="0"/>
                        </a:rPr>
                        <a:t>12 years and weighing at least 40 kg. </a:t>
                      </a:r>
                      <a:endParaRPr lang="en-US" sz="1400" b="0" dirty="0">
                        <a:solidFill>
                          <a:schemeClr val="bg1">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73025" marR="7302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pPr marL="118745" marR="0" indent="-118745">
                        <a:spcBef>
                          <a:spcPts val="0"/>
                        </a:spcBef>
                        <a:spcAft>
                          <a:spcPts val="0"/>
                        </a:spcAft>
                        <a:tabLst>
                          <a:tab pos="2743200" algn="ctr"/>
                          <a:tab pos="5486400" algn="r"/>
                        </a:tabLst>
                      </a:pPr>
                      <a:endParaRPr lang="en-US" sz="1500"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73025" marR="7302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118745" marR="0" indent="-118745">
                        <a:spcBef>
                          <a:spcPts val="0"/>
                        </a:spcBef>
                        <a:spcAft>
                          <a:spcPts val="0"/>
                        </a:spcAft>
                        <a:tabLst>
                          <a:tab pos="2743200" algn="ctr"/>
                          <a:tab pos="5486400" algn="r"/>
                        </a:tabLst>
                      </a:pPr>
                      <a:endParaRPr lang="en-US" sz="1500"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73025" marR="7302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118745" marR="0" indent="-118745">
                        <a:spcBef>
                          <a:spcPts val="0"/>
                        </a:spcBef>
                        <a:spcAft>
                          <a:spcPts val="0"/>
                        </a:spcAft>
                        <a:tabLst>
                          <a:tab pos="2743200" algn="ctr"/>
                          <a:tab pos="5486400" algn="r"/>
                        </a:tabLst>
                      </a:pPr>
                      <a:endParaRPr lang="en-US" sz="1500" dirty="0">
                        <a:solidFill>
                          <a:schemeClr val="accent4">
                            <a:lumMod val="75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73025" marR="7302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2512601"/>
                  </a:ext>
                </a:extLst>
              </a:tr>
            </a:tbl>
          </a:graphicData>
        </a:graphic>
      </p:graphicFrame>
      <p:sp>
        <p:nvSpPr>
          <p:cNvPr id="10" name="TextBox 9"/>
          <p:cNvSpPr txBox="1"/>
          <p:nvPr/>
        </p:nvSpPr>
        <p:spPr>
          <a:xfrm>
            <a:off x="4395034" y="4788291"/>
            <a:ext cx="4017446" cy="246221"/>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mn-cs"/>
              </a:rPr>
              <a:t>https://www.cdc.gov/flu/professionals/antivirals/summary-clinicians.htm</a:t>
            </a:r>
            <a:endParaRPr kumimoji="0" lang="en-US" sz="1000" b="1" i="0" u="none" strike="noStrike" kern="1200" cap="none" spc="0" normalizeH="0" baseline="0" noProof="0" dirty="0">
              <a:ln>
                <a:noFill/>
              </a:ln>
              <a:solidFill>
                <a:srgbClr val="0070C0"/>
              </a:solidFill>
              <a:effectLst/>
              <a:uLnTx/>
              <a:uFillTx/>
              <a:latin typeface="Calibri" panose="020F0502020204030204" pitchFamily="34" charset="0"/>
              <a:ea typeface="+mn-ea"/>
              <a:cs typeface="+mn-cs"/>
            </a:endParaRPr>
          </a:p>
        </p:txBody>
      </p:sp>
      <p:sp>
        <p:nvSpPr>
          <p:cNvPr id="12" name="Text Placeholder 2">
            <a:extLst>
              <a:ext uri="{FF2B5EF4-FFF2-40B4-BE49-F238E27FC236}">
                <a16:creationId xmlns:a16="http://schemas.microsoft.com/office/drawing/2014/main" id="{2D09EEAE-CF95-4775-AA91-02491F331D01}"/>
              </a:ext>
            </a:extLst>
          </p:cNvPr>
          <p:cNvSpPr>
            <a:spLocks noGrp="1"/>
          </p:cNvSpPr>
          <p:nvPr>
            <p:ph type="body" sz="quarter" idx="10"/>
          </p:nvPr>
        </p:nvSpPr>
        <p:spPr>
          <a:xfrm>
            <a:off x="280234" y="909224"/>
            <a:ext cx="8229600" cy="345151"/>
          </a:xfrm>
        </p:spPr>
        <p:txBody>
          <a:bodyPr>
            <a:normAutofit fontScale="77500" lnSpcReduction="20000"/>
          </a:bodyPr>
          <a:lstStyle/>
          <a:p>
            <a:pPr marL="0" indent="0">
              <a:lnSpc>
                <a:spcPct val="120000"/>
              </a:lnSpc>
              <a:buNone/>
            </a:pPr>
            <a:r>
              <a:rPr lang="en-US" dirty="0"/>
              <a:t>Four FDA-approved antivirals are recommended for use in the United States</a:t>
            </a:r>
          </a:p>
          <a:p>
            <a:endParaRPr lang="en-US" dirty="0"/>
          </a:p>
        </p:txBody>
      </p:sp>
    </p:spTree>
    <p:extLst>
      <p:ext uri="{BB962C8B-B14F-4D97-AF65-F5344CB8AC3E}">
        <p14:creationId xmlns:p14="http://schemas.microsoft.com/office/powerpoint/2010/main" val="34255157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C486F-319B-4588-B2D6-8A51D292F17D}"/>
              </a:ext>
            </a:extLst>
          </p:cNvPr>
          <p:cNvSpPr>
            <a:spLocks noGrp="1"/>
          </p:cNvSpPr>
          <p:nvPr>
            <p:ph type="title"/>
          </p:nvPr>
        </p:nvSpPr>
        <p:spPr/>
        <p:txBody>
          <a:bodyPr/>
          <a:lstStyle/>
          <a:p>
            <a:r>
              <a:rPr lang="en-US" dirty="0">
                <a:solidFill>
                  <a:srgbClr val="000000"/>
                </a:solidFill>
              </a:rPr>
              <a:t>Objectives</a:t>
            </a:r>
          </a:p>
        </p:txBody>
      </p:sp>
      <p:sp>
        <p:nvSpPr>
          <p:cNvPr id="3" name="Text Placeholder 2">
            <a:extLst>
              <a:ext uri="{FF2B5EF4-FFF2-40B4-BE49-F238E27FC236}">
                <a16:creationId xmlns:a16="http://schemas.microsoft.com/office/drawing/2014/main" id="{8B179469-8B2E-44B8-B06B-B0DD942E7B7D}"/>
              </a:ext>
            </a:extLst>
          </p:cNvPr>
          <p:cNvSpPr>
            <a:spLocks noGrp="1"/>
          </p:cNvSpPr>
          <p:nvPr>
            <p:ph type="body" sz="quarter" idx="10"/>
          </p:nvPr>
        </p:nvSpPr>
        <p:spPr>
          <a:xfrm>
            <a:off x="457199" y="1158874"/>
            <a:ext cx="8563855" cy="3843431"/>
          </a:xfrm>
        </p:spPr>
        <p:txBody>
          <a:bodyPr/>
          <a:lstStyle/>
          <a:p>
            <a:r>
              <a:rPr lang="en-US" dirty="0">
                <a:solidFill>
                  <a:srgbClr val="000000"/>
                </a:solidFill>
              </a:rPr>
              <a:t>Describe the current status of influenza activity in the United States.</a:t>
            </a:r>
          </a:p>
          <a:p>
            <a:r>
              <a:rPr lang="en-US" dirty="0">
                <a:solidFill>
                  <a:srgbClr val="000000"/>
                </a:solidFill>
              </a:rPr>
              <a:t>Describe the circulating influenza viruses detected this season and explain the implications for clinicians.</a:t>
            </a:r>
          </a:p>
          <a:p>
            <a:r>
              <a:rPr lang="en-US" dirty="0">
                <a:solidFill>
                  <a:srgbClr val="000000"/>
                </a:solidFill>
              </a:rPr>
              <a:t>Describe antiviral testing and treatment recommendations for patients with suspected and confirmed influenza.</a:t>
            </a:r>
          </a:p>
          <a:p>
            <a:pPr marL="0" indent="0">
              <a:buNone/>
            </a:pPr>
            <a:endParaRPr lang="en-US" dirty="0"/>
          </a:p>
        </p:txBody>
      </p:sp>
    </p:spTree>
    <p:extLst>
      <p:ext uri="{BB962C8B-B14F-4D97-AF65-F5344CB8AC3E}">
        <p14:creationId xmlns:p14="http://schemas.microsoft.com/office/powerpoint/2010/main" val="2436283392"/>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974"/>
            <a:ext cx="8229600" cy="857250"/>
          </a:xfrm>
        </p:spPr>
        <p:txBody>
          <a:bodyPr/>
          <a:lstStyle/>
          <a:p>
            <a:r>
              <a:rPr lang="en-US" dirty="0">
                <a:solidFill>
                  <a:srgbClr val="0F56DC">
                    <a:lumMod val="75000"/>
                  </a:srgbClr>
                </a:solidFill>
              </a:rPr>
              <a:t>Influenza Antiviral Medications:  Background</a:t>
            </a:r>
            <a:endParaRPr lang="en-US" b="0" dirty="0"/>
          </a:p>
        </p:txBody>
      </p:sp>
      <p:sp>
        <p:nvSpPr>
          <p:cNvPr id="10" name="TextBox 9"/>
          <p:cNvSpPr txBox="1"/>
          <p:nvPr/>
        </p:nvSpPr>
        <p:spPr>
          <a:xfrm>
            <a:off x="4395034" y="4788291"/>
            <a:ext cx="4017446" cy="246221"/>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mn-cs"/>
              </a:rPr>
              <a:t>https://www.cdc.gov/flu/professionals/antivirals/summary-clinicians.htm</a:t>
            </a:r>
            <a:endParaRPr kumimoji="0" lang="en-US" sz="1000" b="1" i="0" u="none" strike="noStrike" kern="1200" cap="none" spc="0" normalizeH="0" baseline="0" noProof="0" dirty="0">
              <a:ln>
                <a:noFill/>
              </a:ln>
              <a:solidFill>
                <a:srgbClr val="0070C0"/>
              </a:solidFill>
              <a:effectLst/>
              <a:uLnTx/>
              <a:uFillTx/>
              <a:latin typeface="Calibri" panose="020F0502020204030204" pitchFamily="34" charset="0"/>
              <a:ea typeface="+mn-ea"/>
              <a:cs typeface="+mn-cs"/>
            </a:endParaRPr>
          </a:p>
        </p:txBody>
      </p:sp>
      <p:sp>
        <p:nvSpPr>
          <p:cNvPr id="13" name="Text Placeholder 2"/>
          <p:cNvSpPr>
            <a:spLocks noGrp="1"/>
          </p:cNvSpPr>
          <p:nvPr>
            <p:ph type="body" sz="quarter" idx="10"/>
          </p:nvPr>
        </p:nvSpPr>
        <p:spPr>
          <a:xfrm>
            <a:off x="421223" y="943322"/>
            <a:ext cx="8229600" cy="4091189"/>
          </a:xfrm>
        </p:spPr>
        <p:txBody>
          <a:bodyPr>
            <a:normAutofit fontScale="85000" lnSpcReduction="10000"/>
          </a:bodyPr>
          <a:lstStyle/>
          <a:p>
            <a:pPr>
              <a:lnSpc>
                <a:spcPct val="110000"/>
              </a:lnSpc>
              <a:spcBef>
                <a:spcPts val="480"/>
              </a:spcBef>
            </a:pPr>
            <a:r>
              <a:rPr lang="en-US" b="1" dirty="0"/>
              <a:t>Neuraminidase inhibitors:  </a:t>
            </a:r>
            <a:r>
              <a:rPr lang="en-US" dirty="0"/>
              <a:t>oseltamivir, zanamivir, peramivir </a:t>
            </a:r>
          </a:p>
          <a:p>
            <a:pPr lvl="1">
              <a:lnSpc>
                <a:spcPct val="110000"/>
              </a:lnSpc>
              <a:spcBef>
                <a:spcPts val="480"/>
              </a:spcBef>
            </a:pPr>
            <a:r>
              <a:rPr lang="en-US" dirty="0"/>
              <a:t>FDA approved for treatment of acute, uncomplicated influenza</a:t>
            </a:r>
          </a:p>
          <a:p>
            <a:pPr>
              <a:lnSpc>
                <a:spcPct val="110000"/>
              </a:lnSpc>
              <a:spcBef>
                <a:spcPts val="480"/>
              </a:spcBef>
            </a:pPr>
            <a:r>
              <a:rPr lang="en-US" b="1" dirty="0"/>
              <a:t>Cap-dependent endonuclease inhibitor:  </a:t>
            </a:r>
            <a:r>
              <a:rPr lang="en-US" dirty="0"/>
              <a:t>baloxavir (oral)</a:t>
            </a:r>
          </a:p>
          <a:p>
            <a:pPr lvl="1">
              <a:lnSpc>
                <a:spcPct val="110000"/>
              </a:lnSpc>
              <a:spcBef>
                <a:spcPts val="480"/>
              </a:spcBef>
            </a:pPr>
            <a:r>
              <a:rPr lang="en-US" dirty="0"/>
              <a:t>Interferes with viral RNA transcription and blocks viral replication</a:t>
            </a:r>
          </a:p>
          <a:p>
            <a:pPr lvl="1">
              <a:lnSpc>
                <a:spcPct val="110000"/>
              </a:lnSpc>
              <a:spcBef>
                <a:spcPts val="480"/>
              </a:spcBef>
            </a:pPr>
            <a:r>
              <a:rPr lang="en-US" dirty="0"/>
              <a:t>FDA approved Dec 2018, for treatment of acute, uncomplicated influenza </a:t>
            </a:r>
          </a:p>
          <a:p>
            <a:pPr lvl="1">
              <a:lnSpc>
                <a:spcPct val="110000"/>
              </a:lnSpc>
              <a:spcBef>
                <a:spcPts val="480"/>
              </a:spcBef>
            </a:pPr>
            <a:r>
              <a:rPr lang="en-US" dirty="0"/>
              <a:t>In Oct 2019, FDA approved indication for baloxavir treatment of acute uncomplicated influenza in people at high risk of influenza-related complications</a:t>
            </a:r>
          </a:p>
          <a:p>
            <a:pPr lvl="2">
              <a:lnSpc>
                <a:spcPct val="110000"/>
              </a:lnSpc>
              <a:spcBef>
                <a:spcPts val="480"/>
              </a:spcBef>
            </a:pPr>
            <a:r>
              <a:rPr lang="en-US" dirty="0"/>
              <a:t>In trial of early initiation of antiviral treatment for uncomplicated influenza in high-risk adolescents and adults, baloxavir was superior to placebo and had similar overall efficacy to oseltamivir in the time to alleviation of symptoms </a:t>
            </a:r>
          </a:p>
          <a:p>
            <a:pPr lvl="1">
              <a:lnSpc>
                <a:spcPct val="110000"/>
              </a:lnSpc>
              <a:spcBef>
                <a:spcPts val="480"/>
              </a:spcBef>
            </a:pPr>
            <a:r>
              <a:rPr lang="en-US" dirty="0"/>
              <a:t>No available data for baloxavir treatment of influenza in pregnant women, immunocompromised people, those with severe disease, or hospitalized patients </a:t>
            </a:r>
          </a:p>
          <a:p>
            <a:pPr lvl="1"/>
            <a:endParaRPr lang="en-US" dirty="0"/>
          </a:p>
          <a:p>
            <a:endParaRPr lang="en-US" dirty="0"/>
          </a:p>
        </p:txBody>
      </p:sp>
    </p:spTree>
    <p:extLst>
      <p:ext uri="{BB962C8B-B14F-4D97-AF65-F5344CB8AC3E}">
        <p14:creationId xmlns:p14="http://schemas.microsoft.com/office/powerpoint/2010/main" val="7361747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974"/>
            <a:ext cx="8229600" cy="857250"/>
          </a:xfrm>
        </p:spPr>
        <p:txBody>
          <a:bodyPr/>
          <a:lstStyle/>
          <a:p>
            <a:r>
              <a:rPr lang="en-US" dirty="0">
                <a:solidFill>
                  <a:srgbClr val="0F56DC">
                    <a:lumMod val="75000"/>
                  </a:srgbClr>
                </a:solidFill>
              </a:rPr>
              <a:t>Influenza Antiviral Treatment:  Hospitalized Patients</a:t>
            </a:r>
            <a:endParaRPr lang="en-US" b="0" dirty="0"/>
          </a:p>
        </p:txBody>
      </p:sp>
      <p:sp>
        <p:nvSpPr>
          <p:cNvPr id="3" name="Text Placeholder 2"/>
          <p:cNvSpPr>
            <a:spLocks noGrp="1"/>
          </p:cNvSpPr>
          <p:nvPr>
            <p:ph type="body" sz="quarter" idx="10"/>
          </p:nvPr>
        </p:nvSpPr>
        <p:spPr>
          <a:xfrm>
            <a:off x="421223" y="943322"/>
            <a:ext cx="8203793" cy="3834417"/>
          </a:xfrm>
        </p:spPr>
        <p:txBody>
          <a:bodyPr>
            <a:normAutofit/>
          </a:bodyPr>
          <a:lstStyle/>
          <a:p>
            <a:r>
              <a:rPr lang="en-US" b="1" dirty="0"/>
              <a:t>Treatment with oral or enterically-administered oseltamivir is recommended as soon as possible</a:t>
            </a:r>
          </a:p>
          <a:p>
            <a:pPr lvl="1"/>
            <a:r>
              <a:rPr lang="en-US" dirty="0"/>
              <a:t>There are insufficient data for use of inhaled zanamivir,                                   intravenous peramivir, and oral baloxavir in patients                                          with severe influenza disease</a:t>
            </a:r>
          </a:p>
          <a:p>
            <a:r>
              <a:rPr lang="en-US" dirty="0"/>
              <a:t>For patients who cannot tolerate or absorb oral or enterically-administered oseltamivir (gastric stasis, malabsorption, or gastrointestinal bleeding), the </a:t>
            </a:r>
            <a:r>
              <a:rPr lang="en-US" b="1" dirty="0"/>
              <a:t>use of intravenous peramivir should be considered</a:t>
            </a:r>
          </a:p>
          <a:p>
            <a:r>
              <a:rPr lang="en-US" dirty="0"/>
              <a:t>The optimal duration and dosing of antiviral treatment are uncertain for severe or complicated influenza</a:t>
            </a:r>
          </a:p>
        </p:txBody>
      </p:sp>
      <p:sp>
        <p:nvSpPr>
          <p:cNvPr id="10" name="TextBox 9"/>
          <p:cNvSpPr txBox="1"/>
          <p:nvPr/>
        </p:nvSpPr>
        <p:spPr>
          <a:xfrm>
            <a:off x="5126554" y="4842333"/>
            <a:ext cx="4017446" cy="246221"/>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mn-cs"/>
              </a:rPr>
              <a:t>https://www.cdc.gov/flu/professionals/antivirals/summary-clinicians.htm</a:t>
            </a:r>
            <a:endParaRPr kumimoji="0" lang="en-US" sz="1000" b="1" i="0" u="none" strike="noStrike" kern="1200" cap="none" spc="0" normalizeH="0" baseline="0" noProof="0" dirty="0">
              <a:ln>
                <a:noFill/>
              </a:ln>
              <a:solidFill>
                <a:srgbClr val="0070C0"/>
              </a:solidFill>
              <a:effectLst/>
              <a:uLnTx/>
              <a:uFillTx/>
              <a:latin typeface="Calibri" panose="020F0502020204030204" pitchFamily="34" charset="0"/>
              <a:ea typeface="+mn-ea"/>
              <a:cs typeface="+mn-cs"/>
            </a:endParaRPr>
          </a:p>
        </p:txBody>
      </p:sp>
      <p:pic>
        <p:nvPicPr>
          <p:cNvPr id="6" name="Picture 5" descr="Cartoon image of patient in hosptipal bed. "/>
          <p:cNvPicPr>
            <a:picLocks noChangeAspect="1"/>
          </p:cNvPicPr>
          <p:nvPr/>
        </p:nvPicPr>
        <p:blipFill rotWithShape="1">
          <a:blip r:embed="rId3" cstate="print">
            <a:extLst>
              <a:ext uri="{28A0092B-C50C-407E-A947-70E740481C1C}">
                <a14:useLocalDpi xmlns:a14="http://schemas.microsoft.com/office/drawing/2010/main" val="0"/>
              </a:ext>
            </a:extLst>
          </a:blip>
          <a:srcRect b="17384"/>
          <a:stretch/>
        </p:blipFill>
        <p:spPr>
          <a:xfrm>
            <a:off x="7316403" y="1174256"/>
            <a:ext cx="1600143" cy="1321981"/>
          </a:xfrm>
          <a:prstGeom prst="rect">
            <a:avLst/>
          </a:prstGeom>
        </p:spPr>
      </p:pic>
      <p:sp>
        <p:nvSpPr>
          <p:cNvPr id="8" name="TextBox 7"/>
          <p:cNvSpPr txBox="1"/>
          <p:nvPr/>
        </p:nvSpPr>
        <p:spPr>
          <a:xfrm>
            <a:off x="6921202" y="4704115"/>
            <a:ext cx="2167581" cy="215444"/>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Image by Gan Khoon Lay from the Noun Project</a:t>
            </a:r>
          </a:p>
        </p:txBody>
      </p:sp>
    </p:spTree>
    <p:extLst>
      <p:ext uri="{BB962C8B-B14F-4D97-AF65-F5344CB8AC3E}">
        <p14:creationId xmlns:p14="http://schemas.microsoft.com/office/powerpoint/2010/main" val="40260283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974"/>
            <a:ext cx="8229600" cy="857250"/>
          </a:xfrm>
        </p:spPr>
        <p:txBody>
          <a:bodyPr/>
          <a:lstStyle/>
          <a:p>
            <a:r>
              <a:rPr lang="en-US" dirty="0">
                <a:solidFill>
                  <a:srgbClr val="0F56DC">
                    <a:lumMod val="75000"/>
                  </a:srgbClr>
                </a:solidFill>
              </a:rPr>
              <a:t>Influenza Antiviral Treatment:  Pregnant Women</a:t>
            </a:r>
            <a:endParaRPr lang="en-US" b="0" dirty="0"/>
          </a:p>
        </p:txBody>
      </p:sp>
      <p:sp>
        <p:nvSpPr>
          <p:cNvPr id="3" name="Text Placeholder 2"/>
          <p:cNvSpPr>
            <a:spLocks noGrp="1"/>
          </p:cNvSpPr>
          <p:nvPr>
            <p:ph type="body" sz="quarter" idx="10"/>
          </p:nvPr>
        </p:nvSpPr>
        <p:spPr>
          <a:xfrm>
            <a:off x="421223" y="943322"/>
            <a:ext cx="8229600" cy="3834417"/>
          </a:xfrm>
        </p:spPr>
        <p:txBody>
          <a:bodyPr>
            <a:normAutofit/>
          </a:bodyPr>
          <a:lstStyle/>
          <a:p>
            <a:r>
              <a:rPr lang="en-US" b="1" dirty="0"/>
              <a:t>For treatment of pregnant women or women who are up to 2 weeks postpartum, oral oseltamivir is preferred </a:t>
            </a:r>
            <a:r>
              <a:rPr lang="en-US" dirty="0"/>
              <a:t>because it has the most studies available to suggest that it is safe and beneficial</a:t>
            </a:r>
          </a:p>
          <a:p>
            <a:r>
              <a:rPr lang="en-US" dirty="0"/>
              <a:t>Baloxavir is not recommended for treatment of pregnant                               women or breastfeeding mothers </a:t>
            </a:r>
          </a:p>
          <a:p>
            <a:pPr lvl="1"/>
            <a:r>
              <a:rPr lang="en-US" dirty="0"/>
              <a:t>No available efficacy or safety data in pregnant women</a:t>
            </a:r>
          </a:p>
          <a:p>
            <a:pPr lvl="1"/>
            <a:r>
              <a:rPr lang="en-US" dirty="0"/>
              <a:t>No available data on the presence of baloxavir in                                  human milk, the effects on the breastfed infant, or the                         effects on milk production</a:t>
            </a:r>
            <a:endParaRPr lang="en-US" sz="2400" dirty="0"/>
          </a:p>
          <a:p>
            <a:endParaRPr lang="en-US" dirty="0"/>
          </a:p>
        </p:txBody>
      </p:sp>
      <p:sp>
        <p:nvSpPr>
          <p:cNvPr id="10" name="TextBox 9"/>
          <p:cNvSpPr txBox="1"/>
          <p:nvPr/>
        </p:nvSpPr>
        <p:spPr>
          <a:xfrm>
            <a:off x="5126554" y="4842333"/>
            <a:ext cx="4017446" cy="246221"/>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mn-cs"/>
              </a:rPr>
              <a:t>https://www.cdc.gov/flu/professionals/antivirals/summary-clinicians.htm</a:t>
            </a:r>
            <a:endParaRPr kumimoji="0" lang="en-US" sz="1000" b="1" i="0" u="none" strike="noStrike" kern="1200" cap="none" spc="0" normalizeH="0" baseline="0" noProof="0" dirty="0">
              <a:ln>
                <a:noFill/>
              </a:ln>
              <a:solidFill>
                <a:srgbClr val="0070C0"/>
              </a:solidFill>
              <a:effectLst/>
              <a:uLnTx/>
              <a:uFillTx/>
              <a:latin typeface="Calibri" panose="020F0502020204030204" pitchFamily="34" charset="0"/>
              <a:ea typeface="+mn-ea"/>
              <a:cs typeface="+mn-cs"/>
            </a:endParaRPr>
          </a:p>
        </p:txBody>
      </p:sp>
      <p:pic>
        <p:nvPicPr>
          <p:cNvPr id="4" name="Picture 3" descr="Cartoon image of pregnant woman.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04726" y="1746422"/>
            <a:ext cx="1915839" cy="1664043"/>
          </a:xfrm>
          <a:prstGeom prst="rect">
            <a:avLst/>
          </a:prstGeom>
        </p:spPr>
      </p:pic>
      <p:sp>
        <p:nvSpPr>
          <p:cNvPr id="6" name="TextBox 5"/>
          <p:cNvSpPr txBox="1"/>
          <p:nvPr/>
        </p:nvSpPr>
        <p:spPr>
          <a:xfrm>
            <a:off x="6921202" y="4704115"/>
            <a:ext cx="2167581" cy="215444"/>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Image by Gan Khoon Lay from the Noun Project</a:t>
            </a:r>
          </a:p>
        </p:txBody>
      </p:sp>
    </p:spTree>
    <p:extLst>
      <p:ext uri="{BB962C8B-B14F-4D97-AF65-F5344CB8AC3E}">
        <p14:creationId xmlns:p14="http://schemas.microsoft.com/office/powerpoint/2010/main" val="4208368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C3BB670-8388-474D-9627-7DA8385D00E4}"/>
              </a:ext>
            </a:extLst>
          </p:cNvPr>
          <p:cNvSpPr>
            <a:spLocks noGrp="1"/>
          </p:cNvSpPr>
          <p:nvPr>
            <p:ph type="body" sz="quarter" idx="10"/>
          </p:nvPr>
        </p:nvSpPr>
        <p:spPr>
          <a:xfrm>
            <a:off x="457200" y="903905"/>
            <a:ext cx="8077200" cy="4095495"/>
          </a:xfrm>
        </p:spPr>
        <p:txBody>
          <a:bodyPr>
            <a:normAutofit fontScale="70000" lnSpcReduction="20000"/>
          </a:bodyPr>
          <a:lstStyle/>
          <a:p>
            <a:pPr>
              <a:lnSpc>
                <a:spcPct val="120000"/>
              </a:lnSpc>
              <a:spcBef>
                <a:spcPts val="480"/>
              </a:spcBef>
            </a:pPr>
            <a:r>
              <a:rPr lang="en-US" sz="2900" b="1" dirty="0">
                <a:solidFill>
                  <a:schemeClr val="accent3">
                    <a:lumMod val="75000"/>
                  </a:schemeClr>
                </a:solidFill>
              </a:rPr>
              <a:t>Bacterial Coinfection </a:t>
            </a:r>
          </a:p>
          <a:p>
            <a:pPr lvl="1">
              <a:lnSpc>
                <a:spcPct val="120000"/>
              </a:lnSpc>
              <a:spcBef>
                <a:spcPts val="480"/>
              </a:spcBef>
            </a:pPr>
            <a:r>
              <a:rPr lang="en-US" sz="2600" dirty="0"/>
              <a:t>Investigate and empirically treat in patients with suspected or confirmed influenza who present initially with severe disease (extensive pneumonia, respiratory failure, hypotension, and fever), in addition to antiviral treatment </a:t>
            </a:r>
          </a:p>
          <a:p>
            <a:pPr lvl="1">
              <a:lnSpc>
                <a:spcPct val="120000"/>
              </a:lnSpc>
              <a:spcBef>
                <a:spcPts val="480"/>
              </a:spcBef>
            </a:pPr>
            <a:r>
              <a:rPr lang="en-US" sz="2600" dirty="0"/>
              <a:t>Investigate and empirically treat in patients who deteriorate after initial improvement, particularly in those treated with antivirals</a:t>
            </a:r>
          </a:p>
          <a:p>
            <a:pPr lvl="1">
              <a:lnSpc>
                <a:spcPct val="120000"/>
              </a:lnSpc>
              <a:spcBef>
                <a:spcPts val="480"/>
              </a:spcBef>
            </a:pPr>
            <a:r>
              <a:rPr lang="en-US" sz="2600" dirty="0"/>
              <a:t>Consider investigating bacterial coinfection in patients who fail to improve after 3–5 days of antiviral treatment</a:t>
            </a:r>
          </a:p>
          <a:p>
            <a:pPr>
              <a:lnSpc>
                <a:spcPct val="120000"/>
              </a:lnSpc>
              <a:spcBef>
                <a:spcPts val="480"/>
              </a:spcBef>
            </a:pPr>
            <a:r>
              <a:rPr lang="en-US" sz="2900" b="1" dirty="0"/>
              <a:t>Corticosteroids</a:t>
            </a:r>
          </a:p>
          <a:p>
            <a:pPr lvl="1">
              <a:lnSpc>
                <a:spcPct val="120000"/>
              </a:lnSpc>
              <a:spcBef>
                <a:spcPts val="480"/>
              </a:spcBef>
            </a:pPr>
            <a:r>
              <a:rPr lang="en-US" sz="2600" dirty="0"/>
              <a:t>Not recommended as adjunctive therapy for suspected or confirmed influenza, influenza-associated pneumonia, respiratory failure, or ARDS, unless clinically indicated for other reasons</a:t>
            </a:r>
          </a:p>
        </p:txBody>
      </p:sp>
      <p:sp>
        <p:nvSpPr>
          <p:cNvPr id="4" name="Rectangle 3">
            <a:extLst>
              <a:ext uri="{FF2B5EF4-FFF2-40B4-BE49-F238E27FC236}">
                <a16:creationId xmlns:a16="http://schemas.microsoft.com/office/drawing/2014/main" id="{48D03C20-9AB3-4497-9D64-CC5B2762C81A}"/>
              </a:ext>
            </a:extLst>
          </p:cNvPr>
          <p:cNvSpPr/>
          <p:nvPr/>
        </p:nvSpPr>
        <p:spPr>
          <a:xfrm>
            <a:off x="5614619" y="4599290"/>
            <a:ext cx="3312125" cy="400110"/>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Uyeki, et al. Clin Infect Dis, 2019;68(6):895-902</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rPr>
              <a:t>Metlay, et al. Am J Respir Crit Care Med 2019;200(7):e45-67</a:t>
            </a:r>
          </a:p>
        </p:txBody>
      </p:sp>
      <p:sp>
        <p:nvSpPr>
          <p:cNvPr id="7" name="Title 1">
            <a:extLst>
              <a:ext uri="{FF2B5EF4-FFF2-40B4-BE49-F238E27FC236}">
                <a16:creationId xmlns:a16="http://schemas.microsoft.com/office/drawing/2014/main" id="{37C9DCD0-F982-4499-A975-A041BB208981}"/>
              </a:ext>
            </a:extLst>
          </p:cNvPr>
          <p:cNvSpPr>
            <a:spLocks noGrp="1"/>
          </p:cNvSpPr>
          <p:nvPr>
            <p:ph type="title"/>
          </p:nvPr>
        </p:nvSpPr>
        <p:spPr>
          <a:xfrm>
            <a:off x="457200" y="46655"/>
            <a:ext cx="8229600" cy="857250"/>
          </a:xfrm>
        </p:spPr>
        <p:txBody>
          <a:bodyPr/>
          <a:lstStyle/>
          <a:p>
            <a:r>
              <a:rPr lang="en-US" dirty="0">
                <a:solidFill>
                  <a:srgbClr val="0F56DC">
                    <a:lumMod val="75000"/>
                  </a:srgbClr>
                </a:solidFill>
              </a:rPr>
              <a:t>Influenza Treatment:  Additional Considerations</a:t>
            </a:r>
            <a:endParaRPr lang="en-US" dirty="0"/>
          </a:p>
        </p:txBody>
      </p:sp>
    </p:spTree>
    <p:extLst>
      <p:ext uri="{BB962C8B-B14F-4D97-AF65-F5344CB8AC3E}">
        <p14:creationId xmlns:p14="http://schemas.microsoft.com/office/powerpoint/2010/main" val="39517655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857"/>
            <a:ext cx="8229600" cy="857250"/>
          </a:xfrm>
        </p:spPr>
        <p:txBody>
          <a:bodyPr/>
          <a:lstStyle/>
          <a:p>
            <a:r>
              <a:rPr lang="en-US" dirty="0">
                <a:solidFill>
                  <a:srgbClr val="0B40A5"/>
                </a:solidFill>
              </a:rPr>
              <a:t>Additional CDC Resources</a:t>
            </a:r>
          </a:p>
        </p:txBody>
      </p:sp>
      <p:sp>
        <p:nvSpPr>
          <p:cNvPr id="3" name="Text Placeholder 2"/>
          <p:cNvSpPr>
            <a:spLocks noGrp="1"/>
          </p:cNvSpPr>
          <p:nvPr>
            <p:ph type="body" sz="quarter" idx="10"/>
          </p:nvPr>
        </p:nvSpPr>
        <p:spPr>
          <a:xfrm>
            <a:off x="221290" y="991574"/>
            <a:ext cx="8544024" cy="3936169"/>
          </a:xfrm>
        </p:spPr>
        <p:txBody>
          <a:bodyPr>
            <a:normAutofit lnSpcReduction="10000"/>
          </a:bodyPr>
          <a:lstStyle/>
          <a:p>
            <a:pPr>
              <a:lnSpc>
                <a:spcPct val="110000"/>
              </a:lnSpc>
              <a:spcBef>
                <a:spcPts val="480"/>
              </a:spcBef>
              <a:spcAft>
                <a:spcPts val="0"/>
              </a:spcAft>
            </a:pPr>
            <a:r>
              <a:rPr lang="en-US" sz="1800" dirty="0"/>
              <a:t>CDC Influenza homepage:  </a:t>
            </a:r>
            <a:r>
              <a:rPr lang="en-US" sz="1800" dirty="0">
                <a:solidFill>
                  <a:srgbClr val="0000FF"/>
                </a:solidFill>
                <a:hlinkClick r:id="rId3">
                  <a:extLst>
                    <a:ext uri="{A12FA001-AC4F-418D-AE19-62706E023703}">
                      <ahyp:hlinkClr xmlns:ahyp="http://schemas.microsoft.com/office/drawing/2018/hyperlinkcolor" val="tx"/>
                    </a:ext>
                  </a:extLst>
                </a:hlinkClick>
              </a:rPr>
              <a:t>https://www.cdc.gov/flu/</a:t>
            </a:r>
            <a:endParaRPr lang="en-US" sz="1800" dirty="0">
              <a:solidFill>
                <a:srgbClr val="0000FF"/>
              </a:solidFill>
            </a:endParaRPr>
          </a:p>
          <a:p>
            <a:pPr>
              <a:lnSpc>
                <a:spcPct val="110000"/>
              </a:lnSpc>
              <a:spcBef>
                <a:spcPts val="480"/>
              </a:spcBef>
              <a:spcAft>
                <a:spcPts val="0"/>
              </a:spcAft>
            </a:pPr>
            <a:r>
              <a:rPr lang="en-US" sz="1800" dirty="0"/>
              <a:t>Influenza surveillance (FluView and FluView Interactive):</a:t>
            </a:r>
          </a:p>
          <a:p>
            <a:pPr lvl="1">
              <a:lnSpc>
                <a:spcPct val="110000"/>
              </a:lnSpc>
              <a:spcBef>
                <a:spcPts val="480"/>
              </a:spcBef>
              <a:spcAft>
                <a:spcPts val="0"/>
              </a:spcAft>
            </a:pPr>
            <a:r>
              <a:rPr lang="en-US" sz="1800" dirty="0">
                <a:solidFill>
                  <a:srgbClr val="0000FF"/>
                </a:solidFill>
                <a:hlinkClick r:id="rId4">
                  <a:extLst>
                    <a:ext uri="{A12FA001-AC4F-418D-AE19-62706E023703}">
                      <ahyp:hlinkClr xmlns:ahyp="http://schemas.microsoft.com/office/drawing/2018/hyperlinkcolor" val="tx"/>
                    </a:ext>
                  </a:extLst>
                </a:hlinkClick>
              </a:rPr>
              <a:t>https://www.cdc.gov/flu/weekly/fluactivitysurv.htm</a:t>
            </a:r>
            <a:endParaRPr lang="en-US" sz="1800" dirty="0">
              <a:solidFill>
                <a:srgbClr val="0000FF"/>
              </a:solidFill>
            </a:endParaRPr>
          </a:p>
          <a:p>
            <a:pPr lvl="1">
              <a:lnSpc>
                <a:spcPct val="110000"/>
              </a:lnSpc>
              <a:spcBef>
                <a:spcPts val="480"/>
              </a:spcBef>
              <a:spcAft>
                <a:spcPts val="0"/>
              </a:spcAft>
            </a:pPr>
            <a:r>
              <a:rPr lang="en-US" sz="1800" dirty="0">
                <a:solidFill>
                  <a:srgbClr val="0000FF"/>
                </a:solidFill>
                <a:hlinkClick r:id="rId5">
                  <a:extLst>
                    <a:ext uri="{A12FA001-AC4F-418D-AE19-62706E023703}">
                      <ahyp:hlinkClr xmlns:ahyp="http://schemas.microsoft.com/office/drawing/2018/hyperlinkcolor" val="tx"/>
                    </a:ext>
                  </a:extLst>
                </a:hlinkClick>
              </a:rPr>
              <a:t>https://www.cdc.gov/flu/weekly/fluviewinteractive.htm</a:t>
            </a:r>
            <a:r>
              <a:rPr lang="en-US" sz="1800" dirty="0">
                <a:solidFill>
                  <a:srgbClr val="0000FF"/>
                </a:solidFill>
              </a:rPr>
              <a:t>  </a:t>
            </a:r>
          </a:p>
          <a:p>
            <a:pPr>
              <a:lnSpc>
                <a:spcPct val="110000"/>
              </a:lnSpc>
              <a:spcBef>
                <a:spcPts val="480"/>
              </a:spcBef>
              <a:spcAft>
                <a:spcPts val="0"/>
              </a:spcAft>
            </a:pPr>
            <a:r>
              <a:rPr lang="en-US" sz="1800" dirty="0"/>
              <a:t>For Professionals: </a:t>
            </a:r>
          </a:p>
          <a:p>
            <a:pPr lvl="1">
              <a:lnSpc>
                <a:spcPct val="110000"/>
              </a:lnSpc>
              <a:spcBef>
                <a:spcPts val="480"/>
              </a:spcBef>
              <a:spcAft>
                <a:spcPts val="0"/>
              </a:spcAft>
            </a:pPr>
            <a:r>
              <a:rPr lang="en-US" sz="1800" dirty="0">
                <a:solidFill>
                  <a:srgbClr val="0000FF"/>
                </a:solidFill>
                <a:hlinkClick r:id="rId6">
                  <a:extLst>
                    <a:ext uri="{A12FA001-AC4F-418D-AE19-62706E023703}">
                      <ahyp:hlinkClr xmlns:ahyp="http://schemas.microsoft.com/office/drawing/2018/hyperlinkcolor" val="tx"/>
                    </a:ext>
                  </a:extLst>
                </a:hlinkClick>
              </a:rPr>
              <a:t>https://www.cdc.gov/flu/professionals/index.htm</a:t>
            </a:r>
            <a:endParaRPr lang="en-US" sz="1800" dirty="0">
              <a:solidFill>
                <a:srgbClr val="0000FF"/>
              </a:solidFill>
            </a:endParaRPr>
          </a:p>
          <a:p>
            <a:pPr lvl="1">
              <a:lnSpc>
                <a:spcPct val="110000"/>
              </a:lnSpc>
              <a:spcBef>
                <a:spcPts val="480"/>
              </a:spcBef>
              <a:spcAft>
                <a:spcPts val="0"/>
              </a:spcAft>
            </a:pPr>
            <a:r>
              <a:rPr lang="en-US" sz="1800" dirty="0"/>
              <a:t>2019-20 ACIP Influenza Recommendations: </a:t>
            </a:r>
            <a:r>
              <a:rPr lang="en-US" sz="1800" dirty="0">
                <a:solidFill>
                  <a:srgbClr val="0000FF"/>
                </a:solidFill>
                <a:hlinkClick r:id="rId7">
                  <a:extLst>
                    <a:ext uri="{A12FA001-AC4F-418D-AE19-62706E023703}">
                      <ahyp:hlinkClr xmlns:ahyp="http://schemas.microsoft.com/office/drawing/2018/hyperlinkcolor" val="tx"/>
                    </a:ext>
                  </a:extLst>
                </a:hlinkClick>
              </a:rPr>
              <a:t>https://www.cdc.gov/mmwr/volumes/68/rr/rr6803a1.htm</a:t>
            </a:r>
            <a:r>
              <a:rPr lang="en-US" sz="1800" dirty="0">
                <a:solidFill>
                  <a:srgbClr val="0000FF"/>
                </a:solidFill>
              </a:rPr>
              <a:t> </a:t>
            </a:r>
          </a:p>
          <a:p>
            <a:pPr lvl="1">
              <a:lnSpc>
                <a:spcPct val="110000"/>
              </a:lnSpc>
              <a:spcBef>
                <a:spcPts val="480"/>
              </a:spcBef>
              <a:spcAft>
                <a:spcPts val="0"/>
              </a:spcAft>
            </a:pPr>
            <a:r>
              <a:rPr lang="en-US" sz="1800" dirty="0"/>
              <a:t>Vaccination homepage: </a:t>
            </a:r>
            <a:r>
              <a:rPr lang="en-US" sz="1800" dirty="0">
                <a:solidFill>
                  <a:srgbClr val="0000FF"/>
                </a:solidFill>
                <a:hlinkClick r:id="rId8">
                  <a:extLst>
                    <a:ext uri="{A12FA001-AC4F-418D-AE19-62706E023703}">
                      <ahyp:hlinkClr xmlns:ahyp="http://schemas.microsoft.com/office/drawing/2018/hyperlinkcolor" val="tx"/>
                    </a:ext>
                  </a:extLst>
                </a:hlinkClick>
              </a:rPr>
              <a:t>https://www.cdc.gov/flu/professionals/vaccination/index.htm</a:t>
            </a:r>
            <a:r>
              <a:rPr lang="en-US" sz="1800" dirty="0">
                <a:solidFill>
                  <a:srgbClr val="0000FF"/>
                </a:solidFill>
              </a:rPr>
              <a:t>  </a:t>
            </a:r>
          </a:p>
          <a:p>
            <a:pPr lvl="1">
              <a:lnSpc>
                <a:spcPct val="110000"/>
              </a:lnSpc>
              <a:spcBef>
                <a:spcPts val="480"/>
              </a:spcBef>
              <a:spcAft>
                <a:spcPts val="0"/>
              </a:spcAft>
            </a:pPr>
            <a:r>
              <a:rPr lang="en-US" sz="1800" dirty="0"/>
              <a:t>Antiviral homepage:              </a:t>
            </a:r>
            <a:r>
              <a:rPr lang="en-US" sz="1800" dirty="0">
                <a:solidFill>
                  <a:srgbClr val="0000FF"/>
                </a:solidFill>
                <a:hlinkClick r:id="rId9">
                  <a:extLst>
                    <a:ext uri="{A12FA001-AC4F-418D-AE19-62706E023703}">
                      <ahyp:hlinkClr xmlns:ahyp="http://schemas.microsoft.com/office/drawing/2018/hyperlinkcolor" val="tx"/>
                    </a:ext>
                  </a:extLst>
                </a:hlinkClick>
              </a:rPr>
              <a:t>https://www.cdc.gov/flu/professionals/antivirals/index.htm</a:t>
            </a:r>
            <a:endParaRPr lang="en-US" sz="1800" dirty="0">
              <a:solidFill>
                <a:srgbClr val="0000FF"/>
              </a:solidFill>
            </a:endParaRPr>
          </a:p>
        </p:txBody>
      </p:sp>
      <p:pic>
        <p:nvPicPr>
          <p:cNvPr id="7" name="Picture 6">
            <a:extLst>
              <a:ext uri="{FF2B5EF4-FFF2-40B4-BE49-F238E27FC236}">
                <a16:creationId xmlns:a16="http://schemas.microsoft.com/office/drawing/2014/main" id="{159A3F6E-EEC9-41B9-975E-BE8F5F22353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451288" y="287677"/>
            <a:ext cx="2314026" cy="293840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876337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11384-1359-47A5-858D-D5E09C810773}"/>
              </a:ext>
            </a:extLst>
          </p:cNvPr>
          <p:cNvSpPr>
            <a:spLocks noGrp="1"/>
          </p:cNvSpPr>
          <p:nvPr>
            <p:ph type="title"/>
          </p:nvPr>
        </p:nvSpPr>
        <p:spPr/>
        <p:txBody>
          <a:bodyPr/>
          <a:lstStyle/>
          <a:p>
            <a:r>
              <a:rPr lang="en-US" dirty="0"/>
              <a:t>To Ask a Question  </a:t>
            </a:r>
          </a:p>
        </p:txBody>
      </p:sp>
      <p:sp>
        <p:nvSpPr>
          <p:cNvPr id="3" name="Text Placeholder 2">
            <a:extLst>
              <a:ext uri="{FF2B5EF4-FFF2-40B4-BE49-F238E27FC236}">
                <a16:creationId xmlns:a16="http://schemas.microsoft.com/office/drawing/2014/main" id="{E4CFFAA1-D945-42C7-A290-2A5E29B8E9E3}"/>
              </a:ext>
            </a:extLst>
          </p:cNvPr>
          <p:cNvSpPr>
            <a:spLocks noGrp="1"/>
          </p:cNvSpPr>
          <p:nvPr>
            <p:ph type="body" sz="quarter" idx="10"/>
          </p:nvPr>
        </p:nvSpPr>
        <p:spPr/>
        <p:txBody>
          <a:bodyPr/>
          <a:lstStyle/>
          <a:p>
            <a:pPr eaLnBrk="1" hangingPunct="1"/>
            <a:r>
              <a:rPr lang="en-US" altLang="en-US" sz="1867" dirty="0">
                <a:solidFill>
                  <a:srgbClr val="000000"/>
                </a:solidFill>
              </a:rPr>
              <a:t>Using the Webinar System</a:t>
            </a:r>
          </a:p>
          <a:p>
            <a:pPr lvl="1" eaLnBrk="1" hangingPunct="1">
              <a:buSzTx/>
            </a:pPr>
            <a:r>
              <a:rPr lang="en-US" altLang="en-US" sz="1867" dirty="0">
                <a:solidFill>
                  <a:srgbClr val="000000"/>
                </a:solidFill>
              </a:rPr>
              <a:t>Click on the </a:t>
            </a:r>
            <a:r>
              <a:rPr lang="en-US" altLang="en-US" sz="1867" b="1" dirty="0">
                <a:solidFill>
                  <a:srgbClr val="0000FF"/>
                </a:solidFill>
              </a:rPr>
              <a:t>Q&amp;A</a:t>
            </a:r>
            <a:r>
              <a:rPr lang="en-US" altLang="en-US" sz="1867" dirty="0">
                <a:solidFill>
                  <a:srgbClr val="0000FF"/>
                </a:solidFill>
              </a:rPr>
              <a:t> </a:t>
            </a:r>
            <a:r>
              <a:rPr lang="en-US" altLang="en-US" sz="1867" dirty="0">
                <a:solidFill>
                  <a:srgbClr val="000000"/>
                </a:solidFill>
              </a:rPr>
              <a:t>button in the Zoom webinar system.</a:t>
            </a:r>
          </a:p>
          <a:p>
            <a:pPr lvl="1" eaLnBrk="1" hangingPunct="1">
              <a:buSzTx/>
            </a:pPr>
            <a:r>
              <a:rPr lang="en-US" altLang="en-US" sz="1867" dirty="0">
                <a:solidFill>
                  <a:srgbClr val="000000"/>
                </a:solidFill>
              </a:rPr>
              <a:t>Type your question in the </a:t>
            </a:r>
            <a:r>
              <a:rPr lang="en-US" altLang="en-US" sz="1867" b="1" dirty="0">
                <a:solidFill>
                  <a:srgbClr val="0000FF"/>
                </a:solidFill>
              </a:rPr>
              <a:t>Q&amp;A </a:t>
            </a:r>
            <a:r>
              <a:rPr lang="en-US" altLang="en-US" sz="1867" dirty="0">
                <a:solidFill>
                  <a:srgbClr val="000000"/>
                </a:solidFill>
              </a:rPr>
              <a:t>box.</a:t>
            </a:r>
          </a:p>
          <a:p>
            <a:pPr lvl="1" eaLnBrk="1" hangingPunct="1">
              <a:buSzTx/>
            </a:pPr>
            <a:r>
              <a:rPr lang="en-US" altLang="en-US" sz="1867" dirty="0">
                <a:solidFill>
                  <a:srgbClr val="000000"/>
                </a:solidFill>
              </a:rPr>
              <a:t>Submit your question.</a:t>
            </a:r>
          </a:p>
          <a:p>
            <a:pPr lvl="1" eaLnBrk="1" hangingPunct="1">
              <a:buSzTx/>
            </a:pPr>
            <a:r>
              <a:rPr lang="en-US" altLang="en-US" sz="1867" dirty="0">
                <a:solidFill>
                  <a:srgbClr val="000000"/>
                </a:solidFill>
              </a:rPr>
              <a:t>Please do not submit a question using the chat button.</a:t>
            </a:r>
          </a:p>
          <a:p>
            <a:pPr eaLnBrk="1" hangingPunct="1"/>
            <a:r>
              <a:rPr lang="en-US" altLang="en-US" sz="1867" dirty="0">
                <a:solidFill>
                  <a:srgbClr val="000000"/>
                </a:solidFill>
              </a:rPr>
              <a:t>For media questions, please contact CDC Media Relations at </a:t>
            </a:r>
          </a:p>
          <a:p>
            <a:pPr marL="0" indent="0" eaLnBrk="1" hangingPunct="1">
              <a:buNone/>
            </a:pPr>
            <a:r>
              <a:rPr lang="en-US" altLang="en-US" sz="1867" dirty="0">
                <a:solidFill>
                  <a:srgbClr val="000000"/>
                </a:solidFill>
              </a:rPr>
              <a:t>       404-639-3286 or send an email to </a:t>
            </a:r>
            <a:r>
              <a:rPr lang="en-US" altLang="en-US" sz="1867" dirty="0">
                <a:solidFill>
                  <a:srgbClr val="0000FF"/>
                </a:solidFill>
                <a:hlinkClick r:id="rId3">
                  <a:extLst>
                    <a:ext uri="{A12FA001-AC4F-418D-AE19-62706E023703}">
                      <ahyp:hlinkClr xmlns:ahyp="http://schemas.microsoft.com/office/drawing/2018/hyperlinkcolor" val="tx"/>
                    </a:ext>
                  </a:extLst>
                </a:hlinkClick>
              </a:rPr>
              <a:t>media@cdc.gov</a:t>
            </a:r>
            <a:r>
              <a:rPr lang="en-US" altLang="en-US" sz="1867" dirty="0">
                <a:solidFill>
                  <a:srgbClr val="000000"/>
                </a:solidFill>
              </a:rPr>
              <a:t>.</a:t>
            </a:r>
          </a:p>
          <a:p>
            <a:pPr eaLnBrk="1" hangingPunct="1"/>
            <a:r>
              <a:rPr lang="en-US" altLang="en-US" sz="1867" dirty="0">
                <a:solidFill>
                  <a:srgbClr val="000000"/>
                </a:solidFill>
              </a:rPr>
              <a:t>If you are a patient, please refer your questions to your healthcare provider. </a:t>
            </a:r>
          </a:p>
          <a:p>
            <a:pPr marL="0" indent="0">
              <a:buNone/>
            </a:pPr>
            <a:endParaRPr lang="en-US" dirty="0"/>
          </a:p>
        </p:txBody>
      </p:sp>
    </p:spTree>
    <p:extLst>
      <p:ext uri="{BB962C8B-B14F-4D97-AF65-F5344CB8AC3E}">
        <p14:creationId xmlns:p14="http://schemas.microsoft.com/office/powerpoint/2010/main" val="4122141326"/>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11384-1359-47A5-858D-D5E09C810773}"/>
              </a:ext>
            </a:extLst>
          </p:cNvPr>
          <p:cNvSpPr>
            <a:spLocks noGrp="1"/>
          </p:cNvSpPr>
          <p:nvPr>
            <p:ph type="title"/>
          </p:nvPr>
        </p:nvSpPr>
        <p:spPr/>
        <p:txBody>
          <a:bodyPr/>
          <a:lstStyle/>
          <a:p>
            <a:r>
              <a:rPr lang="en-US" dirty="0"/>
              <a:t>Today’s Webinar Will Be Available On-Demand</a:t>
            </a:r>
          </a:p>
        </p:txBody>
      </p:sp>
      <p:sp>
        <p:nvSpPr>
          <p:cNvPr id="3" name="Text Placeholder 2">
            <a:extLst>
              <a:ext uri="{FF2B5EF4-FFF2-40B4-BE49-F238E27FC236}">
                <a16:creationId xmlns:a16="http://schemas.microsoft.com/office/drawing/2014/main" id="{E4CFFAA1-D945-42C7-A290-2A5E29B8E9E3}"/>
              </a:ext>
            </a:extLst>
          </p:cNvPr>
          <p:cNvSpPr>
            <a:spLocks noGrp="1"/>
          </p:cNvSpPr>
          <p:nvPr>
            <p:ph type="body" sz="quarter" idx="10"/>
          </p:nvPr>
        </p:nvSpPr>
        <p:spPr/>
        <p:txBody>
          <a:bodyPr/>
          <a:lstStyle/>
          <a:p>
            <a:pPr marL="0" indent="0" defTabSz="513114" fontAlgn="auto">
              <a:buNone/>
              <a:defRPr/>
            </a:pPr>
            <a:r>
              <a:rPr lang="en-US" b="1" dirty="0">
                <a:solidFill>
                  <a:srgbClr val="000000"/>
                </a:solidFill>
                <a:latin typeface="Myriad Web Pro" pitchFamily="34" charset="0"/>
                <a:ea typeface="ＭＳ Ｐゴシック" pitchFamily="34" charset="-128"/>
              </a:rPr>
              <a:t>When:  </a:t>
            </a:r>
            <a:r>
              <a:rPr lang="en-US" dirty="0">
                <a:solidFill>
                  <a:srgbClr val="000000"/>
                </a:solidFill>
                <a:latin typeface="Myriad Web Pro" pitchFamily="34" charset="0"/>
                <a:ea typeface="ＭＳ Ｐゴシック" pitchFamily="34" charset="-128"/>
              </a:rPr>
              <a:t>A few days after the live call</a:t>
            </a:r>
          </a:p>
          <a:p>
            <a:pPr marL="0" indent="0" defTabSz="513114" fontAlgn="auto">
              <a:buNone/>
              <a:defRPr/>
            </a:pPr>
            <a:endParaRPr lang="en-US" b="1" dirty="0">
              <a:solidFill>
                <a:srgbClr val="000000"/>
              </a:solidFill>
              <a:latin typeface="Myriad Web Pro" pitchFamily="34" charset="0"/>
              <a:ea typeface="ＭＳ Ｐゴシック" pitchFamily="34" charset="-128"/>
            </a:endParaRPr>
          </a:p>
          <a:p>
            <a:pPr marL="0" indent="0" defTabSz="513114" fontAlgn="auto">
              <a:buNone/>
              <a:defRPr/>
            </a:pPr>
            <a:r>
              <a:rPr lang="en-US" b="1" dirty="0">
                <a:solidFill>
                  <a:srgbClr val="000000"/>
                </a:solidFill>
                <a:latin typeface="Myriad Web Pro" pitchFamily="34" charset="0"/>
                <a:ea typeface="ＭＳ Ｐゴシック" pitchFamily="34" charset="-128"/>
              </a:rPr>
              <a:t>What:  </a:t>
            </a:r>
            <a:r>
              <a:rPr lang="en-US" dirty="0">
                <a:solidFill>
                  <a:srgbClr val="000000"/>
                </a:solidFill>
                <a:latin typeface="Myriad Web Pro" pitchFamily="34" charset="0"/>
                <a:ea typeface="ＭＳ Ｐゴシック" pitchFamily="34" charset="-128"/>
              </a:rPr>
              <a:t>Video with closed captioning</a:t>
            </a:r>
          </a:p>
          <a:p>
            <a:pPr marL="0" indent="0" defTabSz="513114" fontAlgn="auto">
              <a:buNone/>
              <a:defRPr/>
            </a:pPr>
            <a:endParaRPr lang="en-US" b="1" dirty="0">
              <a:solidFill>
                <a:srgbClr val="000000"/>
              </a:solidFill>
              <a:latin typeface="Myriad Web Pro" pitchFamily="34" charset="0"/>
              <a:ea typeface="ＭＳ Ｐゴシック" pitchFamily="34" charset="-128"/>
            </a:endParaRPr>
          </a:p>
          <a:p>
            <a:pPr marL="0" indent="0" defTabSz="513114" fontAlgn="auto">
              <a:buNone/>
              <a:defRPr/>
            </a:pPr>
            <a:r>
              <a:rPr lang="en-US" b="1" dirty="0">
                <a:solidFill>
                  <a:srgbClr val="000000"/>
                </a:solidFill>
                <a:latin typeface="Myriad Web Pro" pitchFamily="34" charset="0"/>
                <a:ea typeface="ＭＳ Ｐゴシック" pitchFamily="34" charset="-128"/>
              </a:rPr>
              <a:t>Where:  </a:t>
            </a:r>
            <a:r>
              <a:rPr lang="en-US" dirty="0">
                <a:solidFill>
                  <a:srgbClr val="000000"/>
                </a:solidFill>
                <a:latin typeface="Myriad Web Pro" pitchFamily="34" charset="0"/>
                <a:ea typeface="ＭＳ Ｐゴシック" pitchFamily="34" charset="-128"/>
              </a:rPr>
              <a:t>On the COCA Call webpage at</a:t>
            </a:r>
          </a:p>
          <a:p>
            <a:pPr marL="0" indent="0" defTabSz="513114" fontAlgn="auto">
              <a:buNone/>
              <a:defRPr/>
            </a:pPr>
            <a:r>
              <a:rPr lang="en-US" dirty="0">
                <a:solidFill>
                  <a:schemeClr val="accent1">
                    <a:lumMod val="75000"/>
                  </a:schemeClr>
                </a:solidFill>
                <a:latin typeface="Myriad Web Pro" pitchFamily="34" charset="0"/>
                <a:ea typeface="ＭＳ Ｐゴシック" pitchFamily="34" charset="-128"/>
                <a:hlinkClick r:id="rId3"/>
              </a:rPr>
              <a:t>https://emergency.cdc.gov/coca/calls/2019/callinfo_012020.asp</a:t>
            </a:r>
            <a:endParaRPr lang="en-US" dirty="0">
              <a:solidFill>
                <a:schemeClr val="accent1">
                  <a:lumMod val="75000"/>
                </a:schemeClr>
              </a:solidFill>
              <a:latin typeface="Myriad Web Pro" pitchFamily="34" charset="0"/>
              <a:ea typeface="ＭＳ Ｐゴシック" pitchFamily="34" charset="-128"/>
            </a:endParaRPr>
          </a:p>
          <a:p>
            <a:pPr marL="0" indent="0" defTabSz="513114" fontAlgn="auto">
              <a:buNone/>
              <a:defRPr/>
            </a:pPr>
            <a:endParaRPr lang="en-US" dirty="0">
              <a:solidFill>
                <a:schemeClr val="accent1">
                  <a:lumMod val="75000"/>
                </a:schemeClr>
              </a:solidFill>
              <a:latin typeface="Myriad Web Pro" pitchFamily="34" charset="0"/>
              <a:ea typeface="ＭＳ Ｐゴシック" pitchFamily="34" charset="-128"/>
            </a:endParaRPr>
          </a:p>
          <a:p>
            <a:pPr marL="0" indent="0">
              <a:buNone/>
            </a:pPr>
            <a:endParaRPr lang="en-US" dirty="0"/>
          </a:p>
        </p:txBody>
      </p:sp>
    </p:spTree>
    <p:extLst>
      <p:ext uri="{BB962C8B-B14F-4D97-AF65-F5344CB8AC3E}">
        <p14:creationId xmlns:p14="http://schemas.microsoft.com/office/powerpoint/2010/main" val="2293926018"/>
      </p:ext>
    </p:extLst>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403412" y="0"/>
            <a:ext cx="8229600" cy="857250"/>
          </a:xfrm>
        </p:spPr>
        <p:txBody>
          <a:bodyPr/>
          <a:lstStyle/>
          <a:p>
            <a:r>
              <a:rPr lang="en-US" dirty="0"/>
              <a:t>Continuing Education  </a:t>
            </a:r>
          </a:p>
        </p:txBody>
      </p:sp>
      <p:sp>
        <p:nvSpPr>
          <p:cNvPr id="3" name="Content Placeholder 2"/>
          <p:cNvSpPr>
            <a:spLocks noGrp="1"/>
          </p:cNvSpPr>
          <p:nvPr>
            <p:ph type="body" sz="quarter" idx="10"/>
          </p:nvPr>
        </p:nvSpPr>
        <p:spPr>
          <a:xfrm>
            <a:off x="437989" y="857250"/>
            <a:ext cx="8483173" cy="4068216"/>
          </a:xfrm>
        </p:spPr>
        <p:txBody>
          <a:bodyPr/>
          <a:lstStyle/>
          <a:p>
            <a:pPr marL="0" indent="0" defTabSz="384917" fontAlgn="auto">
              <a:buNone/>
              <a:defRPr/>
            </a:pPr>
            <a:r>
              <a:rPr lang="en-US" sz="1700" dirty="0">
                <a:solidFill>
                  <a:srgbClr val="000000"/>
                </a:solidFill>
                <a:latin typeface="Myriad Web Pro" pitchFamily="34" charset="0"/>
                <a:ea typeface="ＭＳ Ｐゴシック" pitchFamily="34" charset="-128"/>
              </a:rPr>
              <a:t>All continuing education for COCA Calls are issued online through the CDC Training &amp; Continuing Education Online system at </a:t>
            </a:r>
            <a:r>
              <a:rPr lang="en-US" sz="1700" u="sng" dirty="0">
                <a:solidFill>
                  <a:srgbClr val="0000FF"/>
                </a:solidFill>
                <a:latin typeface="Myriad Web Pro" pitchFamily="34" charset="0"/>
                <a:ea typeface="ＭＳ Ｐゴシック" pitchFamily="34" charset="-128"/>
                <a:hlinkClick r:id="rId3">
                  <a:extLst>
                    <a:ext uri="{A12FA001-AC4F-418D-AE19-62706E023703}">
                      <ahyp:hlinkClr xmlns:ahyp="http://schemas.microsoft.com/office/drawing/2018/hyperlinkcolor" val="tx"/>
                    </a:ext>
                  </a:extLst>
                </a:hlinkClick>
              </a:rPr>
              <a:t>https://tceols.cdc.gov/</a:t>
            </a:r>
            <a:endParaRPr lang="en-US" sz="1700" dirty="0">
              <a:solidFill>
                <a:srgbClr val="0000FF"/>
              </a:solidFill>
              <a:latin typeface="Myriad Web Pro" pitchFamily="34" charset="0"/>
              <a:ea typeface="ＭＳ Ｐゴシック" pitchFamily="34" charset="-128"/>
            </a:endParaRPr>
          </a:p>
          <a:p>
            <a:pPr marL="0" indent="0" defTabSz="384917" fontAlgn="auto">
              <a:buNone/>
              <a:defRPr/>
            </a:pPr>
            <a:endParaRPr lang="en-US" sz="1700" dirty="0">
              <a:solidFill>
                <a:srgbClr val="000000"/>
              </a:solidFill>
            </a:endParaRPr>
          </a:p>
          <a:p>
            <a:pPr marL="0" indent="0" defTabSz="384917" fontAlgn="auto">
              <a:buNone/>
              <a:defRPr/>
            </a:pPr>
            <a:r>
              <a:rPr lang="en-US" sz="1700" dirty="0">
                <a:solidFill>
                  <a:srgbClr val="000000"/>
                </a:solidFill>
                <a:latin typeface="Myriad Web Pro" pitchFamily="34" charset="0"/>
                <a:ea typeface="ＭＳ Ｐゴシック" pitchFamily="34" charset="-128"/>
              </a:rPr>
              <a:t>Those who participated in today’s COCA Call and who wish to receive continuing education should complete the online evaluation by </a:t>
            </a:r>
            <a:r>
              <a:rPr lang="en-US" sz="1700" b="1" dirty="0">
                <a:solidFill>
                  <a:srgbClr val="000000"/>
                </a:solidFill>
                <a:latin typeface="Myriad Web Pro" pitchFamily="34" charset="0"/>
                <a:ea typeface="ＭＳ Ｐゴシック" pitchFamily="34" charset="-128"/>
              </a:rPr>
              <a:t>March 2, 2020, </a:t>
            </a:r>
            <a:r>
              <a:rPr lang="en-US" sz="1700" dirty="0">
                <a:solidFill>
                  <a:srgbClr val="000000"/>
                </a:solidFill>
                <a:latin typeface="Myriad Web Pro" pitchFamily="34" charset="0"/>
                <a:ea typeface="ＭＳ Ｐゴシック" pitchFamily="34" charset="-128"/>
              </a:rPr>
              <a:t>with the course code </a:t>
            </a:r>
            <a:r>
              <a:rPr lang="en-US" sz="1700" b="1" dirty="0">
                <a:solidFill>
                  <a:srgbClr val="000000"/>
                </a:solidFill>
                <a:latin typeface="Myriad Web Pro" pitchFamily="34" charset="0"/>
                <a:ea typeface="ＭＳ Ｐゴシック" pitchFamily="34" charset="-128"/>
              </a:rPr>
              <a:t>WC2922</a:t>
            </a:r>
            <a:r>
              <a:rPr lang="en-US" sz="1700" dirty="0">
                <a:solidFill>
                  <a:srgbClr val="000000"/>
                </a:solidFill>
                <a:latin typeface="Myriad Web Pro" pitchFamily="34" charset="0"/>
                <a:ea typeface="ＭＳ Ｐゴシック" pitchFamily="34" charset="-128"/>
              </a:rPr>
              <a:t>.  The access code is </a:t>
            </a:r>
            <a:r>
              <a:rPr lang="en-US" sz="1700" b="1" dirty="0">
                <a:solidFill>
                  <a:srgbClr val="000000"/>
                </a:solidFill>
                <a:latin typeface="Myriad Web Pro" pitchFamily="34" charset="0"/>
                <a:ea typeface="ＭＳ Ｐゴシック" pitchFamily="34" charset="-128"/>
              </a:rPr>
              <a:t>COCA012820. </a:t>
            </a:r>
            <a:r>
              <a:rPr lang="en-US" sz="1700" dirty="0">
                <a:solidFill>
                  <a:srgbClr val="000000"/>
                </a:solidFill>
                <a:latin typeface="Myriad Web Pro" pitchFamily="34" charset="0"/>
                <a:ea typeface="ＭＳ Ｐゴシック" pitchFamily="34" charset="-128"/>
              </a:rPr>
              <a:t>Those who will participate in the on demand activity and wish to receive continuing education should complete the online evaluation between </a:t>
            </a:r>
            <a:r>
              <a:rPr lang="en-US" sz="1700" b="1" dirty="0">
                <a:solidFill>
                  <a:srgbClr val="000000"/>
                </a:solidFill>
                <a:latin typeface="Myriad Web Pro" pitchFamily="34" charset="0"/>
                <a:ea typeface="ＭＳ Ｐゴシック" pitchFamily="34" charset="-128"/>
              </a:rPr>
              <a:t>March 2, 2020, </a:t>
            </a:r>
            <a:r>
              <a:rPr lang="en-US" sz="1700" dirty="0">
                <a:solidFill>
                  <a:srgbClr val="000000"/>
                </a:solidFill>
                <a:latin typeface="Myriad Web Pro" pitchFamily="34" charset="0"/>
                <a:ea typeface="ＭＳ Ｐゴシック" pitchFamily="34" charset="-128"/>
              </a:rPr>
              <a:t>and </a:t>
            </a:r>
            <a:r>
              <a:rPr lang="en-US" sz="1700" b="1" dirty="0">
                <a:solidFill>
                  <a:srgbClr val="000000"/>
                </a:solidFill>
                <a:latin typeface="Myriad Web Pro" pitchFamily="34" charset="0"/>
                <a:ea typeface="ＭＳ Ｐゴシック" pitchFamily="34" charset="-128"/>
              </a:rPr>
              <a:t>March 3, 2022, </a:t>
            </a:r>
            <a:r>
              <a:rPr lang="en-US" sz="1700" dirty="0">
                <a:solidFill>
                  <a:srgbClr val="000000"/>
                </a:solidFill>
                <a:latin typeface="Myriad Web Pro" pitchFamily="34" charset="0"/>
                <a:ea typeface="ＭＳ Ｐゴシック" pitchFamily="34" charset="-128"/>
              </a:rPr>
              <a:t>and use course code </a:t>
            </a:r>
            <a:r>
              <a:rPr lang="en-US" sz="1700" b="1" dirty="0">
                <a:solidFill>
                  <a:srgbClr val="000000"/>
                </a:solidFill>
                <a:latin typeface="Myriad Web Pro" pitchFamily="34" charset="0"/>
                <a:ea typeface="ＭＳ Ｐゴシック" pitchFamily="34" charset="-128"/>
              </a:rPr>
              <a:t>WD2922</a:t>
            </a:r>
            <a:r>
              <a:rPr lang="en-US" sz="1700" dirty="0">
                <a:solidFill>
                  <a:srgbClr val="000000"/>
                </a:solidFill>
                <a:latin typeface="Myriad Web Pro" pitchFamily="34" charset="0"/>
                <a:ea typeface="ＭＳ Ｐゴシック" pitchFamily="34" charset="-128"/>
              </a:rPr>
              <a:t>. The access code is </a:t>
            </a:r>
            <a:r>
              <a:rPr lang="en-US" sz="1700" b="1" dirty="0">
                <a:solidFill>
                  <a:srgbClr val="000000"/>
                </a:solidFill>
                <a:latin typeface="Myriad Web Pro" pitchFamily="34" charset="0"/>
                <a:ea typeface="ＭＳ Ｐゴシック" pitchFamily="34" charset="-128"/>
              </a:rPr>
              <a:t>COCA012820</a:t>
            </a:r>
            <a:r>
              <a:rPr lang="en-US" sz="1700" dirty="0">
                <a:solidFill>
                  <a:srgbClr val="000000"/>
                </a:solidFill>
                <a:latin typeface="Myriad Web Pro" pitchFamily="34" charset="0"/>
                <a:ea typeface="ＭＳ Ｐゴシック" pitchFamily="34" charset="-128"/>
              </a:rPr>
              <a:t>.  </a:t>
            </a:r>
          </a:p>
          <a:p>
            <a:pPr marL="0" indent="0" defTabSz="384917" fontAlgn="auto">
              <a:buNone/>
              <a:defRPr/>
            </a:pPr>
            <a:endParaRPr lang="en-US" sz="1700" dirty="0">
              <a:solidFill>
                <a:srgbClr val="000000"/>
              </a:solidFill>
              <a:latin typeface="Myriad Web Pro" pitchFamily="34" charset="0"/>
              <a:ea typeface="ＭＳ Ｐゴシック" pitchFamily="34" charset="-128"/>
            </a:endParaRPr>
          </a:p>
          <a:p>
            <a:pPr marL="0" indent="0" defTabSz="384917" fontAlgn="auto">
              <a:buNone/>
              <a:defRPr/>
            </a:pPr>
            <a:r>
              <a:rPr lang="en-US" sz="1700" dirty="0">
                <a:solidFill>
                  <a:srgbClr val="000000"/>
                </a:solidFill>
                <a:latin typeface="Myriad Web Pro" pitchFamily="34" charset="0"/>
                <a:ea typeface="ＭＳ Ｐゴシック" pitchFamily="34" charset="-128"/>
              </a:rPr>
              <a:t>Continuing education certificates can be printed immediately upon completion of your online evaluation. A cumulative transcript of all CDC/ATSDR CE</a:t>
            </a:r>
            <a:r>
              <a:rPr lang="en-US" altLang="ja-JP" sz="1700" dirty="0">
                <a:solidFill>
                  <a:srgbClr val="000000"/>
                </a:solidFill>
                <a:latin typeface="Myriad Web Pro" pitchFamily="34" charset="0"/>
                <a:ea typeface="ＭＳ Ｐゴシック" pitchFamily="34" charset="-128"/>
              </a:rPr>
              <a:t>s obtained through the CDC Training &amp; Continuing Education Online System will be maintained for each user. </a:t>
            </a:r>
          </a:p>
        </p:txBody>
      </p:sp>
    </p:spTree>
    <p:extLst>
      <p:ext uri="{BB962C8B-B14F-4D97-AF65-F5344CB8AC3E}">
        <p14:creationId xmlns:p14="http://schemas.microsoft.com/office/powerpoint/2010/main" val="4278072681"/>
      </p:ext>
    </p:extLst>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420701" y="-224444"/>
            <a:ext cx="8229600" cy="857250"/>
          </a:xfrm>
        </p:spPr>
        <p:txBody>
          <a:bodyPr/>
          <a:lstStyle/>
          <a:p>
            <a:pPr algn="ctr"/>
            <a:r>
              <a:rPr lang="en-US" dirty="0"/>
              <a:t>Two Upcoming COCA Calls This Week</a:t>
            </a:r>
          </a:p>
        </p:txBody>
      </p:sp>
      <p:sp>
        <p:nvSpPr>
          <p:cNvPr id="3" name="Content Placeholder 2"/>
          <p:cNvSpPr>
            <a:spLocks noGrp="1"/>
          </p:cNvSpPr>
          <p:nvPr>
            <p:ph type="body" sz="quarter" idx="10"/>
          </p:nvPr>
        </p:nvSpPr>
        <p:spPr>
          <a:xfrm>
            <a:off x="182880" y="723207"/>
            <a:ext cx="8861367" cy="4420293"/>
          </a:xfrm>
        </p:spPr>
        <p:txBody>
          <a:bodyPr/>
          <a:lstStyle/>
          <a:p>
            <a:pPr marL="0" indent="0" defTabSz="384917" fontAlgn="auto">
              <a:buNone/>
              <a:defRPr/>
            </a:pPr>
            <a:r>
              <a:rPr lang="en-US" b="1" dirty="0">
                <a:solidFill>
                  <a:srgbClr val="000000"/>
                </a:solidFill>
              </a:rPr>
              <a:t>Topic:</a:t>
            </a:r>
            <a:r>
              <a:rPr lang="en-US" dirty="0">
                <a:solidFill>
                  <a:srgbClr val="000000"/>
                </a:solidFill>
              </a:rPr>
              <a:t>  </a:t>
            </a:r>
            <a:r>
              <a:rPr lang="en-US" b="1" dirty="0">
                <a:solidFill>
                  <a:schemeClr val="tx1"/>
                </a:solidFill>
              </a:rPr>
              <a:t>HHS Guide for Clinicians on the Appropriate Dosage Reduction or 			      		Discontinuation of Long-Term Opioid Analgesics</a:t>
            </a:r>
            <a:endParaRPr lang="en-US" dirty="0">
              <a:solidFill>
                <a:schemeClr val="tx1"/>
              </a:solidFill>
            </a:endParaRPr>
          </a:p>
          <a:p>
            <a:pPr marL="0" indent="0" defTabSz="384917" fontAlgn="auto">
              <a:buNone/>
              <a:defRPr/>
            </a:pPr>
            <a:r>
              <a:rPr lang="en-US" altLang="ja-JP" b="1" dirty="0">
                <a:solidFill>
                  <a:srgbClr val="000000"/>
                </a:solidFill>
                <a:ea typeface="ＭＳ Ｐゴシック" pitchFamily="34" charset="-128"/>
              </a:rPr>
              <a:t>Date:</a:t>
            </a:r>
            <a:r>
              <a:rPr lang="en-US" altLang="ja-JP" dirty="0">
                <a:solidFill>
                  <a:srgbClr val="000000"/>
                </a:solidFill>
                <a:ea typeface="ＭＳ Ｐゴシック" pitchFamily="34" charset="-128"/>
              </a:rPr>
              <a:t>   </a:t>
            </a:r>
            <a:r>
              <a:rPr lang="en-US" altLang="ja-JP" b="1" dirty="0">
                <a:solidFill>
                  <a:schemeClr val="tx1"/>
                </a:solidFill>
                <a:ea typeface="ＭＳ Ｐゴシック" pitchFamily="34" charset="-128"/>
              </a:rPr>
              <a:t>Thursday, January 30, 2020</a:t>
            </a:r>
            <a:br>
              <a:rPr lang="en-US" altLang="ja-JP" b="1" dirty="0">
                <a:solidFill>
                  <a:srgbClr val="000000"/>
                </a:solidFill>
                <a:ea typeface="ＭＳ Ｐゴシック" pitchFamily="34" charset="-128"/>
              </a:rPr>
            </a:br>
            <a:r>
              <a:rPr lang="en-US" altLang="ja-JP" b="1" dirty="0">
                <a:solidFill>
                  <a:srgbClr val="000000"/>
                </a:solidFill>
                <a:ea typeface="ＭＳ Ｐゴシック" pitchFamily="34" charset="-128"/>
              </a:rPr>
              <a:t>Time:   </a:t>
            </a:r>
            <a:r>
              <a:rPr lang="en-US" altLang="ja-JP" b="1" dirty="0">
                <a:solidFill>
                  <a:schemeClr val="tx1"/>
                </a:solidFill>
                <a:ea typeface="ＭＳ Ｐゴシック" pitchFamily="34" charset="-128"/>
              </a:rPr>
              <a:t>2:00-3:00 PM EST</a:t>
            </a:r>
          </a:p>
          <a:p>
            <a:pPr marL="0" indent="0" defTabSz="384917" fontAlgn="auto">
              <a:buNone/>
              <a:defRPr/>
            </a:pPr>
            <a:r>
              <a:rPr lang="en-US" altLang="ja-JP" dirty="0">
                <a:solidFill>
                  <a:srgbClr val="000000"/>
                </a:solidFill>
                <a:latin typeface="Myriad Web Pro" pitchFamily="34" charset="0"/>
                <a:ea typeface="ＭＳ Ｐゴシック" pitchFamily="34" charset="-128"/>
              </a:rPr>
              <a:t> 		</a:t>
            </a:r>
            <a:r>
              <a:rPr lang="en-US" altLang="ja-JP" sz="1100" dirty="0">
                <a:solidFill>
                  <a:srgbClr val="000000"/>
                </a:solidFill>
                <a:ea typeface="ＭＳ Ｐゴシック" pitchFamily="34" charset="-128"/>
                <a:cs typeface="Calibri" panose="020F0502020204030204" pitchFamily="34" charset="0"/>
              </a:rPr>
              <a:t>*</a:t>
            </a:r>
            <a:r>
              <a:rPr lang="en-US" altLang="ja-JP" sz="1100" b="1" dirty="0">
                <a:solidFill>
                  <a:srgbClr val="000000"/>
                </a:solidFill>
                <a:ea typeface="ＭＳ Ｐゴシック" pitchFamily="34" charset="-128"/>
                <a:cs typeface="Calibri" panose="020F0502020204030204" pitchFamily="34" charset="0"/>
              </a:rPr>
              <a:t>For further information, please visit: </a:t>
            </a:r>
            <a:r>
              <a:rPr lang="en-US" altLang="ja-JP" sz="1100" b="1" dirty="0">
                <a:solidFill>
                  <a:srgbClr val="000000"/>
                </a:solidFill>
                <a:ea typeface="ＭＳ Ｐゴシック" pitchFamily="34" charset="-128"/>
                <a:cs typeface="Calibri" panose="020F0502020204030204" pitchFamily="34" charset="0"/>
                <a:hlinkClick r:id="rId3"/>
              </a:rPr>
              <a:t>https://emergency.cdc.gov/coca/calls/2020/callinfo_013020.asp</a:t>
            </a:r>
            <a:r>
              <a:rPr lang="en-US" altLang="ja-JP" dirty="0">
                <a:solidFill>
                  <a:srgbClr val="000000"/>
                </a:solidFill>
                <a:latin typeface="Myriad Web Pro" pitchFamily="34" charset="0"/>
                <a:ea typeface="ＭＳ Ｐゴシック" pitchFamily="34" charset="-128"/>
              </a:rPr>
              <a:t>						</a:t>
            </a:r>
          </a:p>
          <a:p>
            <a:pPr marL="0" indent="0" defTabSz="384917" fontAlgn="auto">
              <a:buNone/>
              <a:defRPr/>
            </a:pPr>
            <a:endParaRPr lang="en-US" b="1" dirty="0">
              <a:solidFill>
                <a:srgbClr val="000000"/>
              </a:solidFill>
            </a:endParaRPr>
          </a:p>
          <a:p>
            <a:pPr marL="0" indent="0" defTabSz="384917" fontAlgn="auto">
              <a:buNone/>
              <a:defRPr/>
            </a:pPr>
            <a:r>
              <a:rPr lang="en-US" b="1" dirty="0">
                <a:solidFill>
                  <a:srgbClr val="000000"/>
                </a:solidFill>
              </a:rPr>
              <a:t>Topic:   </a:t>
            </a:r>
            <a:r>
              <a:rPr lang="en-US" b="1" dirty="0">
                <a:solidFill>
                  <a:schemeClr val="tx1"/>
                </a:solidFill>
              </a:rPr>
              <a:t>Outbreak of 2019 Novel Coronavirus (2019-nCoV)—Interim Guidance 			for Clinicians 			 			  			 				  		</a:t>
            </a:r>
          </a:p>
          <a:p>
            <a:pPr marL="0" indent="0" defTabSz="384917" fontAlgn="auto">
              <a:buNone/>
              <a:defRPr/>
            </a:pPr>
            <a:r>
              <a:rPr lang="en-US" altLang="ja-JP" b="1" dirty="0">
                <a:solidFill>
                  <a:srgbClr val="000000"/>
                </a:solidFill>
                <a:ea typeface="ＭＳ Ｐゴシック" pitchFamily="34" charset="-128"/>
              </a:rPr>
              <a:t>Date:    </a:t>
            </a:r>
            <a:r>
              <a:rPr lang="en-US" altLang="ja-JP" b="1" dirty="0">
                <a:solidFill>
                  <a:schemeClr val="tx1"/>
                </a:solidFill>
                <a:ea typeface="ＭＳ Ｐゴシック" pitchFamily="34" charset="-128"/>
              </a:rPr>
              <a:t>Friday, January 31, 2020</a:t>
            </a:r>
          </a:p>
          <a:p>
            <a:pPr marL="0" indent="0" defTabSz="384917" fontAlgn="auto">
              <a:buNone/>
              <a:defRPr/>
            </a:pPr>
            <a:r>
              <a:rPr lang="en-US" altLang="ja-JP" b="1" dirty="0">
                <a:solidFill>
                  <a:srgbClr val="000000"/>
                </a:solidFill>
                <a:ea typeface="ＭＳ Ｐゴシック" pitchFamily="34" charset="-128"/>
                <a:cs typeface="Calibri" panose="020F0502020204030204" pitchFamily="34" charset="0"/>
              </a:rPr>
              <a:t>Time:   </a:t>
            </a:r>
            <a:r>
              <a:rPr lang="en-US" altLang="ja-JP" b="1" dirty="0">
                <a:solidFill>
                  <a:schemeClr val="tx1"/>
                </a:solidFill>
                <a:ea typeface="ＭＳ Ｐゴシック" pitchFamily="34" charset="-128"/>
              </a:rPr>
              <a:t>2:00-3:00 PM EST</a:t>
            </a:r>
          </a:p>
          <a:p>
            <a:pPr marL="0" indent="0" defTabSz="384917" fontAlgn="auto">
              <a:buNone/>
              <a:defRPr/>
            </a:pPr>
            <a:r>
              <a:rPr lang="en-US" sz="1000" b="1" dirty="0">
                <a:solidFill>
                  <a:srgbClr val="000000"/>
                </a:solidFill>
              </a:rPr>
              <a:t>		</a:t>
            </a:r>
          </a:p>
          <a:p>
            <a:pPr marL="0" indent="0" defTabSz="384917" fontAlgn="auto">
              <a:buNone/>
              <a:defRPr/>
            </a:pPr>
            <a:r>
              <a:rPr lang="en-US" sz="1000" b="1" dirty="0">
                <a:solidFill>
                  <a:srgbClr val="000000"/>
                </a:solidFill>
              </a:rPr>
              <a:t>		</a:t>
            </a:r>
            <a:r>
              <a:rPr lang="en-US" sz="1100" b="1" dirty="0">
                <a:solidFill>
                  <a:srgbClr val="000000"/>
                </a:solidFill>
              </a:rPr>
              <a:t>*For further information, please visit: </a:t>
            </a:r>
            <a:r>
              <a:rPr lang="en-US" sz="1100" b="1" dirty="0">
                <a:solidFill>
                  <a:srgbClr val="0000FF"/>
                </a:solidFill>
                <a:hlinkClick r:id="rId4"/>
              </a:rPr>
              <a:t>https://emergency.cdc.gov/coca/calls/2020/callinfo_013120.asp</a:t>
            </a:r>
            <a:endParaRPr lang="en-US" sz="1100" b="1" dirty="0">
              <a:solidFill>
                <a:srgbClr val="0000FF"/>
              </a:solidFill>
            </a:endParaRPr>
          </a:p>
          <a:p>
            <a:pPr marL="0" indent="0" defTabSz="384917" fontAlgn="auto">
              <a:buNone/>
              <a:defRPr/>
            </a:pPr>
            <a:r>
              <a:rPr lang="en-US" b="1" dirty="0">
                <a:solidFill>
                  <a:srgbClr val="000000"/>
                </a:solidFill>
              </a:rPr>
              <a:t>				</a:t>
            </a:r>
            <a:endParaRPr lang="en-US" altLang="ja-JP" b="1" dirty="0">
              <a:solidFill>
                <a:schemeClr val="tx1"/>
              </a:solidFill>
              <a:latin typeface="Myriad Web Pro" pitchFamily="34" charset="0"/>
              <a:ea typeface="ＭＳ Ｐゴシック" pitchFamily="34" charset="-128"/>
            </a:endParaRPr>
          </a:p>
        </p:txBody>
      </p:sp>
    </p:spTree>
    <p:extLst>
      <p:ext uri="{BB962C8B-B14F-4D97-AF65-F5344CB8AC3E}">
        <p14:creationId xmlns:p14="http://schemas.microsoft.com/office/powerpoint/2010/main" val="2145814642"/>
      </p:ext>
    </p:extLst>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5680E-2613-4806-9432-9D76E27ED083}"/>
              </a:ext>
            </a:extLst>
          </p:cNvPr>
          <p:cNvSpPr>
            <a:spLocks noGrp="1"/>
          </p:cNvSpPr>
          <p:nvPr>
            <p:ph type="title"/>
          </p:nvPr>
        </p:nvSpPr>
        <p:spPr>
          <a:xfrm>
            <a:off x="457200" y="-72905"/>
            <a:ext cx="8229600" cy="857250"/>
          </a:xfrm>
        </p:spPr>
        <p:txBody>
          <a:bodyPr/>
          <a:lstStyle/>
          <a:p>
            <a:r>
              <a:rPr lang="en-US" dirty="0"/>
              <a:t>COCA Products &amp; Services</a:t>
            </a:r>
          </a:p>
        </p:txBody>
      </p:sp>
      <p:sp>
        <p:nvSpPr>
          <p:cNvPr id="3" name="Text Placeholder 2">
            <a:extLst>
              <a:ext uri="{FF2B5EF4-FFF2-40B4-BE49-F238E27FC236}">
                <a16:creationId xmlns:a16="http://schemas.microsoft.com/office/drawing/2014/main" id="{C3FFB65C-364D-437F-B872-8DD0EB7481D2}"/>
              </a:ext>
            </a:extLst>
          </p:cNvPr>
          <p:cNvSpPr>
            <a:spLocks noGrp="1"/>
          </p:cNvSpPr>
          <p:nvPr>
            <p:ph type="body" sz="quarter" idx="10"/>
          </p:nvPr>
        </p:nvSpPr>
        <p:spPr>
          <a:xfrm>
            <a:off x="457200" y="853083"/>
            <a:ext cx="4483634" cy="3437334"/>
          </a:xfrm>
        </p:spPr>
        <p:txBody>
          <a:bodyPr/>
          <a:lstStyle/>
          <a:p>
            <a:r>
              <a:rPr lang="en-US" b="1" dirty="0">
                <a:solidFill>
                  <a:srgbClr val="FFFFFF"/>
                </a:solidFill>
                <a:latin typeface="Myriad Web Pro" pitchFamily="34" charset="0"/>
                <a:ea typeface="ＭＳ Ｐゴシック" pitchFamily="34" charset="-128"/>
              </a:rPr>
              <a:t>COCA Call Announcements contain all information subscribers need to participate in COCA Calls. COCA </a:t>
            </a:r>
            <a:r>
              <a:rPr lang="en-US" b="1" dirty="0" err="1">
                <a:solidFill>
                  <a:srgbClr val="FFFFFF"/>
                </a:solidFill>
                <a:latin typeface="Myriad Web Pro" pitchFamily="34" charset="0"/>
                <a:ea typeface="ＭＳ Ｐゴシック" pitchFamily="34" charset="-128"/>
              </a:rPr>
              <a:t>CallCOCA</a:t>
            </a:r>
            <a:r>
              <a:rPr lang="en-US" b="1" dirty="0">
                <a:solidFill>
                  <a:srgbClr val="FFFFFF"/>
                </a:solidFill>
                <a:latin typeface="Myriad Web Pro" pitchFamily="34" charset="0"/>
                <a:ea typeface="ＭＳ Ｐゴシック" pitchFamily="34" charset="-128"/>
              </a:rPr>
              <a:t> Call Announcements contain all information subscribers need to participate in COCA Calls. COCA Calls are held as needed</a:t>
            </a:r>
            <a:r>
              <a:rPr lang="en-US" sz="2400" dirty="0">
                <a:solidFill>
                  <a:prstClr val="white"/>
                </a:solidFill>
                <a:latin typeface="Myriad Web Pro"/>
                <a:ea typeface="ＭＳ Ｐゴシック" charset="-128"/>
              </a:rPr>
              <a:t>.</a:t>
            </a:r>
            <a:endParaRPr lang="en-US" dirty="0">
              <a:solidFill>
                <a:prstClr val="white"/>
              </a:solidFill>
              <a:latin typeface="Myriad Web Pro"/>
              <a:ea typeface="ＭＳ Ｐゴシック" charset="-128"/>
            </a:endParaRPr>
          </a:p>
          <a:p>
            <a:r>
              <a:rPr lang="en-US" b="1" dirty="0">
                <a:solidFill>
                  <a:srgbClr val="FFFFFF"/>
                </a:solidFill>
                <a:latin typeface="Myriad Web Pro" pitchFamily="34" charset="0"/>
                <a:ea typeface="ＭＳ Ｐゴシック" pitchFamily="34" charset="-128"/>
              </a:rPr>
              <a:t>s are held as needed</a:t>
            </a:r>
            <a:r>
              <a:rPr lang="en-US" sz="2400" dirty="0">
                <a:solidFill>
                  <a:prstClr val="white"/>
                </a:solidFill>
                <a:latin typeface="Myriad Web Pro"/>
                <a:ea typeface="ＭＳ Ｐゴシック" charset="-128"/>
              </a:rPr>
              <a:t>.</a:t>
            </a:r>
            <a:endParaRPr lang="en-US" dirty="0">
              <a:solidFill>
                <a:prstClr val="white"/>
              </a:solidFill>
              <a:latin typeface="Myriad Web Pro"/>
              <a:ea typeface="ＭＳ Ｐゴシック" charset="-128"/>
            </a:endParaRPr>
          </a:p>
          <a:p>
            <a:endParaRPr lang="en-US" dirty="0"/>
          </a:p>
        </p:txBody>
      </p:sp>
      <p:pic>
        <p:nvPicPr>
          <p:cNvPr id="4" name="Picture 3" descr="COCA Call design element">
            <a:extLst>
              <a:ext uri="{FF2B5EF4-FFF2-40B4-BE49-F238E27FC236}">
                <a16:creationId xmlns:a16="http://schemas.microsoft.com/office/drawing/2014/main" id="{DDD46007-B9B1-45E5-BD00-99FAA47AC009}"/>
              </a:ext>
            </a:extLst>
          </p:cNvPr>
          <p:cNvPicPr/>
          <p:nvPr/>
        </p:nvPicPr>
        <p:blipFill>
          <a:blip r:embed="rId3">
            <a:extLst>
              <a:ext uri="{28A0092B-C50C-407E-A947-70E740481C1C}">
                <a14:useLocalDpi xmlns:a14="http://schemas.microsoft.com/office/drawing/2010/main" val="0"/>
              </a:ext>
            </a:extLst>
          </a:blip>
          <a:stretch>
            <a:fillRect/>
          </a:stretch>
        </p:blipFill>
        <p:spPr>
          <a:xfrm>
            <a:off x="374698" y="853083"/>
            <a:ext cx="4389120" cy="1243584"/>
          </a:xfrm>
          <a:prstGeom prst="rect">
            <a:avLst/>
          </a:prstGeom>
        </p:spPr>
      </p:pic>
      <p:pic>
        <p:nvPicPr>
          <p:cNvPr id="5" name="Picture 4" descr="COCA Learn design element">
            <a:extLst>
              <a:ext uri="{FF2B5EF4-FFF2-40B4-BE49-F238E27FC236}">
                <a16:creationId xmlns:a16="http://schemas.microsoft.com/office/drawing/2014/main" id="{DF717FC5-12B6-4DB8-BCB4-904E90FA74EB}"/>
              </a:ext>
            </a:extLst>
          </p:cNvPr>
          <p:cNvPicPr/>
          <p:nvPr/>
        </p:nvPicPr>
        <p:blipFill>
          <a:blip r:embed="rId4">
            <a:extLst>
              <a:ext uri="{28A0092B-C50C-407E-A947-70E740481C1C}">
                <a14:useLocalDpi xmlns:a14="http://schemas.microsoft.com/office/drawing/2010/main" val="0"/>
              </a:ext>
            </a:extLst>
          </a:blip>
          <a:stretch>
            <a:fillRect/>
          </a:stretch>
        </p:blipFill>
        <p:spPr>
          <a:xfrm>
            <a:off x="457200" y="2294061"/>
            <a:ext cx="4389120" cy="1243584"/>
          </a:xfrm>
          <a:prstGeom prst="rect">
            <a:avLst/>
          </a:prstGeom>
        </p:spPr>
      </p:pic>
      <p:pic>
        <p:nvPicPr>
          <p:cNvPr id="6" name="Picture 5" descr="Clinical Action design element">
            <a:extLst>
              <a:ext uri="{FF2B5EF4-FFF2-40B4-BE49-F238E27FC236}">
                <a16:creationId xmlns:a16="http://schemas.microsoft.com/office/drawing/2014/main" id="{8734166E-8B86-487E-940B-E52440C90519}"/>
              </a:ext>
            </a:extLst>
          </p:cNvPr>
          <p:cNvPicPr>
            <a:picLocks noChangeAspect="1"/>
          </p:cNvPicPr>
          <p:nvPr/>
        </p:nvPicPr>
        <p:blipFill>
          <a:blip r:embed="rId5"/>
          <a:stretch>
            <a:fillRect/>
          </a:stretch>
        </p:blipFill>
        <p:spPr>
          <a:xfrm>
            <a:off x="457200" y="3690263"/>
            <a:ext cx="4389120" cy="1200307"/>
          </a:xfrm>
          <a:prstGeom prst="rect">
            <a:avLst/>
          </a:prstGeom>
        </p:spPr>
      </p:pic>
      <p:sp>
        <p:nvSpPr>
          <p:cNvPr id="7" name="Rectangle 6">
            <a:extLst>
              <a:ext uri="{FF2B5EF4-FFF2-40B4-BE49-F238E27FC236}">
                <a16:creationId xmlns:a16="http://schemas.microsoft.com/office/drawing/2014/main" id="{7D41A5C2-D846-4CEB-A8B8-05240DFC873E}"/>
              </a:ext>
            </a:extLst>
          </p:cNvPr>
          <p:cNvSpPr/>
          <p:nvPr/>
        </p:nvSpPr>
        <p:spPr>
          <a:xfrm>
            <a:off x="4114800" y="853083"/>
            <a:ext cx="4572000" cy="769441"/>
          </a:xfrm>
          <a:prstGeom prst="rect">
            <a:avLst/>
          </a:prstGeom>
        </p:spPr>
        <p:txBody>
          <a:bodyPr>
            <a:spAutoFit/>
          </a:bodyPr>
          <a:lstStyle/>
          <a:p>
            <a:pPr marL="914377" lvl="2" defTabSz="457189" eaLnBrk="1" hangingPunct="1">
              <a:defRPr/>
            </a:pPr>
            <a:r>
              <a:rPr lang="en-US" sz="1400" dirty="0">
                <a:solidFill>
                  <a:srgbClr val="000000"/>
                </a:solidFill>
                <a:ea typeface="ＭＳ Ｐゴシック" pitchFamily="34" charset="-128"/>
              </a:rPr>
              <a:t>COCA Call Announcements contain all information subscribers need to participate in COCA Calls. COCA Calls are held as needed</a:t>
            </a:r>
            <a:r>
              <a:rPr lang="en-US" sz="1600" dirty="0">
                <a:solidFill>
                  <a:srgbClr val="000000"/>
                </a:solidFill>
                <a:latin typeface="Myriad Web Pro"/>
                <a:ea typeface="ＭＳ Ｐゴシック" charset="-128"/>
              </a:rPr>
              <a:t>.</a:t>
            </a:r>
            <a:endParaRPr lang="en-US" sz="1400" dirty="0">
              <a:solidFill>
                <a:srgbClr val="000000"/>
              </a:solidFill>
              <a:latin typeface="Myriad Web Pro"/>
              <a:ea typeface="ＭＳ Ｐゴシック" charset="-128"/>
            </a:endParaRPr>
          </a:p>
        </p:txBody>
      </p:sp>
      <p:sp>
        <p:nvSpPr>
          <p:cNvPr id="8" name="Rectangle 7">
            <a:extLst>
              <a:ext uri="{FF2B5EF4-FFF2-40B4-BE49-F238E27FC236}">
                <a16:creationId xmlns:a16="http://schemas.microsoft.com/office/drawing/2014/main" id="{48D23A0D-40A4-42D7-8ACA-DE8EACE645E0}"/>
              </a:ext>
            </a:extLst>
          </p:cNvPr>
          <p:cNvSpPr/>
          <p:nvPr/>
        </p:nvSpPr>
        <p:spPr>
          <a:xfrm>
            <a:off x="4114800" y="2271430"/>
            <a:ext cx="4572000" cy="984885"/>
          </a:xfrm>
          <a:prstGeom prst="rect">
            <a:avLst/>
          </a:prstGeom>
        </p:spPr>
        <p:txBody>
          <a:bodyPr>
            <a:spAutoFit/>
          </a:bodyPr>
          <a:lstStyle/>
          <a:p>
            <a:pPr marL="914377" lvl="2" defTabSz="457189" eaLnBrk="1" hangingPunct="1">
              <a:defRPr/>
            </a:pPr>
            <a:r>
              <a:rPr lang="en-US" sz="1400" dirty="0">
                <a:solidFill>
                  <a:srgbClr val="000000"/>
                </a:solidFill>
                <a:ea typeface="ＭＳ Ｐゴシック" pitchFamily="34" charset="-128"/>
              </a:rPr>
              <a:t>Monthly newsletter that provides information on CDC training opportunities, conference and training resources, the COCA Partner Spotlight, and the Clinician Corner</a:t>
            </a:r>
            <a:r>
              <a:rPr lang="en-US" sz="1600" dirty="0">
                <a:solidFill>
                  <a:srgbClr val="000000"/>
                </a:solidFill>
                <a:latin typeface="Myriad Web Pro"/>
                <a:ea typeface="ＭＳ Ｐゴシック" charset="-128"/>
              </a:rPr>
              <a:t>.</a:t>
            </a:r>
            <a:endParaRPr lang="en-US" sz="1400" dirty="0">
              <a:solidFill>
                <a:srgbClr val="000000"/>
              </a:solidFill>
              <a:latin typeface="Myriad Web Pro"/>
              <a:ea typeface="ＭＳ Ｐゴシック" charset="-128"/>
            </a:endParaRPr>
          </a:p>
        </p:txBody>
      </p:sp>
      <p:sp>
        <p:nvSpPr>
          <p:cNvPr id="10" name="Rectangle 9">
            <a:extLst>
              <a:ext uri="{FF2B5EF4-FFF2-40B4-BE49-F238E27FC236}">
                <a16:creationId xmlns:a16="http://schemas.microsoft.com/office/drawing/2014/main" id="{BC587D63-4355-4BEC-BFC8-C22F794C8D9A}"/>
              </a:ext>
            </a:extLst>
          </p:cNvPr>
          <p:cNvSpPr/>
          <p:nvPr/>
        </p:nvSpPr>
        <p:spPr>
          <a:xfrm>
            <a:off x="4114800" y="3652234"/>
            <a:ext cx="4572000" cy="1200329"/>
          </a:xfrm>
          <a:prstGeom prst="rect">
            <a:avLst/>
          </a:prstGeom>
        </p:spPr>
        <p:txBody>
          <a:bodyPr>
            <a:spAutoFit/>
          </a:bodyPr>
          <a:lstStyle/>
          <a:p>
            <a:pPr marL="914377" lvl="2" defTabSz="457189" eaLnBrk="1" hangingPunct="1">
              <a:defRPr/>
            </a:pPr>
            <a:r>
              <a:rPr lang="en-US" sz="1400" dirty="0">
                <a:solidFill>
                  <a:srgbClr val="000000"/>
                </a:solidFill>
                <a:ea typeface="ＭＳ Ｐゴシック" pitchFamily="34" charset="-128"/>
              </a:rPr>
              <a:t>As-needed messages that provide specific, immediate action clinicians should take. Contains comprehensive CDC guidance so clinicians can easily follow recommended actions</a:t>
            </a:r>
            <a:r>
              <a:rPr lang="en-US" sz="1600" dirty="0">
                <a:solidFill>
                  <a:srgbClr val="000000"/>
                </a:solidFill>
                <a:latin typeface="Myriad Web Pro"/>
                <a:ea typeface="ＭＳ Ｐゴシック" charset="-128"/>
              </a:rPr>
              <a:t>.</a:t>
            </a:r>
            <a:endParaRPr lang="en-US" sz="1400" dirty="0">
              <a:solidFill>
                <a:srgbClr val="000000"/>
              </a:solidFill>
              <a:latin typeface="Myriad Web Pro"/>
              <a:ea typeface="ＭＳ Ｐゴシック" charset="-128"/>
            </a:endParaRPr>
          </a:p>
        </p:txBody>
      </p:sp>
    </p:spTree>
    <p:extLst>
      <p:ext uri="{BB962C8B-B14F-4D97-AF65-F5344CB8AC3E}">
        <p14:creationId xmlns:p14="http://schemas.microsoft.com/office/powerpoint/2010/main" val="2148086769"/>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3695" y="-241068"/>
            <a:ext cx="8229600" cy="857250"/>
          </a:xfrm>
        </p:spPr>
        <p:txBody>
          <a:bodyPr/>
          <a:lstStyle/>
          <a:p>
            <a:r>
              <a:rPr lang="en-US" dirty="0"/>
              <a:t>Today’s First Presenter </a:t>
            </a:r>
          </a:p>
        </p:txBody>
      </p:sp>
      <p:sp>
        <p:nvSpPr>
          <p:cNvPr id="3" name="Content Placeholder 2"/>
          <p:cNvSpPr>
            <a:spLocks noGrp="1"/>
          </p:cNvSpPr>
          <p:nvPr>
            <p:ph idx="1"/>
          </p:nvPr>
        </p:nvSpPr>
        <p:spPr>
          <a:xfrm>
            <a:off x="798026" y="1224569"/>
            <a:ext cx="5743815" cy="3143250"/>
          </a:xfrm>
        </p:spPr>
        <p:txBody>
          <a:bodyPr/>
          <a:lstStyle/>
          <a:p>
            <a:pPr marL="0" indent="0">
              <a:buNone/>
            </a:pPr>
            <a:r>
              <a:rPr lang="en-US" dirty="0">
                <a:solidFill>
                  <a:schemeClr val="tx1"/>
                </a:solidFill>
              </a:rPr>
              <a:t>Alicia P. Budd, MPH</a:t>
            </a:r>
            <a:br>
              <a:rPr lang="en-US" dirty="0"/>
            </a:br>
            <a:r>
              <a:rPr lang="en-US" b="0" dirty="0"/>
              <a:t>Epidemiologist</a:t>
            </a:r>
            <a:br>
              <a:rPr lang="en-US" b="0" dirty="0"/>
            </a:br>
            <a:r>
              <a:rPr lang="en-US" b="0" dirty="0"/>
              <a:t>Influenza Division</a:t>
            </a:r>
            <a:br>
              <a:rPr lang="en-US" b="0" dirty="0"/>
            </a:br>
            <a:r>
              <a:rPr lang="en-US" b="0" dirty="0"/>
              <a:t>National Center for Immunization and Respiratory Diseases</a:t>
            </a:r>
            <a:br>
              <a:rPr lang="en-US" b="0" dirty="0"/>
            </a:br>
            <a:r>
              <a:rPr lang="en-US" b="0" dirty="0"/>
              <a:t>Centers for Disease Control and Prevention</a:t>
            </a:r>
            <a:endParaRPr lang="en-US" b="0" dirty="0">
              <a:solidFill>
                <a:srgbClr val="58595B"/>
              </a:solidFill>
            </a:endParaRPr>
          </a:p>
        </p:txBody>
      </p:sp>
      <p:pic>
        <p:nvPicPr>
          <p:cNvPr id="9" name="Content Placeholder 8">
            <a:extLst>
              <a:ext uri="{FF2B5EF4-FFF2-40B4-BE49-F238E27FC236}">
                <a16:creationId xmlns:a16="http://schemas.microsoft.com/office/drawing/2014/main" id="{B3D29350-E8F7-494B-ABFB-3CE13A634771}"/>
              </a:ext>
            </a:extLst>
          </p:cNvPr>
          <p:cNvPicPr>
            <a:picLocks noGrp="1" noChangeAspect="1"/>
          </p:cNvPicPr>
          <p:nvPr>
            <p:ph idx="10"/>
          </p:nvPr>
        </p:nvPicPr>
        <p:blipFill>
          <a:blip r:embed="rId3" cstate="print">
            <a:extLst>
              <a:ext uri="{28A0092B-C50C-407E-A947-70E740481C1C}">
                <a14:useLocalDpi xmlns:a14="http://schemas.microsoft.com/office/drawing/2010/main" val="0"/>
              </a:ext>
            </a:extLst>
          </a:blip>
          <a:stretch>
            <a:fillRect/>
          </a:stretch>
        </p:blipFill>
        <p:spPr>
          <a:xfrm>
            <a:off x="6541841" y="1156810"/>
            <a:ext cx="1887264" cy="2485664"/>
          </a:xfrm>
        </p:spPr>
      </p:pic>
    </p:spTree>
    <p:extLst>
      <p:ext uri="{BB962C8B-B14F-4D97-AF65-F5344CB8AC3E}">
        <p14:creationId xmlns:p14="http://schemas.microsoft.com/office/powerpoint/2010/main" val="2962045580"/>
      </p:ext>
    </p:extLst>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A22ED6-FD29-4D03-8F5B-03E7803E4F27}"/>
              </a:ext>
            </a:extLst>
          </p:cNvPr>
          <p:cNvSpPr>
            <a:spLocks noGrp="1"/>
          </p:cNvSpPr>
          <p:nvPr>
            <p:ph type="title"/>
          </p:nvPr>
        </p:nvSpPr>
        <p:spPr>
          <a:xfrm>
            <a:off x="457200" y="0"/>
            <a:ext cx="8229600" cy="737057"/>
          </a:xfrm>
        </p:spPr>
        <p:txBody>
          <a:bodyPr/>
          <a:lstStyle/>
          <a:p>
            <a:r>
              <a:rPr lang="en-US" dirty="0"/>
              <a:t>COCA Products &amp; Services </a:t>
            </a:r>
          </a:p>
        </p:txBody>
      </p:sp>
      <p:sp>
        <p:nvSpPr>
          <p:cNvPr id="3" name="Text Placeholder 2">
            <a:extLst>
              <a:ext uri="{FF2B5EF4-FFF2-40B4-BE49-F238E27FC236}">
                <a16:creationId xmlns:a16="http://schemas.microsoft.com/office/drawing/2014/main" id="{81A2ED58-CD9E-408E-BB78-091546E38778}"/>
              </a:ext>
            </a:extLst>
          </p:cNvPr>
          <p:cNvSpPr>
            <a:spLocks noGrp="1"/>
          </p:cNvSpPr>
          <p:nvPr>
            <p:ph type="body" sz="quarter" idx="10"/>
          </p:nvPr>
        </p:nvSpPr>
        <p:spPr>
          <a:xfrm>
            <a:off x="457200" y="1158875"/>
            <a:ext cx="4376955" cy="3341688"/>
          </a:xfrm>
        </p:spPr>
        <p:txBody>
          <a:bodyPr/>
          <a:lstStyle/>
          <a:p>
            <a:endParaRPr lang="en-US" dirty="0"/>
          </a:p>
        </p:txBody>
      </p:sp>
      <p:pic>
        <p:nvPicPr>
          <p:cNvPr id="4" name="Picture 3" descr="COCA Digest design element">
            <a:extLst>
              <a:ext uri="{FF2B5EF4-FFF2-40B4-BE49-F238E27FC236}">
                <a16:creationId xmlns:a16="http://schemas.microsoft.com/office/drawing/2014/main" id="{81386807-7D1F-4955-9DAA-3E96462AD5F1}"/>
              </a:ext>
            </a:extLst>
          </p:cNvPr>
          <p:cNvPicPr/>
          <p:nvPr/>
        </p:nvPicPr>
        <p:blipFill>
          <a:blip r:embed="rId3">
            <a:extLst>
              <a:ext uri="{28A0092B-C50C-407E-A947-70E740481C1C}">
                <a14:useLocalDpi xmlns:a14="http://schemas.microsoft.com/office/drawing/2010/main" val="0"/>
              </a:ext>
            </a:extLst>
          </a:blip>
          <a:stretch>
            <a:fillRect/>
          </a:stretch>
        </p:blipFill>
        <p:spPr>
          <a:xfrm>
            <a:off x="457200" y="847390"/>
            <a:ext cx="4391025" cy="1240791"/>
          </a:xfrm>
          <a:prstGeom prst="rect">
            <a:avLst/>
          </a:prstGeom>
        </p:spPr>
      </p:pic>
      <p:pic>
        <p:nvPicPr>
          <p:cNvPr id="5" name="Picture 4" descr="COCA Now design element">
            <a:extLst>
              <a:ext uri="{FF2B5EF4-FFF2-40B4-BE49-F238E27FC236}">
                <a16:creationId xmlns:a16="http://schemas.microsoft.com/office/drawing/2014/main" id="{E4CC8C05-7CAA-48E0-9630-65C3F95650E1}"/>
              </a:ext>
            </a:extLst>
          </p:cNvPr>
          <p:cNvPicPr/>
          <p:nvPr/>
        </p:nvPicPr>
        <p:blipFill>
          <a:blip r:embed="rId4">
            <a:extLst>
              <a:ext uri="{28A0092B-C50C-407E-A947-70E740481C1C}">
                <a14:useLocalDpi xmlns:a14="http://schemas.microsoft.com/office/drawing/2010/main" val="0"/>
              </a:ext>
            </a:extLst>
          </a:blip>
          <a:stretch>
            <a:fillRect/>
          </a:stretch>
        </p:blipFill>
        <p:spPr>
          <a:xfrm>
            <a:off x="443130" y="2318707"/>
            <a:ext cx="4303395" cy="1243584"/>
          </a:xfrm>
          <a:prstGeom prst="rect">
            <a:avLst/>
          </a:prstGeom>
        </p:spPr>
      </p:pic>
      <p:pic>
        <p:nvPicPr>
          <p:cNvPr id="6" name="Picture 5" descr="Health Alert Network (HAN) design element">
            <a:extLst>
              <a:ext uri="{FF2B5EF4-FFF2-40B4-BE49-F238E27FC236}">
                <a16:creationId xmlns:a16="http://schemas.microsoft.com/office/drawing/2014/main" id="{359597DE-59FB-4748-AC74-AFF956BAA0A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01974" y="3672624"/>
            <a:ext cx="2585705" cy="1249757"/>
          </a:xfrm>
          <a:prstGeom prst="rect">
            <a:avLst/>
          </a:prstGeom>
        </p:spPr>
      </p:pic>
      <p:sp>
        <p:nvSpPr>
          <p:cNvPr id="7" name="Rectangle 6">
            <a:extLst>
              <a:ext uri="{FF2B5EF4-FFF2-40B4-BE49-F238E27FC236}">
                <a16:creationId xmlns:a16="http://schemas.microsoft.com/office/drawing/2014/main" id="{C89CBA29-7C1E-489F-A53D-A93FE626339E}"/>
              </a:ext>
            </a:extLst>
          </p:cNvPr>
          <p:cNvSpPr/>
          <p:nvPr/>
        </p:nvSpPr>
        <p:spPr>
          <a:xfrm>
            <a:off x="3887679" y="819996"/>
            <a:ext cx="5125692" cy="1415772"/>
          </a:xfrm>
          <a:prstGeom prst="rect">
            <a:avLst/>
          </a:prstGeom>
        </p:spPr>
        <p:txBody>
          <a:bodyPr wrap="square">
            <a:spAutoFit/>
          </a:bodyPr>
          <a:lstStyle/>
          <a:p>
            <a:pPr marL="914354" lvl="2" defTabSz="457178">
              <a:defRPr/>
            </a:pPr>
            <a:r>
              <a:rPr lang="en-US" sz="1400" dirty="0">
                <a:solidFill>
                  <a:srgbClr val="000000"/>
                </a:solidFill>
                <a:ea typeface="ＭＳ Ｐゴシック" pitchFamily="34" charset="-128"/>
              </a:rPr>
              <a:t>Monthly newsletter that provides updates on emergency preparedness and response topics, emerging public health threat literature, resources for health professionals, and additional information important during public health emergencies and disasters</a:t>
            </a:r>
            <a:r>
              <a:rPr lang="en-US" sz="1600" dirty="0">
                <a:solidFill>
                  <a:srgbClr val="000000"/>
                </a:solidFill>
                <a:latin typeface="Candara" charset="0"/>
                <a:ea typeface="ＭＳ Ｐゴシック" charset="-128"/>
              </a:rPr>
              <a:t>.</a:t>
            </a:r>
            <a:endParaRPr lang="en-US" sz="1400" dirty="0">
              <a:solidFill>
                <a:srgbClr val="000000"/>
              </a:solidFill>
              <a:latin typeface="Candara" charset="0"/>
              <a:ea typeface="ＭＳ Ｐゴシック" charset="-128"/>
            </a:endParaRPr>
          </a:p>
        </p:txBody>
      </p:sp>
      <p:sp>
        <p:nvSpPr>
          <p:cNvPr id="8" name="Rectangle 7">
            <a:extLst>
              <a:ext uri="{FF2B5EF4-FFF2-40B4-BE49-F238E27FC236}">
                <a16:creationId xmlns:a16="http://schemas.microsoft.com/office/drawing/2014/main" id="{6127B5F4-9180-404E-B549-9CF01A837976}"/>
              </a:ext>
            </a:extLst>
          </p:cNvPr>
          <p:cNvSpPr/>
          <p:nvPr/>
        </p:nvSpPr>
        <p:spPr>
          <a:xfrm>
            <a:off x="3887679" y="2346101"/>
            <a:ext cx="5018116" cy="984885"/>
          </a:xfrm>
          <a:prstGeom prst="rect">
            <a:avLst/>
          </a:prstGeom>
        </p:spPr>
        <p:txBody>
          <a:bodyPr wrap="square">
            <a:spAutoFit/>
          </a:bodyPr>
          <a:lstStyle/>
          <a:p>
            <a:pPr marL="914354" lvl="2" defTabSz="457178">
              <a:defRPr/>
            </a:pPr>
            <a:r>
              <a:rPr lang="en-US" sz="1400" dirty="0">
                <a:solidFill>
                  <a:srgbClr val="000000"/>
                </a:solidFill>
                <a:ea typeface="ＭＳ Ｐゴシック" pitchFamily="34" charset="-128"/>
              </a:rPr>
              <a:t>Informs clinicians of new CDC resources and guidance related to emergency preparedness and response. This email is sent as soon as possible after CDC publishes new content</a:t>
            </a:r>
            <a:r>
              <a:rPr lang="en-US" sz="1600" dirty="0">
                <a:solidFill>
                  <a:srgbClr val="000000"/>
                </a:solidFill>
                <a:latin typeface="Candara" charset="0"/>
                <a:ea typeface="ＭＳ Ｐゴシック" charset="-128"/>
              </a:rPr>
              <a:t>.</a:t>
            </a:r>
            <a:endParaRPr lang="en-US" sz="1400" dirty="0">
              <a:solidFill>
                <a:srgbClr val="000000"/>
              </a:solidFill>
              <a:latin typeface="Candara" charset="0"/>
              <a:ea typeface="ＭＳ Ｐゴシック" charset="-128"/>
            </a:endParaRPr>
          </a:p>
        </p:txBody>
      </p:sp>
      <p:sp>
        <p:nvSpPr>
          <p:cNvPr id="9" name="Rectangle 8">
            <a:extLst>
              <a:ext uri="{FF2B5EF4-FFF2-40B4-BE49-F238E27FC236}">
                <a16:creationId xmlns:a16="http://schemas.microsoft.com/office/drawing/2014/main" id="{DF9C937A-F9D0-4352-8C03-75B76C94B76C}"/>
              </a:ext>
            </a:extLst>
          </p:cNvPr>
          <p:cNvSpPr/>
          <p:nvPr/>
        </p:nvSpPr>
        <p:spPr>
          <a:xfrm>
            <a:off x="4333795" y="3550317"/>
            <a:ext cx="4572000" cy="1169551"/>
          </a:xfrm>
          <a:prstGeom prst="rect">
            <a:avLst/>
          </a:prstGeom>
        </p:spPr>
        <p:txBody>
          <a:bodyPr>
            <a:spAutoFit/>
          </a:bodyPr>
          <a:lstStyle/>
          <a:p>
            <a:pPr marL="457166" lvl="1" defTabSz="457178">
              <a:defRPr/>
            </a:pPr>
            <a:r>
              <a:rPr lang="en-US" sz="1400" dirty="0">
                <a:solidFill>
                  <a:srgbClr val="000000"/>
                </a:solidFill>
                <a:ea typeface="ＭＳ Ｐゴシック" pitchFamily="34" charset="-128"/>
              </a:rPr>
              <a:t>CDC's primary method of sharing information about urgent public health incidents with public information officers; federal, state, territorial, and local public health practitioners; clinicians; and public health laboratories</a:t>
            </a:r>
            <a:r>
              <a:rPr lang="en-US" sz="1400" dirty="0">
                <a:solidFill>
                  <a:srgbClr val="000000"/>
                </a:solidFill>
                <a:latin typeface="Candara" charset="0"/>
                <a:ea typeface="ＭＳ Ｐゴシック" charset="0"/>
              </a:rPr>
              <a:t>.</a:t>
            </a:r>
            <a:endParaRPr lang="en-US" sz="1400" dirty="0">
              <a:solidFill>
                <a:srgbClr val="000000"/>
              </a:solidFill>
              <a:latin typeface="Candara" charset="0"/>
              <a:ea typeface="ＭＳ Ｐゴシック" charset="-128"/>
            </a:endParaRPr>
          </a:p>
        </p:txBody>
      </p:sp>
    </p:spTree>
    <p:extLst>
      <p:ext uri="{BB962C8B-B14F-4D97-AF65-F5344CB8AC3E}">
        <p14:creationId xmlns:p14="http://schemas.microsoft.com/office/powerpoint/2010/main" val="2271285188"/>
      </p:ext>
    </p:extLst>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FBEC4-0EBD-4588-93F4-95DA634C179E}"/>
              </a:ext>
            </a:extLst>
          </p:cNvPr>
          <p:cNvSpPr>
            <a:spLocks noGrp="1"/>
          </p:cNvSpPr>
          <p:nvPr>
            <p:ph type="title"/>
          </p:nvPr>
        </p:nvSpPr>
        <p:spPr/>
        <p:txBody>
          <a:bodyPr/>
          <a:lstStyle/>
          <a:p>
            <a:r>
              <a:rPr lang="en-US" dirty="0"/>
              <a:t>Join COCA’s Mailing List</a:t>
            </a:r>
          </a:p>
        </p:txBody>
      </p:sp>
      <p:sp>
        <p:nvSpPr>
          <p:cNvPr id="3" name="Text Placeholder 2">
            <a:extLst>
              <a:ext uri="{FF2B5EF4-FFF2-40B4-BE49-F238E27FC236}">
                <a16:creationId xmlns:a16="http://schemas.microsoft.com/office/drawing/2014/main" id="{66978F0B-BA9E-4801-BEC4-149CA98A720B}"/>
              </a:ext>
            </a:extLst>
          </p:cNvPr>
          <p:cNvSpPr>
            <a:spLocks noGrp="1"/>
          </p:cNvSpPr>
          <p:nvPr>
            <p:ph type="body" sz="quarter" idx="10"/>
          </p:nvPr>
        </p:nvSpPr>
        <p:spPr>
          <a:xfrm>
            <a:off x="457200" y="1158875"/>
            <a:ext cx="4913939" cy="3341688"/>
          </a:xfrm>
        </p:spPr>
        <p:txBody>
          <a:bodyPr/>
          <a:lstStyle/>
          <a:p>
            <a:r>
              <a:rPr lang="en-US" b="1" dirty="0">
                <a:solidFill>
                  <a:srgbClr val="000000"/>
                </a:solidFill>
              </a:rPr>
              <a:t>Receive information about:</a:t>
            </a:r>
          </a:p>
          <a:p>
            <a:pPr lvl="1"/>
            <a:r>
              <a:rPr lang="en-US" b="1" dirty="0">
                <a:solidFill>
                  <a:srgbClr val="000000"/>
                </a:solidFill>
              </a:rPr>
              <a:t>Upcoming COCA Calls</a:t>
            </a:r>
          </a:p>
          <a:p>
            <a:pPr lvl="1"/>
            <a:r>
              <a:rPr lang="en-US" b="1" dirty="0">
                <a:solidFill>
                  <a:srgbClr val="000000"/>
                </a:solidFill>
              </a:rPr>
              <a:t>Health Alert Network (HAN) messages</a:t>
            </a:r>
          </a:p>
          <a:p>
            <a:pPr lvl="1"/>
            <a:r>
              <a:rPr lang="en-US" b="1" dirty="0">
                <a:solidFill>
                  <a:srgbClr val="000000"/>
                </a:solidFill>
              </a:rPr>
              <a:t>CDC emergency response activations</a:t>
            </a:r>
          </a:p>
          <a:p>
            <a:pPr lvl="1"/>
            <a:r>
              <a:rPr lang="en-US" b="1" dirty="0">
                <a:solidFill>
                  <a:srgbClr val="000000"/>
                </a:solidFill>
              </a:rPr>
              <a:t>Emerging public health threats</a:t>
            </a:r>
          </a:p>
          <a:p>
            <a:pPr lvl="1"/>
            <a:r>
              <a:rPr lang="en-US" b="1" dirty="0">
                <a:solidFill>
                  <a:srgbClr val="000000"/>
                </a:solidFill>
              </a:rPr>
              <a:t>Emergency preparedness and response conferences and training opportunities</a:t>
            </a:r>
          </a:p>
          <a:p>
            <a:endParaRPr lang="en-US" dirty="0"/>
          </a:p>
        </p:txBody>
      </p:sp>
      <p:pic>
        <p:nvPicPr>
          <p:cNvPr id="4" name="Picture 3" descr="COCA design element">
            <a:extLst>
              <a:ext uri="{FF2B5EF4-FFF2-40B4-BE49-F238E27FC236}">
                <a16:creationId xmlns:a16="http://schemas.microsoft.com/office/drawing/2014/main" id="{6A291112-38C3-40DF-9913-6129B1B6E8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43315" y="1454150"/>
            <a:ext cx="2586549" cy="2523971"/>
          </a:xfrm>
          <a:prstGeom prst="rect">
            <a:avLst/>
          </a:prstGeom>
        </p:spPr>
      </p:pic>
      <p:sp>
        <p:nvSpPr>
          <p:cNvPr id="5" name="Rectangle 4">
            <a:extLst>
              <a:ext uri="{FF2B5EF4-FFF2-40B4-BE49-F238E27FC236}">
                <a16:creationId xmlns:a16="http://schemas.microsoft.com/office/drawing/2014/main" id="{EFC251DB-A168-4714-8229-5D6A7215F507}"/>
              </a:ext>
            </a:extLst>
          </p:cNvPr>
          <p:cNvSpPr/>
          <p:nvPr/>
        </p:nvSpPr>
        <p:spPr>
          <a:xfrm>
            <a:off x="2824510" y="4369042"/>
            <a:ext cx="3863815" cy="400110"/>
          </a:xfrm>
          <a:prstGeom prst="rect">
            <a:avLst/>
          </a:prstGeom>
        </p:spPr>
        <p:txBody>
          <a:bodyPr wrap="none">
            <a:spAutoFit/>
          </a:bodyPr>
          <a:lstStyle/>
          <a:p>
            <a:pPr algn="ctr" defTabSz="392689"/>
            <a:r>
              <a:rPr lang="en-US" altLang="en-US" sz="2000" b="1" dirty="0">
                <a:solidFill>
                  <a:srgbClr val="FFC000"/>
                </a:solidFill>
                <a:ea typeface="MS PGothic" pitchFamily="34" charset="-128"/>
                <a:hlinkClick r:id="rId4" tooltip="web homepage for CDC Clinician Outreach and Communication Activity"/>
              </a:rPr>
              <a:t>http://emergency.cdc.gov/coca </a:t>
            </a:r>
            <a:endParaRPr lang="en-US" altLang="en-US" sz="2000" b="1" dirty="0">
              <a:solidFill>
                <a:srgbClr val="FFC000"/>
              </a:solidFill>
              <a:ea typeface="MS PGothic" pitchFamily="34" charset="-128"/>
            </a:endParaRPr>
          </a:p>
        </p:txBody>
      </p:sp>
    </p:spTree>
    <p:extLst>
      <p:ext uri="{BB962C8B-B14F-4D97-AF65-F5344CB8AC3E}">
        <p14:creationId xmlns:p14="http://schemas.microsoft.com/office/powerpoint/2010/main" val="1583864846"/>
      </p:ext>
    </p:extLst>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A4550-D73A-4893-8348-3F1CB0295DC1}"/>
              </a:ext>
            </a:extLst>
          </p:cNvPr>
          <p:cNvSpPr>
            <a:spLocks noGrp="1"/>
          </p:cNvSpPr>
          <p:nvPr>
            <p:ph type="title"/>
          </p:nvPr>
        </p:nvSpPr>
        <p:spPr/>
        <p:txBody>
          <a:bodyPr/>
          <a:lstStyle/>
          <a:p>
            <a:r>
              <a:rPr lang="en-US" dirty="0"/>
              <a:t>Join Us on Facebook</a:t>
            </a:r>
          </a:p>
        </p:txBody>
      </p:sp>
      <p:sp>
        <p:nvSpPr>
          <p:cNvPr id="3" name="Text Placeholder 2">
            <a:extLst>
              <a:ext uri="{FF2B5EF4-FFF2-40B4-BE49-F238E27FC236}">
                <a16:creationId xmlns:a16="http://schemas.microsoft.com/office/drawing/2014/main" id="{32B76024-617D-4A5B-AB3D-FFF11BBD6940}"/>
              </a:ext>
            </a:extLst>
          </p:cNvPr>
          <p:cNvSpPr>
            <a:spLocks noGrp="1"/>
          </p:cNvSpPr>
          <p:nvPr>
            <p:ph type="body" sz="quarter" idx="10"/>
          </p:nvPr>
        </p:nvSpPr>
        <p:spPr/>
        <p:txBody>
          <a:bodyPr/>
          <a:lstStyle/>
          <a:p>
            <a:endParaRPr lang="en-US" dirty="0"/>
          </a:p>
        </p:txBody>
      </p:sp>
      <p:pic>
        <p:nvPicPr>
          <p:cNvPr id="4" name="Picture 3" descr="Facebook logo">
            <a:extLst>
              <a:ext uri="{FF2B5EF4-FFF2-40B4-BE49-F238E27FC236}">
                <a16:creationId xmlns:a16="http://schemas.microsoft.com/office/drawing/2014/main" id="{DEEA7468-0CA5-4F5D-96A6-15B9C31760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1146" y="1735325"/>
            <a:ext cx="2657980" cy="2657980"/>
          </a:xfrm>
          <a:prstGeom prst="rect">
            <a:avLst/>
          </a:prstGeom>
        </p:spPr>
      </p:pic>
      <p:pic>
        <p:nvPicPr>
          <p:cNvPr id="5" name="Picture 4" descr="Screenshot of COCA Facebook page">
            <a:extLst>
              <a:ext uri="{FF2B5EF4-FFF2-40B4-BE49-F238E27FC236}">
                <a16:creationId xmlns:a16="http://schemas.microsoft.com/office/drawing/2014/main" id="{C3096C8C-DF98-4E44-B452-14D630C375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9914" y="617303"/>
            <a:ext cx="5398319" cy="3739983"/>
          </a:xfrm>
          <a:prstGeom prst="rect">
            <a:avLst/>
          </a:prstGeom>
        </p:spPr>
      </p:pic>
    </p:spTree>
    <p:extLst>
      <p:ext uri="{BB962C8B-B14F-4D97-AF65-F5344CB8AC3E}">
        <p14:creationId xmlns:p14="http://schemas.microsoft.com/office/powerpoint/2010/main" val="4145770419"/>
      </p:ext>
    </p:extLst>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EA748-18BD-4064-A153-96A3A35D1A5A}"/>
              </a:ext>
            </a:extLst>
          </p:cNvPr>
          <p:cNvSpPr>
            <a:spLocks noGrp="1"/>
          </p:cNvSpPr>
          <p:nvPr>
            <p:ph type="title"/>
          </p:nvPr>
        </p:nvSpPr>
        <p:spPr>
          <a:xfrm>
            <a:off x="402205" y="238497"/>
            <a:ext cx="8229600" cy="857250"/>
          </a:xfrm>
        </p:spPr>
        <p:txBody>
          <a:bodyPr/>
          <a:lstStyle/>
          <a:p>
            <a:pPr algn="ctr"/>
            <a:r>
              <a:rPr lang="en-US" dirty="0"/>
              <a:t>Thank you for joining us today! </a:t>
            </a:r>
          </a:p>
        </p:txBody>
      </p:sp>
      <p:pic>
        <p:nvPicPr>
          <p:cNvPr id="4" name="Picture Placeholder 10" descr="CDC Campus in Atlanta, Georgia">
            <a:extLst>
              <a:ext uri="{FF2B5EF4-FFF2-40B4-BE49-F238E27FC236}">
                <a16:creationId xmlns:a16="http://schemas.microsoft.com/office/drawing/2014/main" id="{CF78C536-CA51-40FF-B6E8-7887516AF937}"/>
              </a:ext>
            </a:extLst>
          </p:cNvPr>
          <p:cNvPicPr>
            <a:picLocks noGrp="1" noChangeAspect="1"/>
          </p:cNvPicPr>
          <p:nvPr>
            <p:ph idx="1"/>
          </p:nvPr>
        </p:nvPicPr>
        <p:blipFill>
          <a:blip r:embed="rId3"/>
          <a:stretch>
            <a:fillRect/>
          </a:stretch>
        </p:blipFill>
        <p:spPr bwMode="auto">
          <a:xfrm>
            <a:off x="2714103" y="1413717"/>
            <a:ext cx="3449458" cy="2316065"/>
          </a:xfrm>
          <a:ln>
            <a:miter lim="800000"/>
            <a:headEnd/>
            <a:tailEnd/>
          </a:ln>
          <a:effectLst>
            <a:outerShdw blurRad="44450" dist="27940" dir="5400000" algn="ctr" rotWithShape="0">
              <a:srgbClr val="808080">
                <a:alpha val="31998"/>
              </a:srgbClr>
            </a:outerShdw>
          </a:effectLst>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3A446CB7-4832-49EB-A99C-FBC5052BB673}"/>
              </a:ext>
            </a:extLst>
          </p:cNvPr>
          <p:cNvSpPr/>
          <p:nvPr/>
        </p:nvSpPr>
        <p:spPr>
          <a:xfrm>
            <a:off x="2767679" y="3931575"/>
            <a:ext cx="3498650" cy="369332"/>
          </a:xfrm>
          <a:prstGeom prst="rect">
            <a:avLst/>
          </a:prstGeom>
        </p:spPr>
        <p:txBody>
          <a:bodyPr wrap="none">
            <a:spAutoFit/>
          </a:bodyPr>
          <a:lstStyle/>
          <a:p>
            <a:pPr algn="ctr" defTabSz="392689"/>
            <a:r>
              <a:rPr lang="en-US" altLang="en-US" b="1" dirty="0">
                <a:solidFill>
                  <a:srgbClr val="FFC000"/>
                </a:solidFill>
                <a:ea typeface="MS PGothic" pitchFamily="34" charset="-128"/>
                <a:hlinkClick r:id="rId4" tooltip="web homepage for CDC Clinician Outreach and Communication Activity"/>
              </a:rPr>
              <a:t>http://emergency.cdc.gov/coca </a:t>
            </a:r>
            <a:endParaRPr lang="en-US" altLang="en-US" b="1" dirty="0">
              <a:solidFill>
                <a:srgbClr val="FFC000"/>
              </a:solidFill>
              <a:ea typeface="MS PGothic" pitchFamily="34" charset="-128"/>
            </a:endParaRPr>
          </a:p>
        </p:txBody>
      </p:sp>
      <p:pic>
        <p:nvPicPr>
          <p:cNvPr id="6" name="Picture Placeholder 10" descr="CDC Campus in Atlanta, Georgia">
            <a:extLst>
              <a:ext uri="{FF2B5EF4-FFF2-40B4-BE49-F238E27FC236}">
                <a16:creationId xmlns:a16="http://schemas.microsoft.com/office/drawing/2014/main" id="{B61EBB45-83AB-43DB-8642-72CF7ADB2067}"/>
              </a:ext>
            </a:extLst>
          </p:cNvPr>
          <p:cNvPicPr>
            <a:picLocks noChangeAspect="1"/>
          </p:cNvPicPr>
          <p:nvPr/>
        </p:nvPicPr>
        <p:blipFill>
          <a:blip r:embed="rId3"/>
          <a:stretch>
            <a:fillRect/>
          </a:stretch>
        </p:blipFill>
        <p:spPr bwMode="auto">
          <a:xfrm>
            <a:off x="3004846" y="1413717"/>
            <a:ext cx="3024317" cy="2030613"/>
          </a:xfrm>
          <a:prstGeom prst="rect">
            <a:avLst/>
          </a:prstGeom>
          <a:ln>
            <a:miter lim="800000"/>
            <a:headEnd/>
            <a:tailEnd/>
          </a:ln>
          <a:effectLst>
            <a:outerShdw blurRad="44450" dist="27940" dir="5400000" algn="ctr" rotWithShape="0">
              <a:srgbClr val="808080">
                <a:alpha val="31998"/>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0403612"/>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60158448"/>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531373-B251-43CA-8F7B-A4A81CF0FF92}"/>
              </a:ext>
            </a:extLst>
          </p:cNvPr>
          <p:cNvSpPr>
            <a:spLocks noGrp="1"/>
          </p:cNvSpPr>
          <p:nvPr>
            <p:ph type="title"/>
          </p:nvPr>
        </p:nvSpPr>
        <p:spPr>
          <a:xfrm>
            <a:off x="2452255" y="-226147"/>
            <a:ext cx="8229600" cy="857250"/>
          </a:xfrm>
        </p:spPr>
        <p:txBody>
          <a:bodyPr/>
          <a:lstStyle/>
          <a:p>
            <a:r>
              <a:rPr lang="en-US" dirty="0"/>
              <a:t>Today’s Second Presenter</a:t>
            </a:r>
            <a:r>
              <a:rPr lang="en-US" dirty="0">
                <a:solidFill>
                  <a:schemeClr val="bg2"/>
                </a:solidFill>
              </a:rPr>
              <a:t> d </a:t>
            </a:r>
          </a:p>
        </p:txBody>
      </p:sp>
      <p:sp>
        <p:nvSpPr>
          <p:cNvPr id="3" name="Content Placeholder 2">
            <a:extLst>
              <a:ext uri="{FF2B5EF4-FFF2-40B4-BE49-F238E27FC236}">
                <a16:creationId xmlns:a16="http://schemas.microsoft.com/office/drawing/2014/main" id="{CA71482B-3109-49AC-BC78-7102E1BBC590}"/>
              </a:ext>
            </a:extLst>
          </p:cNvPr>
          <p:cNvSpPr>
            <a:spLocks noGrp="1"/>
          </p:cNvSpPr>
          <p:nvPr>
            <p:ph idx="1"/>
          </p:nvPr>
        </p:nvSpPr>
        <p:spPr>
          <a:xfrm>
            <a:off x="606799" y="1284580"/>
            <a:ext cx="5547601" cy="3143250"/>
          </a:xfrm>
        </p:spPr>
        <p:txBody>
          <a:bodyPr/>
          <a:lstStyle/>
          <a:p>
            <a:pPr marL="0" indent="0">
              <a:buNone/>
            </a:pPr>
            <a:r>
              <a:rPr lang="en-US" dirty="0">
                <a:solidFill>
                  <a:schemeClr val="tx1"/>
                </a:solidFill>
              </a:rPr>
              <a:t>Angela J. P. Campbell, MD, MPH</a:t>
            </a:r>
            <a:br>
              <a:rPr lang="en-US" dirty="0"/>
            </a:br>
            <a:r>
              <a:rPr lang="en-US" b="0" dirty="0"/>
              <a:t>Medical Officer</a:t>
            </a:r>
            <a:br>
              <a:rPr lang="en-US" b="0" dirty="0"/>
            </a:br>
            <a:r>
              <a:rPr lang="en-US" b="0" dirty="0"/>
              <a:t>Influenza Division</a:t>
            </a:r>
            <a:br>
              <a:rPr lang="en-US" b="0" dirty="0"/>
            </a:br>
            <a:r>
              <a:rPr lang="en-US" b="0" dirty="0"/>
              <a:t>National Center for Immunization and Respiratory Diseases</a:t>
            </a:r>
            <a:br>
              <a:rPr lang="en-US" b="0" dirty="0"/>
            </a:br>
            <a:r>
              <a:rPr lang="en-US" b="0" dirty="0"/>
              <a:t>Centers for Disease Control and Prevention</a:t>
            </a:r>
            <a:endParaRPr lang="en-US" sz="2000" b="0" dirty="0"/>
          </a:p>
        </p:txBody>
      </p:sp>
      <p:pic>
        <p:nvPicPr>
          <p:cNvPr id="6" name="Content Placeholder 5">
            <a:extLst>
              <a:ext uri="{FF2B5EF4-FFF2-40B4-BE49-F238E27FC236}">
                <a16:creationId xmlns:a16="http://schemas.microsoft.com/office/drawing/2014/main" id="{C479D014-763E-4855-A08E-9B66611FE6DD}"/>
              </a:ext>
            </a:extLst>
          </p:cNvPr>
          <p:cNvPicPr>
            <a:picLocks noGrp="1" noChangeAspect="1"/>
          </p:cNvPicPr>
          <p:nvPr>
            <p:ph idx="10"/>
          </p:nvPr>
        </p:nvPicPr>
        <p:blipFill>
          <a:blip r:embed="rId3">
            <a:extLst>
              <a:ext uri="{28A0092B-C50C-407E-A947-70E740481C1C}">
                <a14:useLocalDpi xmlns:a14="http://schemas.microsoft.com/office/drawing/2010/main" val="0"/>
              </a:ext>
            </a:extLst>
          </a:blip>
          <a:stretch>
            <a:fillRect/>
          </a:stretch>
        </p:blipFill>
        <p:spPr>
          <a:xfrm>
            <a:off x="6154400" y="1284580"/>
            <a:ext cx="2005450" cy="2283391"/>
          </a:xfrm>
        </p:spPr>
      </p:pic>
    </p:spTree>
    <p:extLst>
      <p:ext uri="{BB962C8B-B14F-4D97-AF65-F5344CB8AC3E}">
        <p14:creationId xmlns:p14="http://schemas.microsoft.com/office/powerpoint/2010/main" val="356281387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70" name="Title 3"/>
          <p:cNvSpPr>
            <a:spLocks noGrp="1"/>
          </p:cNvSpPr>
          <p:nvPr>
            <p:ph type="title"/>
          </p:nvPr>
        </p:nvSpPr>
        <p:spPr>
          <a:xfrm>
            <a:off x="537135" y="2762390"/>
            <a:ext cx="6537742" cy="866834"/>
          </a:xfrm>
        </p:spPr>
        <p:txBody>
          <a:bodyPr/>
          <a:lstStyle/>
          <a:p>
            <a:pPr>
              <a:lnSpc>
                <a:spcPct val="100000"/>
              </a:lnSpc>
            </a:pPr>
            <a:r>
              <a:rPr lang="en-US" altLang="en-US" sz="3600" dirty="0">
                <a:solidFill>
                  <a:srgbClr val="0B40A5"/>
                </a:solidFill>
              </a:rPr>
              <a:t>2019–2020 Influenza Season Update and Recommendations for Clinicians, United States</a:t>
            </a:r>
          </a:p>
        </p:txBody>
      </p:sp>
      <p:pic>
        <p:nvPicPr>
          <p:cNvPr id="7172" name="Picture 6" descr="Logos of the United States Department of Health and Human Services and Centers for Disease Control and Prevention"/>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4886325"/>
            <a:ext cx="190500"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15384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NCEH_ATSDR_combined">
  <a:themeElements>
    <a:clrScheme name="Custom 2">
      <a:dk1>
        <a:srgbClr val="0F56DC"/>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2.xml><?xml version="1.0" encoding="utf-8"?>
<a:theme xmlns:a="http://schemas.openxmlformats.org/drawingml/2006/main" name="1_NCEH_ATSDR_combined">
  <a:themeElements>
    <a:clrScheme name="Custom 8">
      <a:dk1>
        <a:srgbClr val="0F56DC"/>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3.xml><?xml version="1.0" encoding="utf-8"?>
<a:theme xmlns:a="http://schemas.openxmlformats.org/drawingml/2006/main" name="2_NCEH_ATSDR_combined">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4150</TotalTime>
  <Words>4626</Words>
  <Application>Microsoft Office PowerPoint</Application>
  <PresentationFormat>On-screen Show (16:9)</PresentationFormat>
  <Paragraphs>601</Paragraphs>
  <Slides>74</Slides>
  <Notes>65</Notes>
  <HiddenSlides>0</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1</vt:i4>
      </vt:variant>
      <vt:variant>
        <vt:lpstr>Slide Titles</vt:lpstr>
      </vt:variant>
      <vt:variant>
        <vt:i4>74</vt:i4>
      </vt:variant>
    </vt:vector>
  </HeadingPairs>
  <TitlesOfParts>
    <vt:vector size="85" baseType="lpstr">
      <vt:lpstr>Arial</vt:lpstr>
      <vt:lpstr>Times New Roman</vt:lpstr>
      <vt:lpstr>Myriad Web Pro</vt:lpstr>
      <vt:lpstr>Calibri</vt:lpstr>
      <vt:lpstr>Candara</vt:lpstr>
      <vt:lpstr>Wingdings</vt:lpstr>
      <vt:lpstr>Courier New</vt:lpstr>
      <vt:lpstr>NCEH_ATSDR_combined</vt:lpstr>
      <vt:lpstr>1_NCEH_ATSDR_combined</vt:lpstr>
      <vt:lpstr>2_NCEH_ATSDR_combined</vt:lpstr>
      <vt:lpstr>Chart</vt:lpstr>
      <vt:lpstr>COCA Call Information</vt:lpstr>
      <vt:lpstr>2019-2020 Influenza Season  Update and Recommendations for Clinicians</vt:lpstr>
      <vt:lpstr>Continuing Education</vt:lpstr>
      <vt:lpstr>Continuing Education Disclaimer </vt:lpstr>
      <vt:lpstr>To Ask a Question</vt:lpstr>
      <vt:lpstr>Objectives</vt:lpstr>
      <vt:lpstr>Today’s First Presenter </vt:lpstr>
      <vt:lpstr>Today’s Second Presenter d </vt:lpstr>
      <vt:lpstr>2019–2020 Influenza Season Update and Recommendations for Clinicians, United States</vt:lpstr>
      <vt:lpstr>2019–20 Influenza Season Activity </vt:lpstr>
      <vt:lpstr>U.S. Influenza Surveillance System</vt:lpstr>
      <vt:lpstr>Goals of Influenza Surveillance </vt:lpstr>
      <vt:lpstr>Influenza Positive Tests Reported to CDC by U.S. Clinical and Public Health Laboratories, Sept. 29, 2019 – Jan. 18, 2020 </vt:lpstr>
      <vt:lpstr>Proportion of Circulating Viruses by Season  United States, 1976-1977 to 2019-2020*</vt:lpstr>
      <vt:lpstr>Proportion of Circulating Viruses by Season  United States, 1976-1977 to 2019-2020*</vt:lpstr>
      <vt:lpstr>Proportion of Circulating Viruses by Season  United States, 1976-1977 to 2019-2020*</vt:lpstr>
      <vt:lpstr>History – B lineages</vt:lpstr>
      <vt:lpstr> Timing of A and B Circulation</vt:lpstr>
      <vt:lpstr>Distribution of B/Victoria and B/Yamagata by Age Group, 2015-16 through 2019-20*</vt:lpstr>
      <vt:lpstr>Virus Distribution by Age Group, 2019-2020* Season</vt:lpstr>
      <vt:lpstr>Influenza A Activity Increasing</vt:lpstr>
      <vt:lpstr>Virus Characterization:  U.S. Viruses Collected September 29, 2019 – January 18, 2020</vt:lpstr>
      <vt:lpstr>Percentage of Visits for Influenza-like Illness (ILI), 2019-2020 and Selected Previous Seasons</vt:lpstr>
      <vt:lpstr>ILI Activity Level Indicator Determined by Data Reported to ILINet, Week 3 ending Jan. 18, 2020</vt:lpstr>
      <vt:lpstr>Laboratory Confirmed Influenza Associated Hospitalizations, Cumulative Rate per 100,000;  2011-2012 to 2019-20 Seasons</vt:lpstr>
      <vt:lpstr>Mortality Surveillance: 2019-2020 and Previous Seasons</vt:lpstr>
      <vt:lpstr>Weekly Influenza Activity Estimates</vt:lpstr>
      <vt:lpstr>Burden of Influenza in the United States</vt:lpstr>
      <vt:lpstr>Summary:  2019-2020 Influenza Season Activity*</vt:lpstr>
      <vt:lpstr>Clinical Manifestations of Influenza Virus Infection </vt:lpstr>
      <vt:lpstr>Spectrum of Influenza Virus Infection </vt:lpstr>
      <vt:lpstr>Influenza Complications </vt:lpstr>
      <vt:lpstr>Elevated Influenza Activity:  Influenza B/Victoria and A(H1N1)pdm09 Viruses are the Predominant Viruses</vt:lpstr>
      <vt:lpstr>Influenza B Viruses </vt:lpstr>
      <vt:lpstr>Influenza B Viruses</vt:lpstr>
      <vt:lpstr>Influenza B Viruses </vt:lpstr>
      <vt:lpstr>Influenza B Viruses </vt:lpstr>
      <vt:lpstr>CDC MMWR</vt:lpstr>
      <vt:lpstr>Influenza A(H1N1)pdm09 Viruses  </vt:lpstr>
      <vt:lpstr>Influenza Vaccination and Vaccine Effectiveness </vt:lpstr>
      <vt:lpstr>Influenza Vaccination </vt:lpstr>
      <vt:lpstr>2019-20 Influenza Vaccine Composition</vt:lpstr>
      <vt:lpstr>Communicating Influenza Vaccine Effectiveness is Challenging…</vt:lpstr>
      <vt:lpstr>Burden Averted by Influenza Vaccination, 2018-19 Season </vt:lpstr>
      <vt:lpstr>Diagnosis of Influenza</vt:lpstr>
      <vt:lpstr>2018 IDSA Clinical Practice Guidelines</vt:lpstr>
      <vt:lpstr>https://www.cdc.gov/flu/professionals/diagnosis/index.htm</vt:lpstr>
      <vt:lpstr>Influenza Testing Should be Performed when…</vt:lpstr>
      <vt:lpstr>Guide for Considering Influenza Testing when Influenza Circulating in the Community</vt:lpstr>
      <vt:lpstr>What Tests Should be Used to Diagnose Influenza?</vt:lpstr>
      <vt:lpstr>Antiviral Treatment Recommendations</vt:lpstr>
      <vt:lpstr>Influenza Antiviral Treatment</vt:lpstr>
      <vt:lpstr>Influenza Antiviral Treatment – Brief Overview of Data</vt:lpstr>
      <vt:lpstr>Antiviral Treatment Recommendations</vt:lpstr>
      <vt:lpstr>People at High Risk for Influenza Complications for Whom Antiviral Treatment is Recommended</vt:lpstr>
      <vt:lpstr>Timing of Influenza Antiviral Treatment</vt:lpstr>
      <vt:lpstr>Antiviral Treatment Recommendations</vt:lpstr>
      <vt:lpstr>Antiviral Treatment Recommendations</vt:lpstr>
      <vt:lpstr>Influenza Antiviral Medications</vt:lpstr>
      <vt:lpstr>Influenza Antiviral Medications:  Background</vt:lpstr>
      <vt:lpstr>Influenza Antiviral Treatment:  Hospitalized Patients</vt:lpstr>
      <vt:lpstr>Influenza Antiviral Treatment:  Pregnant Women</vt:lpstr>
      <vt:lpstr>Influenza Treatment:  Additional Considerations</vt:lpstr>
      <vt:lpstr>Additional CDC Resources</vt:lpstr>
      <vt:lpstr>To Ask a Question  </vt:lpstr>
      <vt:lpstr>Today’s Webinar Will Be Available On-Demand</vt:lpstr>
      <vt:lpstr>Continuing Education  </vt:lpstr>
      <vt:lpstr>Two Upcoming COCA Calls This Week</vt:lpstr>
      <vt:lpstr>COCA Products &amp; Services</vt:lpstr>
      <vt:lpstr>COCA Products &amp; Services </vt:lpstr>
      <vt:lpstr>Join COCA’s Mailing List</vt:lpstr>
      <vt:lpstr>Join Us on Facebook</vt:lpstr>
      <vt:lpstr>Thank you for joining us today! </vt:lpstr>
      <vt:lpstr>PowerPoint Presentation</vt:lpstr>
    </vt:vector>
  </TitlesOfParts>
  <Company>CDC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CDC Presentation</dc:title>
  <dc:creator>Centers for Disease Control and Prevention</dc:creator>
  <cp:lastModifiedBy>Marcy Friedman</cp:lastModifiedBy>
  <cp:revision>331</cp:revision>
  <cp:lastPrinted>2019-12-16T18:00:41Z</cp:lastPrinted>
  <dcterms:created xsi:type="dcterms:W3CDTF">2011-03-17T17:43:16Z</dcterms:created>
  <dcterms:modified xsi:type="dcterms:W3CDTF">2020-01-28T17:37:40Z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ies>
</file>