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1"/>
    <p:sldMasterId id="2147483825" r:id="rId2"/>
    <p:sldMasterId id="2147483831" r:id="rId3"/>
  </p:sldMasterIdLst>
  <p:notesMasterIdLst>
    <p:notesMasterId r:id="rId18"/>
  </p:notesMasterIdLst>
  <p:sldIdLst>
    <p:sldId id="276" r:id="rId4"/>
    <p:sldId id="257" r:id="rId5"/>
    <p:sldId id="258" r:id="rId6"/>
    <p:sldId id="277" r:id="rId7"/>
    <p:sldId id="259" r:id="rId8"/>
    <p:sldId id="543" r:id="rId9"/>
    <p:sldId id="279" r:id="rId10"/>
    <p:sldId id="280" r:id="rId11"/>
    <p:sldId id="283" r:id="rId12"/>
    <p:sldId id="284" r:id="rId13"/>
    <p:sldId id="285" r:id="rId14"/>
    <p:sldId id="286" r:id="rId15"/>
    <p:sldId id="287" r:id="rId16"/>
    <p:sldId id="273" r:id="rId17"/>
  </p:sldIdLst>
  <p:sldSz cx="9144000" cy="5143500" type="screen16x9"/>
  <p:notesSz cx="6950075" cy="923607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ndara" panose="020E0502030303020204" pitchFamily="34" charset="0"/>
      <p:regular r:id="rId23"/>
      <p:bold r:id="rId24"/>
      <p:italic r:id="rId25"/>
      <p:boldItalic r:id="rId26"/>
    </p:embeddedFont>
    <p:embeddedFont>
      <p:font typeface="Myriad Web Pro" panose="020B0604020202020204" charset="0"/>
      <p:regular r:id="rId27"/>
      <p:bold r:id="rId28"/>
      <p:italic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Gurn, Amanda (CDC/DDID/NCEZID/DHCPP)" initials="MA(" lastIdx="13" clrIdx="0">
    <p:extLst>
      <p:ext uri="{19B8F6BF-5375-455C-9EA6-DF929625EA0E}">
        <p15:presenceInfo xmlns:p15="http://schemas.microsoft.com/office/powerpoint/2012/main" userId="S::wmh9@cdc.gov::f4abede7-31f8-43f3-a675-941cbe3b2239" providerId="AD"/>
      </p:ext>
    </p:extLst>
  </p:cmAuthor>
  <p:cmAuthor id="2" name="Villanueva, Julie M. (CDC/DDID/NCEZID/DPEI)" initials="VJM(" lastIdx="13" clrIdx="1">
    <p:extLst>
      <p:ext uri="{19B8F6BF-5375-455C-9EA6-DF929625EA0E}">
        <p15:presenceInfo xmlns:p15="http://schemas.microsoft.com/office/powerpoint/2012/main" userId="S::jfv3@cdc.gov::27d9cbd6-ea8c-4c4f-8448-2f6d8215d86d" providerId="AD"/>
      </p:ext>
    </p:extLst>
  </p:cmAuthor>
  <p:cmAuthor id="3" name="Montgomery, Joel M. (CDC/DDID/NCEZID/DHCPP)" initials="MJM(" lastIdx="1" clrIdx="2">
    <p:extLst>
      <p:ext uri="{19B8F6BF-5375-455C-9EA6-DF929625EA0E}">
        <p15:presenceInfo xmlns:p15="http://schemas.microsoft.com/office/powerpoint/2012/main" userId="S::ztq9@cdc.gov::e1cdf8eb-bc9e-4a65-9033-d2037c583041" providerId="AD"/>
      </p:ext>
    </p:extLst>
  </p:cmAuthor>
  <p:cmAuthor id="4" name="Cossaboom, Caitlin (CDC/DDID/NCEZID/DHCPP)" initials="CC(" lastIdx="14" clrIdx="3">
    <p:extLst>
      <p:ext uri="{19B8F6BF-5375-455C-9EA6-DF929625EA0E}">
        <p15:presenceInfo xmlns:p15="http://schemas.microsoft.com/office/powerpoint/2012/main" userId="S::nrm9@cdc.gov::c09dfd26-b290-4803-9948-85c5087bb6a3" providerId="AD"/>
      </p:ext>
    </p:extLst>
  </p:cmAuthor>
  <p:cmAuthor id="5" name="Allen, Elizabeth (CDC/DDID/NCEZID/DPEI)" initials="AE(" lastIdx="41" clrIdx="4">
    <p:extLst>
      <p:ext uri="{19B8F6BF-5375-455C-9EA6-DF929625EA0E}">
        <p15:presenceInfo xmlns:p15="http://schemas.microsoft.com/office/powerpoint/2012/main" userId="S::lrk5@cdc.gov::24353ebf-5eb5-4186-97ca-33d65e3070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343E48"/>
    <a:srgbClr val="D50100"/>
    <a:srgbClr val="009FD9"/>
    <a:srgbClr val="58595B"/>
    <a:srgbClr val="59595B"/>
    <a:srgbClr val="353D48"/>
    <a:srgbClr val="343E47"/>
    <a:srgbClr val="003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6357" autoAdjust="0"/>
  </p:normalViewPr>
  <p:slideViewPr>
    <p:cSldViewPr snapToGrid="0">
      <p:cViewPr varScale="1">
        <p:scale>
          <a:sx n="142" d="100"/>
          <a:sy n="142" d="100"/>
        </p:scale>
        <p:origin x="132" y="12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6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002" cy="461193"/>
          </a:xfrm>
          <a:prstGeom prst="rect">
            <a:avLst/>
          </a:prstGeom>
        </p:spPr>
        <p:txBody>
          <a:bodyPr vert="horz" lIns="87487" tIns="43744" rIns="87487" bIns="4374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566" y="1"/>
            <a:ext cx="3012002" cy="461193"/>
          </a:xfrm>
          <a:prstGeom prst="rect">
            <a:avLst/>
          </a:prstGeom>
        </p:spPr>
        <p:txBody>
          <a:bodyPr vert="horz" lIns="87487" tIns="43744" rIns="87487" bIns="4374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487" tIns="43744" rIns="87487" bIns="4374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10" y="4387443"/>
            <a:ext cx="5559456" cy="4155317"/>
          </a:xfrm>
          <a:prstGeom prst="rect">
            <a:avLst/>
          </a:prstGeom>
        </p:spPr>
        <p:txBody>
          <a:bodyPr vert="horz" lIns="87487" tIns="43744" rIns="87487" bIns="4374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357"/>
            <a:ext cx="3012002" cy="461193"/>
          </a:xfrm>
          <a:prstGeom prst="rect">
            <a:avLst/>
          </a:prstGeom>
        </p:spPr>
        <p:txBody>
          <a:bodyPr vert="horz" lIns="87487" tIns="43744" rIns="87487" bIns="4374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566" y="8773357"/>
            <a:ext cx="3012002" cy="461193"/>
          </a:xfrm>
          <a:prstGeom prst="rect">
            <a:avLst/>
          </a:prstGeom>
        </p:spPr>
        <p:txBody>
          <a:bodyPr vert="horz" lIns="87487" tIns="43744" rIns="87487" bIns="4374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05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3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73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92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8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14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10831" indent="-273396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093585" indent="-218717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531019" indent="-218717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1968453" indent="-218717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405887" indent="-21871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843321" indent="-21871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280754" indent="-21871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718188" indent="-21871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77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45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84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048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30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10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4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"/>
            <a:ext cx="9144000" cy="88968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956741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343E4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200" y="2061700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343E4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876702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343E4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90152"/>
            <a:ext cx="6903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Centers</a:t>
            </a:r>
            <a:r>
              <a:rPr lang="en-US" b="1" baseline="0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 for Disease Control and Prevention</a:t>
            </a:r>
            <a:endParaRPr lang="en-US" b="1" dirty="0">
              <a:solidFill>
                <a:schemeClr val="tx2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Center for Preparedness and Response</a:t>
            </a:r>
          </a:p>
        </p:txBody>
      </p:sp>
    </p:spTree>
    <p:extLst>
      <p:ext uri="{BB962C8B-B14F-4D97-AF65-F5344CB8AC3E}">
        <p14:creationId xmlns:p14="http://schemas.microsoft.com/office/powerpoint/2010/main" val="329813044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0" y="4259855"/>
            <a:ext cx="9148928" cy="883645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230864620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IR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0"/>
          <a:stretch/>
        </p:blipFill>
        <p:spPr>
          <a:xfrm>
            <a:off x="0" y="1334"/>
            <a:ext cx="9144000" cy="90662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8B9B9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8B9B9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8B9B9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Immunization &amp; Respiratory Diseases</a:t>
            </a:r>
          </a:p>
        </p:txBody>
      </p:sp>
    </p:spTree>
    <p:extLst>
      <p:ext uri="{BB962C8B-B14F-4D97-AF65-F5344CB8AC3E}">
        <p14:creationId xmlns:p14="http://schemas.microsoft.com/office/powerpoint/2010/main" val="3570901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8B9B9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NCIRD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24"/>
          <a:stretch/>
        </p:blipFill>
        <p:spPr>
          <a:xfrm>
            <a:off x="0" y="5012270"/>
            <a:ext cx="9144000" cy="13123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8B9B92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B2A97E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594F4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81188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8B9B9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14"/>
          <a:stretch/>
        </p:blipFill>
        <p:spPr>
          <a:xfrm>
            <a:off x="0" y="5013701"/>
            <a:ext cx="9144000" cy="13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7644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594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77869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343E4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OD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D50100"/>
              </a:buClr>
              <a:buFont typeface="Wingdings" panose="05000000000000000000" pitchFamily="2" charset="2"/>
              <a:buChar char="§"/>
              <a:defRPr sz="2000">
                <a:solidFill>
                  <a:srgbClr val="59595B"/>
                </a:solidFill>
              </a:defRPr>
            </a:lvl1pPr>
            <a:lvl2pPr>
              <a:buClr>
                <a:srgbClr val="D50100"/>
              </a:buClr>
              <a:defRPr sz="2000">
                <a:solidFill>
                  <a:srgbClr val="59595B"/>
                </a:solidFill>
              </a:defRPr>
            </a:lvl2pPr>
            <a:lvl3pPr>
              <a:buClr>
                <a:srgbClr val="D50100"/>
              </a:buClr>
              <a:defRPr sz="2000">
                <a:solidFill>
                  <a:srgbClr val="59595B"/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312"/>
            <a:ext cx="9144000" cy="9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2743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2 column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353D4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312"/>
            <a:ext cx="9144000" cy="9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104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343E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312"/>
            <a:ext cx="9144000" cy="9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960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1956" y="4251554"/>
            <a:ext cx="9144000" cy="88316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53D48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353D48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353D48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353D48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353D48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353D48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353D48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353D48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353D48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146084295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IR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8B9B9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8B9B9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8B9B9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</a:rPr>
              <a:t>National Center for Immunization &amp; Respiratory Diseases</a:t>
            </a:r>
          </a:p>
        </p:txBody>
      </p:sp>
    </p:spTree>
    <p:extLst>
      <p:ext uri="{BB962C8B-B14F-4D97-AF65-F5344CB8AC3E}">
        <p14:creationId xmlns:p14="http://schemas.microsoft.com/office/powerpoint/2010/main" val="124854069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8B9B9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NCIRD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8B9B92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B2A97E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594F4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3872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8B9B9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3813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594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284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5" r:id="rId3"/>
    <p:sldLayoutId id="2147483823" r:id="rId4"/>
    <p:sldLayoutId id="2147483822" r:id="rId5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50100"/>
        </a:buClr>
        <a:buFont typeface="Arial" panose="020B0604020202020204" pitchFamily="34" charset="0"/>
        <a:buChar char="•"/>
        <a:defRPr sz="3200" kern="1200">
          <a:solidFill>
            <a:srgbClr val="353D48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50100"/>
        </a:buClr>
        <a:buFont typeface="Arial" panose="020B0604020202020204" pitchFamily="34" charset="0"/>
        <a:buChar char="–"/>
        <a:defRPr sz="2800" kern="1200">
          <a:solidFill>
            <a:srgbClr val="353D48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50100"/>
        </a:buClr>
        <a:buFont typeface="Arial" panose="020B0604020202020204" pitchFamily="34" charset="0"/>
        <a:buChar char="•"/>
        <a:defRPr sz="2400" kern="1200">
          <a:solidFill>
            <a:srgbClr val="353D48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50100"/>
        </a:buClr>
        <a:buFont typeface="Arial" panose="020B0604020202020204" pitchFamily="34" charset="0"/>
        <a:buChar char="–"/>
        <a:defRPr sz="2000" kern="1200">
          <a:solidFill>
            <a:srgbClr val="353D48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50100"/>
        </a:buClr>
        <a:buFont typeface="Arial" panose="020B0604020202020204" pitchFamily="34" charset="0"/>
        <a:buChar char="»"/>
        <a:defRPr sz="2000" kern="1200">
          <a:solidFill>
            <a:srgbClr val="353D48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38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757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j/91568348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mergency.cdc.gov/coc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mergency.cdc.gov/coc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edia@cdc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ovelcoronavirus" TargetMode="External"/><Relationship Id="rId7" Type="http://schemas.openxmlformats.org/officeDocument/2006/relationships/hyperlink" Target="https://www.cdc.gov/coronavirus/2019-nCoV/hcp/infection-control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dc.gov/coronavirus/2019-nCoV/lab/guidelines-clinical-specimens.html" TargetMode="External"/><Relationship Id="rId5" Type="http://schemas.openxmlformats.org/officeDocument/2006/relationships/hyperlink" Target="https://wwwdev.cdc.gov/coronavirus/2019-ncov/hcp/clinical-guidance-management-patients.html" TargetMode="External"/><Relationship Id="rId4" Type="http://schemas.openxmlformats.org/officeDocument/2006/relationships/hyperlink" Target="https://www.cdc.gov/coronavirus/2019-nCoV/hcp/clinical-criteria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edia@cdc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038FE-711A-410B-A757-D739F983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COCA Call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1AA95-BABA-4FF9-809D-884954B10E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For the best quality audio, we encourage you to use your computer’s audio.</a:t>
            </a:r>
          </a:p>
          <a:p>
            <a:r>
              <a:rPr lang="en-US" dirty="0">
                <a:solidFill>
                  <a:srgbClr val="000000"/>
                </a:solidFill>
              </a:rPr>
              <a:t>Webinar link: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hlinkClick r:id="rId3"/>
              </a:rPr>
              <a:t>https://zoom.us/j/915683484</a:t>
            </a:r>
            <a:endParaRPr lang="it-IT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If you cannot join through digital audio, you may join by phone in listen-only mode: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US:  1(646) 876-9923 or 1(669) 900-6833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Webinar ID: 915 683 484</a:t>
            </a:r>
          </a:p>
          <a:p>
            <a:r>
              <a:rPr lang="en-US" dirty="0">
                <a:solidFill>
                  <a:srgbClr val="000000"/>
                </a:solidFill>
              </a:rPr>
              <a:t>All questions must be submitted through the webinar system via the Q&amp;A button. Please do not ask a question using the chat button.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8292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22ED6-FD29-4D03-8F5B-03E7803E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7057"/>
          </a:xfrm>
        </p:spPr>
        <p:txBody>
          <a:bodyPr/>
          <a:lstStyle/>
          <a:p>
            <a:r>
              <a:rPr lang="en-US" dirty="0"/>
              <a:t>COCA Products &amp; Services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2ED58-CD9E-408E-BB78-091546E38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4376955" cy="33416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COCA Digest design element">
            <a:extLst>
              <a:ext uri="{FF2B5EF4-FFF2-40B4-BE49-F238E27FC236}">
                <a16:creationId xmlns:a16="http://schemas.microsoft.com/office/drawing/2014/main" id="{81386807-7D1F-4955-9DAA-3E96462AD5F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47390"/>
            <a:ext cx="4391025" cy="1240791"/>
          </a:xfrm>
          <a:prstGeom prst="rect">
            <a:avLst/>
          </a:prstGeom>
        </p:spPr>
      </p:pic>
      <p:pic>
        <p:nvPicPr>
          <p:cNvPr id="5" name="Picture 4" descr="COCA Now design element">
            <a:extLst>
              <a:ext uri="{FF2B5EF4-FFF2-40B4-BE49-F238E27FC236}">
                <a16:creationId xmlns:a16="http://schemas.microsoft.com/office/drawing/2014/main" id="{E4CC8C05-7CAA-48E0-9630-65C3F95650E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0" y="2318707"/>
            <a:ext cx="4303395" cy="1243584"/>
          </a:xfrm>
          <a:prstGeom prst="rect">
            <a:avLst/>
          </a:prstGeom>
        </p:spPr>
      </p:pic>
      <p:pic>
        <p:nvPicPr>
          <p:cNvPr id="6" name="Picture 5" descr="Health Alert Network (HAN) design element">
            <a:extLst>
              <a:ext uri="{FF2B5EF4-FFF2-40B4-BE49-F238E27FC236}">
                <a16:creationId xmlns:a16="http://schemas.microsoft.com/office/drawing/2014/main" id="{359597DE-59FB-4748-AC74-AFF956BAA0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74" y="3672624"/>
            <a:ext cx="2585705" cy="12497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9CBA29-7C1E-489F-A53D-A93FE626339E}"/>
              </a:ext>
            </a:extLst>
          </p:cNvPr>
          <p:cNvSpPr/>
          <p:nvPr/>
        </p:nvSpPr>
        <p:spPr>
          <a:xfrm>
            <a:off x="3887679" y="819996"/>
            <a:ext cx="512569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54" lvl="2" defTabSz="457178"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  <a:t>Monthly newsletter that provides updates on emergency preparedness and response topics, emerging public health threat literature, resources for health professionals, and additional information important during public health emergencies and disasters</a:t>
            </a:r>
            <a:r>
              <a:rPr lang="en-US" sz="1600" dirty="0">
                <a:solidFill>
                  <a:srgbClr val="000000"/>
                </a:solidFill>
                <a:latin typeface="Candara" charset="0"/>
                <a:ea typeface="ＭＳ Ｐゴシック" charset="-128"/>
              </a:rPr>
              <a:t>.</a:t>
            </a:r>
            <a:endParaRPr lang="en-US" sz="1400" dirty="0">
              <a:solidFill>
                <a:srgbClr val="000000"/>
              </a:solidFill>
              <a:latin typeface="Candara" charset="0"/>
              <a:ea typeface="ＭＳ Ｐゴシック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27B5F4-9180-404E-B549-9CF01A837976}"/>
              </a:ext>
            </a:extLst>
          </p:cNvPr>
          <p:cNvSpPr/>
          <p:nvPr/>
        </p:nvSpPr>
        <p:spPr>
          <a:xfrm>
            <a:off x="3887679" y="2346101"/>
            <a:ext cx="50181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54" lvl="2" defTabSz="457178"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  <a:t>Informs clinicians of new CDC resources and guidance related to emergency preparedness and response. This email is sent as soon as possible after CDC publishes new content</a:t>
            </a:r>
            <a:r>
              <a:rPr lang="en-US" sz="1600" dirty="0">
                <a:solidFill>
                  <a:srgbClr val="000000"/>
                </a:solidFill>
                <a:latin typeface="Candara" charset="0"/>
                <a:ea typeface="ＭＳ Ｐゴシック" charset="-128"/>
              </a:rPr>
              <a:t>.</a:t>
            </a:r>
            <a:endParaRPr lang="en-US" sz="1400" dirty="0">
              <a:solidFill>
                <a:srgbClr val="000000"/>
              </a:solidFill>
              <a:latin typeface="Candara" charset="0"/>
              <a:ea typeface="ＭＳ Ｐゴシック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9C937A-F9D0-4352-8C03-75B76C94B76C}"/>
              </a:ext>
            </a:extLst>
          </p:cNvPr>
          <p:cNvSpPr/>
          <p:nvPr/>
        </p:nvSpPr>
        <p:spPr>
          <a:xfrm>
            <a:off x="4333795" y="3550317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166" lvl="1" defTabSz="457178"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  <a:t>CDC's primary method of sharing information about urgent public health incidents with public information officers; federal, state, territorial, and local public health practitioners; clinicians; and public health laboratories</a:t>
            </a:r>
            <a:r>
              <a:rPr lang="en-US" sz="1400" dirty="0">
                <a:solidFill>
                  <a:srgbClr val="000000"/>
                </a:solidFill>
                <a:latin typeface="Candara" charset="0"/>
                <a:ea typeface="ＭＳ Ｐゴシック" charset="0"/>
              </a:rPr>
              <a:t>.</a:t>
            </a:r>
            <a:endParaRPr lang="en-US" sz="1400" dirty="0">
              <a:solidFill>
                <a:srgbClr val="000000"/>
              </a:solidFill>
              <a:latin typeface="Candara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128518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FBEC4-0EBD-4588-93F4-95DA634C1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COCA’s Mailing 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78F0B-BA9E-4801-BEC4-149CA98A72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4913939" cy="3341688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Receive information about: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Upcoming COCA Calls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Health Alert Network (HAN) messages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CDC emergency response activations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Emerging public health threats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Emergency preparedness and response conferences and training opportunities</a:t>
            </a:r>
          </a:p>
          <a:p>
            <a:endParaRPr lang="en-US" dirty="0"/>
          </a:p>
        </p:txBody>
      </p:sp>
      <p:pic>
        <p:nvPicPr>
          <p:cNvPr id="4" name="Picture 3" descr="COCA design element">
            <a:extLst>
              <a:ext uri="{FF2B5EF4-FFF2-40B4-BE49-F238E27FC236}">
                <a16:creationId xmlns:a16="http://schemas.microsoft.com/office/drawing/2014/main" id="{6A291112-38C3-40DF-9913-6129B1B6E8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15" y="1454150"/>
            <a:ext cx="2586549" cy="25239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C251DB-A168-4714-8229-5D6A7215F507}"/>
              </a:ext>
            </a:extLst>
          </p:cNvPr>
          <p:cNvSpPr/>
          <p:nvPr/>
        </p:nvSpPr>
        <p:spPr>
          <a:xfrm>
            <a:off x="2824510" y="4369042"/>
            <a:ext cx="3863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92689"/>
            <a:r>
              <a:rPr lang="en-US" altLang="en-US" sz="2000" b="1" dirty="0">
                <a:solidFill>
                  <a:srgbClr val="FFC000"/>
                </a:solidFill>
                <a:ea typeface="MS PGothic" pitchFamily="34" charset="-128"/>
                <a:hlinkClick r:id="rId4" tooltip="web homepage for CDC Clinician Outreach and Communication Activity"/>
              </a:rPr>
              <a:t>http://emergency.cdc.gov/coca </a:t>
            </a:r>
            <a:endParaRPr lang="en-US" altLang="en-US" sz="2000" b="1" dirty="0">
              <a:solidFill>
                <a:srgbClr val="FFC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386484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A4550-D73A-4893-8348-3F1CB0295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Us on Facebook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76024-617D-4A5B-AB3D-FFF11BBD69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Facebook logo">
            <a:extLst>
              <a:ext uri="{FF2B5EF4-FFF2-40B4-BE49-F238E27FC236}">
                <a16:creationId xmlns:a16="http://schemas.microsoft.com/office/drawing/2014/main" id="{DEEA7468-0CA5-4F5D-96A6-15B9C31760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6" y="1735325"/>
            <a:ext cx="2657980" cy="2657980"/>
          </a:xfrm>
          <a:prstGeom prst="rect">
            <a:avLst/>
          </a:prstGeom>
        </p:spPr>
      </p:pic>
      <p:pic>
        <p:nvPicPr>
          <p:cNvPr id="5" name="Picture 4" descr="Screenshot of COCA Facebook page">
            <a:extLst>
              <a:ext uri="{FF2B5EF4-FFF2-40B4-BE49-F238E27FC236}">
                <a16:creationId xmlns:a16="http://schemas.microsoft.com/office/drawing/2014/main" id="{C3096C8C-DF98-4E44-B452-14D630C37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14" y="617303"/>
            <a:ext cx="5398319" cy="373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7041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EA748-18BD-4064-A153-96A3A35D1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05" y="238497"/>
            <a:ext cx="8229600" cy="857250"/>
          </a:xfrm>
        </p:spPr>
        <p:txBody>
          <a:bodyPr/>
          <a:lstStyle/>
          <a:p>
            <a:pPr algn="ctr"/>
            <a:r>
              <a:rPr lang="en-US" dirty="0"/>
              <a:t>Thank you for joining us today! </a:t>
            </a:r>
          </a:p>
        </p:txBody>
      </p:sp>
      <p:pic>
        <p:nvPicPr>
          <p:cNvPr id="4" name="Picture Placeholder 10" descr="CDC Campus in Atlanta, Georgia">
            <a:extLst>
              <a:ext uri="{FF2B5EF4-FFF2-40B4-BE49-F238E27FC236}">
                <a16:creationId xmlns:a16="http://schemas.microsoft.com/office/drawing/2014/main" id="{CF78C536-CA51-40FF-B6E8-7887516AF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714103" y="1413717"/>
            <a:ext cx="3449458" cy="2316065"/>
          </a:xfrm>
          <a:ln>
            <a:miter lim="800000"/>
            <a:headEnd/>
            <a:tailEnd/>
          </a:ln>
          <a:effectLst>
            <a:outerShdw blurRad="44450" dist="27940" dir="5400000" algn="ctr" rotWithShape="0">
              <a:srgbClr val="808080">
                <a:alpha val="31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446CB7-4832-49EB-A99C-FBC5052BB673}"/>
              </a:ext>
            </a:extLst>
          </p:cNvPr>
          <p:cNvSpPr/>
          <p:nvPr/>
        </p:nvSpPr>
        <p:spPr>
          <a:xfrm>
            <a:off x="2767679" y="3931575"/>
            <a:ext cx="3498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92689"/>
            <a:r>
              <a:rPr lang="en-US" altLang="en-US" b="1" dirty="0">
                <a:solidFill>
                  <a:srgbClr val="FFC000"/>
                </a:solidFill>
                <a:ea typeface="MS PGothic" pitchFamily="34" charset="-128"/>
                <a:hlinkClick r:id="rId4" tooltip="web homepage for CDC Clinician Outreach and Communication Activity"/>
              </a:rPr>
              <a:t>http://emergency.cdc.gov/coca </a:t>
            </a:r>
            <a:endParaRPr lang="en-US" altLang="en-US" b="1" dirty="0">
              <a:solidFill>
                <a:srgbClr val="FFC000"/>
              </a:solidFill>
              <a:ea typeface="MS PGothic" pitchFamily="34" charset="-128"/>
            </a:endParaRPr>
          </a:p>
        </p:txBody>
      </p:sp>
      <p:pic>
        <p:nvPicPr>
          <p:cNvPr id="6" name="Picture Placeholder 10" descr="CDC Campus in Atlanta, Georgia">
            <a:extLst>
              <a:ext uri="{FF2B5EF4-FFF2-40B4-BE49-F238E27FC236}">
                <a16:creationId xmlns:a16="http://schemas.microsoft.com/office/drawing/2014/main" id="{B61EBB45-83AB-43DB-8642-72CF7ADB2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04846" y="1413717"/>
            <a:ext cx="3024317" cy="2030613"/>
          </a:xfrm>
          <a:prstGeom prst="rect">
            <a:avLst/>
          </a:prstGeom>
          <a:ln>
            <a:miter lim="800000"/>
            <a:headEnd/>
            <a:tailEnd/>
          </a:ln>
          <a:effectLst>
            <a:outerShdw blurRad="44450" dist="27940" dir="5400000" algn="ctr" rotWithShape="0">
              <a:srgbClr val="808080">
                <a:alpha val="31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40361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15844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457200" y="956740"/>
            <a:ext cx="8229600" cy="1615009"/>
          </a:xfrm>
        </p:spPr>
        <p:txBody>
          <a:bodyPr/>
          <a:lstStyle/>
          <a:p>
            <a:r>
              <a:rPr lang="en-US" altLang="en-US" dirty="0"/>
              <a:t>Outbreak of 2019 Novel Coronavirus (2019- </a:t>
            </a:r>
            <a:r>
              <a:rPr lang="en-US" altLang="en-US" dirty="0" err="1"/>
              <a:t>nCoV</a:t>
            </a:r>
            <a:r>
              <a:rPr lang="en-US" altLang="en-US" dirty="0"/>
              <a:t>)—Interim Guidance for Clinicians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7276" y="2156433"/>
            <a:ext cx="7126941" cy="342900"/>
          </a:xfrm>
        </p:spPr>
        <p:txBody>
          <a:bodyPr/>
          <a:lstStyle/>
          <a:p>
            <a:pPr algn="ctr"/>
            <a:endParaRPr lang="en-US" dirty="0"/>
          </a:p>
          <a:p>
            <a:r>
              <a:rPr lang="en-US" dirty="0"/>
              <a:t>Clinician Outreach and Communication Activity (COCA) Webinar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>
                <a:solidFill>
                  <a:srgbClr val="000000"/>
                </a:solidFill>
              </a:rPr>
              <a:t>Friday, January 31, 2020</a:t>
            </a:r>
          </a:p>
          <a:p>
            <a:pPr algn="ctr"/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8263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03412" y="0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Continuing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03412" y="1058956"/>
            <a:ext cx="8460122" cy="4168108"/>
          </a:xfrm>
        </p:spPr>
        <p:txBody>
          <a:bodyPr/>
          <a:lstStyle/>
          <a:p>
            <a:pPr marL="0" indent="0" defTabSz="384917" fontAlgn="auto">
              <a:buNone/>
              <a:defRPr/>
            </a:pPr>
            <a:r>
              <a:rPr lang="en-US" sz="1700" dirty="0">
                <a:solidFill>
                  <a:srgbClr val="000000"/>
                </a:solidFill>
                <a:latin typeface="Myriad Web Pro" pitchFamily="34" charset="0"/>
                <a:ea typeface="ＭＳ Ｐゴシック" pitchFamily="34" charset="-128"/>
              </a:rPr>
              <a:t>No Continuing Education is provided for this COCA Call. </a:t>
            </a:r>
            <a:endParaRPr lang="en-US" altLang="ja-JP" sz="1700" dirty="0">
              <a:solidFill>
                <a:srgbClr val="000000"/>
              </a:solidFill>
              <a:latin typeface="Myriad Web Pro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95664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11384-1359-47A5-858D-D5E09C810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To Ask a 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FFAA1-D945-42C7-A290-2A5E29B8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en-US" altLang="en-US" sz="1867" dirty="0">
                <a:solidFill>
                  <a:srgbClr val="000000"/>
                </a:solidFill>
              </a:rPr>
              <a:t>Using the Webinar System</a:t>
            </a:r>
          </a:p>
          <a:p>
            <a:pPr lvl="1" eaLnBrk="1" hangingPunct="1">
              <a:buSzTx/>
            </a:pPr>
            <a:r>
              <a:rPr lang="en-US" altLang="en-US" sz="1867" dirty="0">
                <a:solidFill>
                  <a:srgbClr val="000000"/>
                </a:solidFill>
              </a:rPr>
              <a:t>Click on the </a:t>
            </a:r>
            <a:r>
              <a:rPr lang="en-US" altLang="en-US" sz="1867" b="1" dirty="0">
                <a:solidFill>
                  <a:srgbClr val="0000FF"/>
                </a:solidFill>
              </a:rPr>
              <a:t>Q&amp;A</a:t>
            </a:r>
            <a:r>
              <a:rPr lang="en-US" altLang="en-US" sz="1867" dirty="0">
                <a:solidFill>
                  <a:srgbClr val="0000FF"/>
                </a:solidFill>
              </a:rPr>
              <a:t> </a:t>
            </a:r>
            <a:r>
              <a:rPr lang="en-US" altLang="en-US" sz="1867" dirty="0">
                <a:solidFill>
                  <a:srgbClr val="000000"/>
                </a:solidFill>
              </a:rPr>
              <a:t>button in the Zoom webinar system.</a:t>
            </a:r>
          </a:p>
          <a:p>
            <a:pPr lvl="1" eaLnBrk="1" hangingPunct="1">
              <a:buSzTx/>
            </a:pPr>
            <a:r>
              <a:rPr lang="en-US" altLang="en-US" sz="1867" dirty="0">
                <a:solidFill>
                  <a:srgbClr val="000000"/>
                </a:solidFill>
              </a:rPr>
              <a:t>Type your question in the </a:t>
            </a:r>
            <a:r>
              <a:rPr lang="en-US" altLang="en-US" sz="1867" b="1" dirty="0">
                <a:solidFill>
                  <a:srgbClr val="0000FF"/>
                </a:solidFill>
              </a:rPr>
              <a:t>Q&amp;A </a:t>
            </a:r>
            <a:r>
              <a:rPr lang="en-US" altLang="en-US" sz="1867" dirty="0">
                <a:solidFill>
                  <a:srgbClr val="000000"/>
                </a:solidFill>
              </a:rPr>
              <a:t>box.</a:t>
            </a:r>
          </a:p>
          <a:p>
            <a:pPr lvl="1" eaLnBrk="1" hangingPunct="1">
              <a:buSzTx/>
            </a:pPr>
            <a:r>
              <a:rPr lang="en-US" altLang="en-US" sz="1867" dirty="0">
                <a:solidFill>
                  <a:srgbClr val="000000"/>
                </a:solidFill>
              </a:rPr>
              <a:t>Submit your question.</a:t>
            </a:r>
          </a:p>
          <a:p>
            <a:pPr lvl="1" eaLnBrk="1" hangingPunct="1">
              <a:buSzTx/>
            </a:pPr>
            <a:r>
              <a:rPr lang="en-US" altLang="en-US" sz="1867" dirty="0">
                <a:solidFill>
                  <a:srgbClr val="000000"/>
                </a:solidFill>
              </a:rPr>
              <a:t>Please do not submit a question using the chat button.</a:t>
            </a:r>
          </a:p>
          <a:p>
            <a:pPr eaLnBrk="1" hangingPunct="1"/>
            <a:r>
              <a:rPr lang="en-US" altLang="en-US" sz="1867" dirty="0">
                <a:solidFill>
                  <a:srgbClr val="000000"/>
                </a:solidFill>
              </a:rPr>
              <a:t>For media questions, please contact CDC Media Relations at </a:t>
            </a:r>
          </a:p>
          <a:p>
            <a:pPr marL="0" indent="0" eaLnBrk="1" hangingPunct="1">
              <a:buNone/>
            </a:pPr>
            <a:r>
              <a:rPr lang="en-US" altLang="en-US" sz="1867" dirty="0"/>
              <a:t>       </a:t>
            </a:r>
            <a:r>
              <a:rPr lang="en-US" altLang="en-US" sz="1867" dirty="0">
                <a:solidFill>
                  <a:srgbClr val="000000"/>
                </a:solidFill>
              </a:rPr>
              <a:t>404-639-3286 or send an email to </a:t>
            </a:r>
            <a:r>
              <a:rPr lang="en-US" altLang="en-US" sz="1867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media@cdc.gov</a:t>
            </a:r>
            <a:r>
              <a:rPr lang="en-US" altLang="en-US" sz="1867" dirty="0"/>
              <a:t>.</a:t>
            </a:r>
          </a:p>
          <a:p>
            <a:pPr eaLnBrk="1" hangingPunct="1"/>
            <a:r>
              <a:rPr lang="en-US" altLang="en-US" sz="1867" dirty="0">
                <a:solidFill>
                  <a:srgbClr val="000000"/>
                </a:solidFill>
              </a:rPr>
              <a:t>If you are a patient, please refer your questions to your healthcare provider.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3587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695" y="-241068"/>
            <a:ext cx="8229600" cy="857250"/>
          </a:xfrm>
        </p:spPr>
        <p:txBody>
          <a:bodyPr/>
          <a:lstStyle/>
          <a:p>
            <a:r>
              <a:rPr lang="en-US" dirty="0"/>
              <a:t>Today’s 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371" y="730482"/>
            <a:ext cx="8655257" cy="4218036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Aron Hall, DVM, MSPH</a:t>
            </a:r>
            <a:br>
              <a:rPr lang="en-US" sz="1200" dirty="0"/>
            </a:br>
            <a:r>
              <a:rPr lang="en-US" sz="1200" b="0" dirty="0"/>
              <a:t>2019-nCoV Response Epidemiology Task Force Deputy Lead</a:t>
            </a:r>
          </a:p>
          <a:p>
            <a:pPr marL="0" indent="0">
              <a:buNone/>
            </a:pPr>
            <a:r>
              <a:rPr lang="en-US" sz="1200" b="0" dirty="0"/>
              <a:t>National Center for Immunization and Respiratory Diseases</a:t>
            </a:r>
          </a:p>
          <a:p>
            <a:pPr marL="0" indent="0">
              <a:buNone/>
            </a:pPr>
            <a:r>
              <a:rPr lang="en-US" sz="1200" b="0" dirty="0"/>
              <a:t>Centers for Disease Control and Prevention</a:t>
            </a:r>
          </a:p>
          <a:p>
            <a:pPr marL="0" indent="0">
              <a:buNone/>
            </a:pPr>
            <a:endParaRPr lang="en-US" sz="1200" b="0" dirty="0">
              <a:solidFill>
                <a:srgbClr val="58595B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Will Weldon, PhD</a:t>
            </a:r>
            <a:br>
              <a:rPr lang="en-US" sz="1200" dirty="0"/>
            </a:br>
            <a:r>
              <a:rPr lang="en-US" sz="1200" b="0" dirty="0"/>
              <a:t>2019-nCoV Response Laboratory Task Force Lead</a:t>
            </a:r>
          </a:p>
          <a:p>
            <a:pPr marL="0" indent="0">
              <a:buNone/>
            </a:pPr>
            <a:r>
              <a:rPr lang="en-US" sz="1200" b="0" dirty="0"/>
              <a:t>National Center for Immunization and Respiratory Diseases</a:t>
            </a:r>
          </a:p>
          <a:p>
            <a:pPr marL="0" indent="0">
              <a:buNone/>
            </a:pPr>
            <a:r>
              <a:rPr lang="en-US" sz="1200" b="0" dirty="0"/>
              <a:t>Centers for Disease Control and Prevention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Timothy </a:t>
            </a:r>
            <a:r>
              <a:rPr lang="en-US" sz="1200" dirty="0" err="1">
                <a:solidFill>
                  <a:schemeClr val="tx1"/>
                </a:solidFill>
              </a:rPr>
              <a:t>Uyeki</a:t>
            </a:r>
            <a:r>
              <a:rPr lang="en-US" sz="1200" dirty="0">
                <a:solidFill>
                  <a:schemeClr val="tx1"/>
                </a:solidFill>
              </a:rPr>
              <a:t>, MD, MPH, MPP</a:t>
            </a:r>
          </a:p>
          <a:p>
            <a:pPr marL="0" indent="0">
              <a:buNone/>
            </a:pPr>
            <a:r>
              <a:rPr lang="en-US" sz="1200" b="0" dirty="0"/>
              <a:t>2019-nCoV Response Clinical Team Lead </a:t>
            </a:r>
          </a:p>
          <a:p>
            <a:pPr marL="0" indent="0">
              <a:buNone/>
            </a:pPr>
            <a:r>
              <a:rPr lang="en-US" sz="1200" b="0" dirty="0"/>
              <a:t>National Center for Immunization and Respiratory Diseases</a:t>
            </a:r>
          </a:p>
          <a:p>
            <a:pPr marL="0" indent="0">
              <a:buNone/>
            </a:pPr>
            <a:r>
              <a:rPr lang="en-US" sz="1200" b="0" dirty="0"/>
              <a:t>Centers for Disease Control and Prevention</a:t>
            </a:r>
          </a:p>
          <a:p>
            <a:pPr marL="0" indent="0">
              <a:buNone/>
            </a:pP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Ryan Fagan, MD, MPH&amp;TM</a:t>
            </a:r>
          </a:p>
          <a:p>
            <a:pPr marL="0" indent="0">
              <a:buNone/>
            </a:pPr>
            <a:r>
              <a:rPr lang="en-US" sz="1200" b="0" dirty="0"/>
              <a:t>2019-nCoV Response Healthcare Infection Control Team Lead</a:t>
            </a:r>
          </a:p>
          <a:p>
            <a:pPr marL="0" indent="0">
              <a:buNone/>
            </a:pPr>
            <a:r>
              <a:rPr lang="en-US" sz="1200" b="0" dirty="0"/>
              <a:t>National Center for Emerging and Zoonotic Infectious Diseases</a:t>
            </a:r>
          </a:p>
          <a:p>
            <a:pPr marL="0" indent="0">
              <a:buNone/>
            </a:pPr>
            <a:r>
              <a:rPr lang="en-US" sz="1200" b="0" dirty="0"/>
              <a:t>Centers for Disease Control and Prevention</a:t>
            </a:r>
          </a:p>
          <a:p>
            <a:pPr marL="0" indent="0">
              <a:buNone/>
            </a:pPr>
            <a:endParaRPr lang="en-US" sz="1200" b="0" dirty="0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4558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78" y="0"/>
            <a:ext cx="8229600" cy="857250"/>
          </a:xfrm>
        </p:spPr>
        <p:txBody>
          <a:bodyPr/>
          <a:lstStyle/>
          <a:p>
            <a:r>
              <a:rPr lang="en-US" dirty="0"/>
              <a:t>CDC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371" y="860612"/>
            <a:ext cx="8655257" cy="3845859"/>
          </a:xfrm>
        </p:spPr>
        <p:txBody>
          <a:bodyPr/>
          <a:lstStyle/>
          <a:p>
            <a:pPr marL="0" indent="0">
              <a:buNone/>
            </a:pPr>
            <a:endParaRPr lang="en-US" sz="1200" dirty="0"/>
          </a:p>
          <a:p>
            <a:r>
              <a:rPr lang="en-US" sz="1500" b="0" dirty="0">
                <a:solidFill>
                  <a:schemeClr val="accent4">
                    <a:lumMod val="75000"/>
                  </a:schemeClr>
                </a:solidFill>
              </a:rPr>
              <a:t>2019 Novel Coronavirus Website: </a:t>
            </a:r>
            <a:r>
              <a:rPr lang="en-US" sz="1200" dirty="0">
                <a:hlinkClick r:id="rId3"/>
              </a:rPr>
              <a:t>www.cdc.gov/novelcoronavirus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r>
              <a:rPr lang="en-US" sz="1500" b="0" dirty="0">
                <a:solidFill>
                  <a:schemeClr val="accent4">
                    <a:lumMod val="75000"/>
                  </a:schemeClr>
                </a:solidFill>
              </a:rPr>
              <a:t>Interim Guidance for Healthcare Professionals: </a:t>
            </a:r>
            <a:r>
              <a:rPr lang="en-US" sz="1200" dirty="0">
                <a:hlinkClick r:id="rId4"/>
              </a:rPr>
              <a:t>https://www.cdc.gov/coronavirus/2019-nCoV/hcp/clinical-criteria.html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r>
              <a:rPr lang="en-US" sz="1500" b="0" dirty="0">
                <a:solidFill>
                  <a:schemeClr val="accent4">
                    <a:lumMod val="75000"/>
                  </a:schemeClr>
                </a:solidFill>
              </a:rPr>
              <a:t>Interim Clinical Guidance for Management of Patients with Confirmed 2019 Novel Coronavirus (2019-nCoV) Infection: </a:t>
            </a:r>
            <a:r>
              <a:rPr lang="en-US" sz="1200" dirty="0">
                <a:hlinkClick r:id="rId5"/>
              </a:rPr>
              <a:t>https://wwwdev.cdc.gov/coronavirus/2019-ncov/hcp/clinical-guidance-management-patients.html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r>
              <a:rPr lang="en-US" sz="1500" b="0" dirty="0">
                <a:solidFill>
                  <a:schemeClr val="accent4">
                    <a:lumMod val="75000"/>
                  </a:schemeClr>
                </a:solidFill>
              </a:rPr>
              <a:t>Interim Guidelines for Collecting, Handling, and Testing Clinical Specimens from Patients Under Investigation (PUIs) for 2019 Novel Coronavirus (2019-nCoV)—aka Guidelines for Clinical Specimens: </a:t>
            </a:r>
            <a:r>
              <a:rPr lang="en-US" sz="1200" dirty="0">
                <a:hlinkClick r:id="rId6"/>
              </a:rPr>
              <a:t>https://www.cdc.gov/coronavirus/2019-nCoV/lab/guidelines-clinical-specimens.html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1500" b="0" dirty="0">
                <a:solidFill>
                  <a:schemeClr val="accent4">
                    <a:lumMod val="75000"/>
                  </a:schemeClr>
                </a:solidFill>
              </a:rPr>
              <a:t>Interim Infection Prevention and Control Recommendations for Patients with Known or Patients Under Investigation for 2019 Novel Coronavirus (2019-nCoV) in a Healthcare Setting—aka Guidelines for Infection Prevention and Control: </a:t>
            </a:r>
            <a:r>
              <a:rPr lang="en-US" sz="1200" dirty="0">
                <a:hlinkClick r:id="rId7"/>
              </a:rPr>
              <a:t>https://www.cdc.gov/coronavirus/2019-nCoV/hcp/infection-control.html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endParaRPr lang="en-US" sz="1200" b="0" dirty="0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0113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11384-1359-47A5-858D-D5E09C810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Ask a Question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FFAA1-D945-42C7-A290-2A5E29B8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en-US" altLang="en-US" sz="1867" dirty="0">
                <a:solidFill>
                  <a:srgbClr val="000000"/>
                </a:solidFill>
              </a:rPr>
              <a:t>Using the Webinar System</a:t>
            </a:r>
          </a:p>
          <a:p>
            <a:pPr lvl="1" eaLnBrk="1" hangingPunct="1">
              <a:buSzTx/>
            </a:pPr>
            <a:r>
              <a:rPr lang="en-US" altLang="en-US" sz="1867" dirty="0">
                <a:solidFill>
                  <a:srgbClr val="000000"/>
                </a:solidFill>
              </a:rPr>
              <a:t>Click on the </a:t>
            </a:r>
            <a:r>
              <a:rPr lang="en-US" altLang="en-US" sz="1867" b="1" dirty="0">
                <a:solidFill>
                  <a:srgbClr val="0000FF"/>
                </a:solidFill>
              </a:rPr>
              <a:t>Q&amp;A</a:t>
            </a:r>
            <a:r>
              <a:rPr lang="en-US" altLang="en-US" sz="1867" dirty="0">
                <a:solidFill>
                  <a:srgbClr val="0000FF"/>
                </a:solidFill>
              </a:rPr>
              <a:t> </a:t>
            </a:r>
            <a:r>
              <a:rPr lang="en-US" altLang="en-US" sz="1867" dirty="0">
                <a:solidFill>
                  <a:srgbClr val="000000"/>
                </a:solidFill>
              </a:rPr>
              <a:t>button in the Zoom webinar system.</a:t>
            </a:r>
          </a:p>
          <a:p>
            <a:pPr lvl="1" eaLnBrk="1" hangingPunct="1">
              <a:buSzTx/>
            </a:pPr>
            <a:r>
              <a:rPr lang="en-US" altLang="en-US" sz="1867" dirty="0">
                <a:solidFill>
                  <a:srgbClr val="000000"/>
                </a:solidFill>
              </a:rPr>
              <a:t>Type your question in the </a:t>
            </a:r>
            <a:r>
              <a:rPr lang="en-US" altLang="en-US" sz="1867" b="1" dirty="0">
                <a:solidFill>
                  <a:srgbClr val="0000FF"/>
                </a:solidFill>
              </a:rPr>
              <a:t>Q&amp;A </a:t>
            </a:r>
            <a:r>
              <a:rPr lang="en-US" altLang="en-US" sz="1867" dirty="0">
                <a:solidFill>
                  <a:srgbClr val="000000"/>
                </a:solidFill>
              </a:rPr>
              <a:t>box.</a:t>
            </a:r>
          </a:p>
          <a:p>
            <a:pPr lvl="1" eaLnBrk="1" hangingPunct="1">
              <a:buSzTx/>
            </a:pPr>
            <a:r>
              <a:rPr lang="en-US" altLang="en-US" sz="1867" dirty="0">
                <a:solidFill>
                  <a:srgbClr val="000000"/>
                </a:solidFill>
              </a:rPr>
              <a:t>Submit your question.</a:t>
            </a:r>
          </a:p>
          <a:p>
            <a:pPr lvl="1" eaLnBrk="1" hangingPunct="1">
              <a:buSzTx/>
            </a:pPr>
            <a:r>
              <a:rPr lang="en-US" altLang="en-US" sz="1867" dirty="0">
                <a:solidFill>
                  <a:srgbClr val="000000"/>
                </a:solidFill>
              </a:rPr>
              <a:t>Please do not submit a question using the chat button.</a:t>
            </a:r>
          </a:p>
          <a:p>
            <a:pPr eaLnBrk="1" hangingPunct="1"/>
            <a:r>
              <a:rPr lang="en-US" altLang="en-US" sz="1867" dirty="0">
                <a:solidFill>
                  <a:srgbClr val="000000"/>
                </a:solidFill>
              </a:rPr>
              <a:t>For media questions, please contact CDC Media Relations at </a:t>
            </a:r>
          </a:p>
          <a:p>
            <a:pPr marL="0" indent="0" eaLnBrk="1" hangingPunct="1">
              <a:buNone/>
            </a:pPr>
            <a:r>
              <a:rPr lang="en-US" altLang="en-US" sz="1867" dirty="0">
                <a:solidFill>
                  <a:srgbClr val="000000"/>
                </a:solidFill>
              </a:rPr>
              <a:t>       404-639-3286 or send an email to </a:t>
            </a:r>
            <a:r>
              <a:rPr lang="en-US" altLang="en-US" sz="1867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media@cdc.gov</a:t>
            </a:r>
            <a:r>
              <a:rPr lang="en-US" altLang="en-US" sz="1867" dirty="0">
                <a:solidFill>
                  <a:srgbClr val="000000"/>
                </a:solidFill>
              </a:rPr>
              <a:t>.</a:t>
            </a:r>
          </a:p>
          <a:p>
            <a:pPr eaLnBrk="1" hangingPunct="1"/>
            <a:r>
              <a:rPr lang="en-US" altLang="en-US" sz="1867" dirty="0">
                <a:solidFill>
                  <a:srgbClr val="000000"/>
                </a:solidFill>
              </a:rPr>
              <a:t>If you are a patient, please refer your questions to your healthcare provider.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14132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11384-1359-47A5-858D-D5E09C810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Webinar Will Be Available On-Demand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FFAA1-D945-42C7-A290-2A5E29B8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defTabSz="513114" fontAlgn="auto"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Myriad Web Pro" pitchFamily="34" charset="0"/>
                <a:ea typeface="ＭＳ Ｐゴシック" pitchFamily="34" charset="-128"/>
              </a:rPr>
              <a:t>When:  </a:t>
            </a:r>
            <a:r>
              <a:rPr lang="en-US" dirty="0">
                <a:solidFill>
                  <a:srgbClr val="000000"/>
                </a:solidFill>
                <a:latin typeface="Myriad Web Pro" pitchFamily="34" charset="0"/>
                <a:ea typeface="ＭＳ Ｐゴシック" pitchFamily="34" charset="-128"/>
              </a:rPr>
              <a:t>A few days after the live call</a:t>
            </a:r>
          </a:p>
          <a:p>
            <a:pPr marL="0" indent="0" defTabSz="513114" fontAlgn="auto">
              <a:buNone/>
              <a:defRPr/>
            </a:pPr>
            <a:endParaRPr lang="en-US" b="1" dirty="0">
              <a:solidFill>
                <a:srgbClr val="000000"/>
              </a:solidFill>
              <a:latin typeface="Myriad Web Pro" pitchFamily="34" charset="0"/>
              <a:ea typeface="ＭＳ Ｐゴシック" pitchFamily="34" charset="-128"/>
            </a:endParaRPr>
          </a:p>
          <a:p>
            <a:pPr marL="0" indent="0" defTabSz="513114" fontAlgn="auto"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Myriad Web Pro" pitchFamily="34" charset="0"/>
                <a:ea typeface="ＭＳ Ｐゴシック" pitchFamily="34" charset="-128"/>
              </a:rPr>
              <a:t>What:  </a:t>
            </a:r>
            <a:r>
              <a:rPr lang="en-US" dirty="0">
                <a:solidFill>
                  <a:srgbClr val="000000"/>
                </a:solidFill>
                <a:latin typeface="Myriad Web Pro" pitchFamily="34" charset="0"/>
                <a:ea typeface="ＭＳ Ｐゴシック" pitchFamily="34" charset="-128"/>
              </a:rPr>
              <a:t>Video with closed captioning</a:t>
            </a:r>
          </a:p>
          <a:p>
            <a:pPr marL="0" indent="0" defTabSz="513114" fontAlgn="auto">
              <a:buNone/>
              <a:defRPr/>
            </a:pPr>
            <a:endParaRPr lang="en-US" b="1" dirty="0">
              <a:solidFill>
                <a:srgbClr val="000000"/>
              </a:solidFill>
              <a:latin typeface="Myriad Web Pro" pitchFamily="34" charset="0"/>
              <a:ea typeface="ＭＳ Ｐゴシック" pitchFamily="34" charset="-128"/>
            </a:endParaRPr>
          </a:p>
          <a:p>
            <a:pPr marL="0" indent="0" defTabSz="513114" fontAlgn="auto"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Myriad Web Pro" pitchFamily="34" charset="0"/>
                <a:ea typeface="ＭＳ Ｐゴシック" pitchFamily="34" charset="-128"/>
              </a:rPr>
              <a:t>Where:  </a:t>
            </a:r>
            <a:r>
              <a:rPr lang="en-US" dirty="0">
                <a:solidFill>
                  <a:srgbClr val="000000"/>
                </a:solidFill>
                <a:latin typeface="Myriad Web Pro" pitchFamily="34" charset="0"/>
                <a:ea typeface="ＭＳ Ｐゴシック" pitchFamily="34" charset="-128"/>
              </a:rPr>
              <a:t>On the COCA Call webpage at</a:t>
            </a:r>
          </a:p>
          <a:p>
            <a:pPr marL="0" indent="0" defTabSz="513114" fontAlgn="auto">
              <a:buNone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yriad Web Pro" pitchFamily="34" charset="0"/>
                <a:ea typeface="ＭＳ Ｐゴシック" pitchFamily="34" charset="-128"/>
              </a:rPr>
              <a:t>https://emergency.cdc.gov/coca/calls/2020/callinfo_013120.asp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92601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5680E-2613-4806-9432-9D76E27ED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2905"/>
            <a:ext cx="8229600" cy="857250"/>
          </a:xfrm>
        </p:spPr>
        <p:txBody>
          <a:bodyPr/>
          <a:lstStyle/>
          <a:p>
            <a:r>
              <a:rPr lang="en-US" dirty="0"/>
              <a:t>COCA Products &amp;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FB65C-364D-437F-B872-8DD0EB7481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853083"/>
            <a:ext cx="4483634" cy="3437334"/>
          </a:xfrm>
        </p:spPr>
        <p:txBody>
          <a:bodyPr/>
          <a:lstStyle/>
          <a:p>
            <a:r>
              <a:rPr lang="en-US" b="1" dirty="0">
                <a:solidFill>
                  <a:srgbClr val="FFFFFF"/>
                </a:solidFill>
                <a:latin typeface="Myriad Web Pro" pitchFamily="34" charset="0"/>
                <a:ea typeface="ＭＳ Ｐゴシック" pitchFamily="34" charset="-128"/>
              </a:rPr>
              <a:t>COCA Call Announcements contain all information subscribers need to participate in COCA Calls. COCA </a:t>
            </a:r>
            <a:r>
              <a:rPr lang="en-US" b="1" dirty="0" err="1">
                <a:solidFill>
                  <a:srgbClr val="FFFFFF"/>
                </a:solidFill>
                <a:latin typeface="Myriad Web Pro" pitchFamily="34" charset="0"/>
                <a:ea typeface="ＭＳ Ｐゴシック" pitchFamily="34" charset="-128"/>
              </a:rPr>
              <a:t>CallCOCA</a:t>
            </a:r>
            <a:r>
              <a:rPr lang="en-US" b="1" dirty="0">
                <a:solidFill>
                  <a:srgbClr val="FFFFFF"/>
                </a:solidFill>
                <a:latin typeface="Myriad Web Pro" pitchFamily="34" charset="0"/>
                <a:ea typeface="ＭＳ Ｐゴシック" pitchFamily="34" charset="-128"/>
              </a:rPr>
              <a:t> Call Announcements contain all information subscribers need to participate in COCA Calls. COCA Calls are held as needed</a:t>
            </a:r>
            <a:r>
              <a:rPr lang="en-US" sz="2400" dirty="0">
                <a:solidFill>
                  <a:prstClr val="white"/>
                </a:solidFill>
                <a:latin typeface="Myriad Web Pro"/>
                <a:ea typeface="ＭＳ Ｐゴシック" charset="-128"/>
              </a:rPr>
              <a:t>.</a:t>
            </a:r>
            <a:endParaRPr lang="en-US" dirty="0">
              <a:solidFill>
                <a:prstClr val="white"/>
              </a:solidFill>
              <a:latin typeface="Myriad Web Pro"/>
              <a:ea typeface="ＭＳ Ｐゴシック" charset="-128"/>
            </a:endParaRPr>
          </a:p>
          <a:p>
            <a:r>
              <a:rPr lang="en-US" b="1" dirty="0">
                <a:solidFill>
                  <a:srgbClr val="FFFFFF"/>
                </a:solidFill>
                <a:latin typeface="Myriad Web Pro" pitchFamily="34" charset="0"/>
                <a:ea typeface="ＭＳ Ｐゴシック" pitchFamily="34" charset="-128"/>
              </a:rPr>
              <a:t>s are held as needed</a:t>
            </a:r>
            <a:r>
              <a:rPr lang="en-US" sz="2400" dirty="0">
                <a:solidFill>
                  <a:prstClr val="white"/>
                </a:solidFill>
                <a:latin typeface="Myriad Web Pro"/>
                <a:ea typeface="ＭＳ Ｐゴシック" charset="-128"/>
              </a:rPr>
              <a:t>.</a:t>
            </a:r>
            <a:endParaRPr lang="en-US" dirty="0">
              <a:solidFill>
                <a:prstClr val="white"/>
              </a:solidFill>
              <a:latin typeface="Myriad Web Pro"/>
              <a:ea typeface="ＭＳ Ｐゴシック" charset="-128"/>
            </a:endParaRPr>
          </a:p>
          <a:p>
            <a:endParaRPr lang="en-US" dirty="0"/>
          </a:p>
        </p:txBody>
      </p:sp>
      <p:pic>
        <p:nvPicPr>
          <p:cNvPr id="4" name="Picture 3" descr="COCA Call design element">
            <a:extLst>
              <a:ext uri="{FF2B5EF4-FFF2-40B4-BE49-F238E27FC236}">
                <a16:creationId xmlns:a16="http://schemas.microsoft.com/office/drawing/2014/main" id="{DDD46007-B9B1-45E5-BD00-99FAA47AC00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98" y="853083"/>
            <a:ext cx="4389120" cy="1243584"/>
          </a:xfrm>
          <a:prstGeom prst="rect">
            <a:avLst/>
          </a:prstGeom>
        </p:spPr>
      </p:pic>
      <p:pic>
        <p:nvPicPr>
          <p:cNvPr id="5" name="Picture 4" descr="COCA Learn design element">
            <a:extLst>
              <a:ext uri="{FF2B5EF4-FFF2-40B4-BE49-F238E27FC236}">
                <a16:creationId xmlns:a16="http://schemas.microsoft.com/office/drawing/2014/main" id="{DF717FC5-12B6-4DB8-BCB4-904E90FA74E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94061"/>
            <a:ext cx="4389120" cy="1243584"/>
          </a:xfrm>
          <a:prstGeom prst="rect">
            <a:avLst/>
          </a:prstGeom>
        </p:spPr>
      </p:pic>
      <p:pic>
        <p:nvPicPr>
          <p:cNvPr id="6" name="Picture 5" descr="Clinical Action design element">
            <a:extLst>
              <a:ext uri="{FF2B5EF4-FFF2-40B4-BE49-F238E27FC236}">
                <a16:creationId xmlns:a16="http://schemas.microsoft.com/office/drawing/2014/main" id="{8734166E-8B86-487E-940B-E52440C90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690263"/>
            <a:ext cx="4389120" cy="12003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41A5C2-D846-4CEB-A8B8-05240DFC873E}"/>
              </a:ext>
            </a:extLst>
          </p:cNvPr>
          <p:cNvSpPr/>
          <p:nvPr/>
        </p:nvSpPr>
        <p:spPr>
          <a:xfrm>
            <a:off x="4114800" y="853083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377" lvl="2" defTabSz="457189" eaLnBrk="1" hangingPunct="1"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  <a:t>COCA Call Announcements contain all information subscribers need to participate in COCA Calls. COCA Calls are held as needed</a:t>
            </a:r>
            <a:r>
              <a:rPr lang="en-US" sz="1600" dirty="0">
                <a:solidFill>
                  <a:srgbClr val="000000"/>
                </a:solidFill>
                <a:latin typeface="Myriad Web Pro"/>
                <a:ea typeface="ＭＳ Ｐゴシック" charset="-128"/>
              </a:rPr>
              <a:t>.</a:t>
            </a:r>
            <a:endParaRPr lang="en-US" sz="1400" dirty="0">
              <a:solidFill>
                <a:srgbClr val="000000"/>
              </a:solidFill>
              <a:latin typeface="Myriad Web Pro"/>
              <a:ea typeface="ＭＳ Ｐゴシック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D23A0D-40A4-42D7-8ACA-DE8EACE645E0}"/>
              </a:ext>
            </a:extLst>
          </p:cNvPr>
          <p:cNvSpPr/>
          <p:nvPr/>
        </p:nvSpPr>
        <p:spPr>
          <a:xfrm>
            <a:off x="4114800" y="2271430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377" lvl="2" defTabSz="457189" eaLnBrk="1" hangingPunct="1"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  <a:t>Monthly newsletter that provides information on CDC training opportunities, conference and training resources, the COCA Partner Spotlight, and the Clinician Corner</a:t>
            </a:r>
            <a:r>
              <a:rPr lang="en-US" sz="1600" dirty="0">
                <a:solidFill>
                  <a:srgbClr val="000000"/>
                </a:solidFill>
                <a:latin typeface="Myriad Web Pro"/>
                <a:ea typeface="ＭＳ Ｐゴシック" charset="-128"/>
              </a:rPr>
              <a:t>.</a:t>
            </a:r>
            <a:endParaRPr lang="en-US" sz="1400" dirty="0">
              <a:solidFill>
                <a:srgbClr val="000000"/>
              </a:solidFill>
              <a:latin typeface="Myriad Web Pro"/>
              <a:ea typeface="ＭＳ Ｐゴシック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587D63-4355-4BEC-BFC8-C22F794C8D9A}"/>
              </a:ext>
            </a:extLst>
          </p:cNvPr>
          <p:cNvSpPr/>
          <p:nvPr/>
        </p:nvSpPr>
        <p:spPr>
          <a:xfrm>
            <a:off x="4114800" y="365223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377" lvl="2" defTabSz="457189" eaLnBrk="1" hangingPunct="1"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  <a:t>As-needed messages that provide specific, immediate action clinicians should take. Contains comprehensive CDC guidance so clinicians can easily follow recommended actions</a:t>
            </a:r>
            <a:r>
              <a:rPr lang="en-US" sz="1600" dirty="0">
                <a:solidFill>
                  <a:srgbClr val="000000"/>
                </a:solidFill>
                <a:latin typeface="Myriad Web Pro"/>
                <a:ea typeface="ＭＳ Ｐゴシック" charset="-128"/>
              </a:rPr>
              <a:t>.</a:t>
            </a:r>
            <a:endParaRPr lang="en-US" sz="1400" dirty="0">
              <a:solidFill>
                <a:srgbClr val="000000"/>
              </a:solidFill>
              <a:latin typeface="Myriad Web Pro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808676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EH_ATSDR_combined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NCEH_ATSDR_combined">
  <a:themeElements>
    <a:clrScheme name="Custom 8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NCEH_ATSDR_combined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4159</TotalTime>
  <Words>751</Words>
  <Application>Microsoft Office PowerPoint</Application>
  <PresentationFormat>On-screen Show (16:9)</PresentationFormat>
  <Paragraphs>105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Candara</vt:lpstr>
      <vt:lpstr>Wingdings</vt:lpstr>
      <vt:lpstr>Myriad Web Pro</vt:lpstr>
      <vt:lpstr>Courier New</vt:lpstr>
      <vt:lpstr>Arial</vt:lpstr>
      <vt:lpstr>NCEH_ATSDR_combined</vt:lpstr>
      <vt:lpstr>1_NCEH_ATSDR_combined</vt:lpstr>
      <vt:lpstr>2_NCEH_ATSDR_combined</vt:lpstr>
      <vt:lpstr>COCA Call Information</vt:lpstr>
      <vt:lpstr>Outbreak of 2019 Novel Coronavirus (2019- nCoV)—Interim Guidance for Clinicians</vt:lpstr>
      <vt:lpstr>Continuing Education</vt:lpstr>
      <vt:lpstr>To Ask a Question</vt:lpstr>
      <vt:lpstr>Today’s Presenters</vt:lpstr>
      <vt:lpstr>CDC Resources</vt:lpstr>
      <vt:lpstr>To Ask a Question  </vt:lpstr>
      <vt:lpstr>Today’s Webinar Will Be Available On-Demand</vt:lpstr>
      <vt:lpstr>COCA Products &amp; Services</vt:lpstr>
      <vt:lpstr>COCA Products &amp; Services </vt:lpstr>
      <vt:lpstr>Join COCA’s Mailing List</vt:lpstr>
      <vt:lpstr>Join Us on Facebook</vt:lpstr>
      <vt:lpstr>Thank you for joining us today! </vt:lpstr>
      <vt:lpstr>PowerPoint Presentation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Khan, Ibad (CDC/DDPHSIS/CPR/DEO)</cp:lastModifiedBy>
  <cp:revision>333</cp:revision>
  <cp:lastPrinted>2019-12-16T18:00:41Z</cp:lastPrinted>
  <dcterms:created xsi:type="dcterms:W3CDTF">2011-03-17T17:43:16Z</dcterms:created>
  <dcterms:modified xsi:type="dcterms:W3CDTF">2020-01-31T16:18:18Z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